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94FA1-EAF4-460E-9691-586781F7FC2D}" v="4" dt="2026-03-18T16:10:44.025"/>
    <p1510:client id="{E42A81CC-0981-4519-BEB2-B7E53E1378C1}" v="76" dt="2026-03-18T02:59:06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delSld modSld">
      <pc:chgData name="Cecile Robertson" userId="60d9e854ded97a0d" providerId="LiveId" clId="{65D81530-A6A4-40A2-9A62-26A0E2A241CD}" dt="2026-03-18T16:08:59.436" v="17" actId="1076"/>
      <pc:docMkLst>
        <pc:docMk/>
      </pc:docMkLst>
      <pc:sldChg chg="delSp modSp mod">
        <pc:chgData name="Cecile Robertson" userId="60d9e854ded97a0d" providerId="LiveId" clId="{65D81530-A6A4-40A2-9A62-26A0E2A241CD}" dt="2026-03-18T15:56:18.183" v="6" actId="21"/>
        <pc:sldMkLst>
          <pc:docMk/>
          <pc:sldMk cId="646735473" sldId="257"/>
        </pc:sldMkLst>
        <pc:picChg chg="del">
          <ac:chgData name="Cecile Robertson" userId="60d9e854ded97a0d" providerId="LiveId" clId="{65D81530-A6A4-40A2-9A62-26A0E2A241CD}" dt="2026-03-18T15:56:18.183" v="6" actId="21"/>
          <ac:picMkLst>
            <pc:docMk/>
            <pc:sldMk cId="646735473" sldId="257"/>
            <ac:picMk id="5" creationId="{EBE91E73-80A9-A79E-AB32-842CC5D182F8}"/>
          </ac:picMkLst>
        </pc:picChg>
        <pc:picChg chg="del">
          <ac:chgData name="Cecile Robertson" userId="60d9e854ded97a0d" providerId="LiveId" clId="{65D81530-A6A4-40A2-9A62-26A0E2A241CD}" dt="2026-03-18T15:55:13.881" v="2" actId="21"/>
          <ac:picMkLst>
            <pc:docMk/>
            <pc:sldMk cId="646735473" sldId="257"/>
            <ac:picMk id="7" creationId="{A3EB2638-C64D-CC42-46E1-BBEBE32D4635}"/>
          </ac:picMkLst>
        </pc:picChg>
        <pc:picChg chg="del mod">
          <ac:chgData name="Cecile Robertson" userId="60d9e854ded97a0d" providerId="LiveId" clId="{65D81530-A6A4-40A2-9A62-26A0E2A241CD}" dt="2026-03-18T15:55:34.622" v="4" actId="21"/>
          <ac:picMkLst>
            <pc:docMk/>
            <pc:sldMk cId="646735473" sldId="257"/>
            <ac:picMk id="9" creationId="{9BADD216-6BB1-FAAE-7123-EAAE778077A7}"/>
          </ac:picMkLst>
        </pc:picChg>
        <pc:picChg chg="mod">
          <ac:chgData name="Cecile Robertson" userId="60d9e854ded97a0d" providerId="LiveId" clId="{65D81530-A6A4-40A2-9A62-26A0E2A241CD}" dt="2026-03-18T15:55:36.548" v="5" actId="1076"/>
          <ac:picMkLst>
            <pc:docMk/>
            <pc:sldMk cId="646735473" sldId="257"/>
            <ac:picMk id="11" creationId="{73A9EAF2-07D3-CEB3-C993-88A338AE9815}"/>
          </ac:picMkLst>
        </pc:picChg>
      </pc:sldChg>
      <pc:sldChg chg="delSp modSp mod">
        <pc:chgData name="Cecile Robertson" userId="60d9e854ded97a0d" providerId="LiveId" clId="{65D81530-A6A4-40A2-9A62-26A0E2A241CD}" dt="2026-03-18T15:58:26.991" v="10" actId="14100"/>
        <pc:sldMkLst>
          <pc:docMk/>
          <pc:sldMk cId="511297965" sldId="260"/>
        </pc:sldMkLst>
        <pc:spChg chg="mod">
          <ac:chgData name="Cecile Robertson" userId="60d9e854ded97a0d" providerId="LiveId" clId="{65D81530-A6A4-40A2-9A62-26A0E2A241CD}" dt="2026-03-18T15:58:26.991" v="10" actId="14100"/>
          <ac:spMkLst>
            <pc:docMk/>
            <pc:sldMk cId="511297965" sldId="260"/>
            <ac:spMk id="3" creationId="{785D15C0-ED1A-CFBE-749E-A148DF69CEB8}"/>
          </ac:spMkLst>
        </pc:spChg>
        <pc:picChg chg="del mod">
          <ac:chgData name="Cecile Robertson" userId="60d9e854ded97a0d" providerId="LiveId" clId="{65D81530-A6A4-40A2-9A62-26A0E2A241CD}" dt="2026-03-18T15:58:20.899" v="9" actId="21"/>
          <ac:picMkLst>
            <pc:docMk/>
            <pc:sldMk cId="511297965" sldId="260"/>
            <ac:picMk id="8" creationId="{FE83CAC4-D5F2-4E49-7BEA-2B992A91B55F}"/>
          </ac:picMkLst>
        </pc:picChg>
      </pc:sldChg>
      <pc:sldChg chg="addSp delSp modSp mod">
        <pc:chgData name="Cecile Robertson" userId="60d9e854ded97a0d" providerId="LiveId" clId="{65D81530-A6A4-40A2-9A62-26A0E2A241CD}" dt="2026-03-18T16:07:02.515" v="14" actId="26606"/>
        <pc:sldMkLst>
          <pc:docMk/>
          <pc:sldMk cId="3454780238" sldId="262"/>
        </pc:sldMkLst>
        <pc:spChg chg="mod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2" creationId="{D56154C8-E8BF-DE84-E138-8F035D58F956}"/>
          </ac:spMkLst>
        </pc:spChg>
        <pc:spChg chg="mod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3" creationId="{313598A7-FB27-54F8-37C9-9BE5D396EF82}"/>
          </ac:spMkLst>
        </pc:spChg>
        <pc:spChg chg="del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10" creationId="{2EB492CD-616E-47F8-933B-5E2D952A0593}"/>
          </ac:spMkLst>
        </pc:spChg>
        <pc:spChg chg="del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12" creationId="{59383CF9-23B5-4335-9B21-1791C4CF1C75}"/>
          </ac:spMkLst>
        </pc:spChg>
        <pc:spChg chg="del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14" creationId="{0007FE00-9498-4706-B255-6437B0252C02}"/>
          </ac:spMkLst>
        </pc:spChg>
        <pc:spChg chg="add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19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21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6:07:02.515" v="14" actId="26606"/>
          <ac:spMkLst>
            <pc:docMk/>
            <pc:sldMk cId="3454780238" sldId="262"/>
            <ac:spMk id="23" creationId="{081E4A58-353D-44AE-B2FC-2A74E2E400F7}"/>
          </ac:spMkLst>
        </pc:spChg>
        <pc:picChg chg="del">
          <ac:chgData name="Cecile Robertson" userId="60d9e854ded97a0d" providerId="LiveId" clId="{65D81530-A6A4-40A2-9A62-26A0E2A241CD}" dt="2026-03-18T16:06:33.654" v="13" actId="21"/>
          <ac:picMkLst>
            <pc:docMk/>
            <pc:sldMk cId="3454780238" sldId="262"/>
            <ac:picMk id="5" creationId="{A90752F0-CA88-A186-481D-BF6B0E8F54C8}"/>
          </ac:picMkLst>
        </pc:picChg>
      </pc:sldChg>
      <pc:sldChg chg="addSp delSp modSp mod">
        <pc:chgData name="Cecile Robertson" userId="60d9e854ded97a0d" providerId="LiveId" clId="{65D81530-A6A4-40A2-9A62-26A0E2A241CD}" dt="2026-03-18T16:07:07.047" v="15" actId="26606"/>
        <pc:sldMkLst>
          <pc:docMk/>
          <pc:sldMk cId="1101125684" sldId="263"/>
        </pc:sldMkLst>
        <pc:spChg chg="mo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2" creationId="{CC4F72C5-7C0C-A284-8C5E-1478A128DD4B}"/>
          </ac:spMkLst>
        </pc:spChg>
        <pc:spChg chg="mo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3" creationId="{402E1EC1-14FE-D4CF-84CC-BF46869F43FD}"/>
          </ac:spMkLst>
        </pc:spChg>
        <pc:spChg chg="del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8" creationId="{907EF6B7-1338-4443-8C46-6A318D952DFD}"/>
          </ac:spMkLst>
        </pc:spChg>
        <pc:spChg chg="del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12" creationId="{081E4A58-353D-44AE-B2FC-2A74E2E400F7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17" creationId="{F837543A-6020-4505-A233-C9DB4BF74011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19" creationId="{35B16301-FB18-48BA-A6DD-C37CAF6F9A18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21" creationId="{C3C0D90E-074A-4F52-9B11-B52BEF4BCBE5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29" creationId="{88853921-7BC9-4BDE-ACAB-133C683C82D6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31" creationId="{09192968-3AE7-4470-A61C-97294BB92731}"/>
          </ac:spMkLst>
        </pc:spChg>
        <pc:spChg chg="add">
          <ac:chgData name="Cecile Robertson" userId="60d9e854ded97a0d" providerId="LiveId" clId="{65D81530-A6A4-40A2-9A62-26A0E2A241CD}" dt="2026-03-18T16:07:07.047" v="15" actId="26606"/>
          <ac:spMkLst>
            <pc:docMk/>
            <pc:sldMk cId="1101125684" sldId="263"/>
            <ac:spMk id="33" creationId="{3AB72E55-43E4-4356-BFE8-E2102CB0B505}"/>
          </ac:spMkLst>
        </pc:spChg>
      </pc:sldChg>
      <pc:sldChg chg="addSp delSp modSp mod">
        <pc:chgData name="Cecile Robertson" userId="60d9e854ded97a0d" providerId="LiveId" clId="{65D81530-A6A4-40A2-9A62-26A0E2A241CD}" dt="2026-03-18T16:00:57.773" v="12" actId="26606"/>
        <pc:sldMkLst>
          <pc:docMk/>
          <pc:sldMk cId="2300398272" sldId="266"/>
        </pc:sldMkLst>
        <pc:spChg chg="mod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2" creationId="{01831B4F-A042-307B-1CD6-D0AB77EF6C68}"/>
          </ac:spMkLst>
        </pc:spChg>
        <pc:spChg chg="del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3" creationId="{F35965E1-A173-D150-1696-4CD55FDAFE17}"/>
          </ac:spMkLst>
        </pc:spChg>
        <pc:spChg chg="del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10" creationId="{F13C74B1-5B17-4795-BED0-7140497B445A}"/>
          </ac:spMkLst>
        </pc:spChg>
        <pc:spChg chg="del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12" creationId="{D4974D33-8DC5-464E-8C6D-BE58F0669C17}"/>
          </ac:spMkLst>
        </pc:spChg>
        <pc:spChg chg="add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18" creationId="{56E9B3E6-E277-4D68-BA48-9CB43FFBD6E2}"/>
          </ac:spMkLst>
        </pc:spChg>
        <pc:spChg chg="add">
          <ac:chgData name="Cecile Robertson" userId="60d9e854ded97a0d" providerId="LiveId" clId="{65D81530-A6A4-40A2-9A62-26A0E2A241CD}" dt="2026-03-18T16:00:57.773" v="12" actId="26606"/>
          <ac:spMkLst>
            <pc:docMk/>
            <pc:sldMk cId="2300398272" sldId="266"/>
            <ac:spMk id="25" creationId="{D5B0017B-2ECA-49AF-B397-DC140825DF8D}"/>
          </ac:spMkLst>
        </pc:spChg>
        <pc:grpChg chg="add">
          <ac:chgData name="Cecile Robertson" userId="60d9e854ded97a0d" providerId="LiveId" clId="{65D81530-A6A4-40A2-9A62-26A0E2A241CD}" dt="2026-03-18T16:00:57.773" v="12" actId="26606"/>
          <ac:grpSpMkLst>
            <pc:docMk/>
            <pc:sldMk cId="2300398272" sldId="266"/>
            <ac:grpSpMk id="20" creationId="{AE1C45F0-260A-458C-96ED-C1F6D2151219}"/>
          </ac:grpSpMkLst>
        </pc:grpChg>
        <pc:graphicFrameChg chg="add">
          <ac:chgData name="Cecile Robertson" userId="60d9e854ded97a0d" providerId="LiveId" clId="{65D81530-A6A4-40A2-9A62-26A0E2A241CD}" dt="2026-03-18T16:00:57.773" v="12" actId="26606"/>
          <ac:graphicFrameMkLst>
            <pc:docMk/>
            <pc:sldMk cId="2300398272" sldId="266"/>
            <ac:graphicFrameMk id="14" creationId="{454C8022-86B3-C79D-26CE-FDE896B555D4}"/>
          </ac:graphicFrameMkLst>
        </pc:graphicFrameChg>
        <pc:picChg chg="del">
          <ac:chgData name="Cecile Robertson" userId="60d9e854ded97a0d" providerId="LiveId" clId="{65D81530-A6A4-40A2-9A62-26A0E2A241CD}" dt="2026-03-18T15:59:15.733" v="11" actId="21"/>
          <ac:picMkLst>
            <pc:docMk/>
            <pc:sldMk cId="2300398272" sldId="266"/>
            <ac:picMk id="5" creationId="{C191BD98-0E64-9484-EC2F-928B7933A51A}"/>
          </ac:picMkLst>
        </pc:picChg>
        <pc:cxnChg chg="add">
          <ac:chgData name="Cecile Robertson" userId="60d9e854ded97a0d" providerId="LiveId" clId="{65D81530-A6A4-40A2-9A62-26A0E2A241CD}" dt="2026-03-18T16:00:57.773" v="12" actId="26606"/>
          <ac:cxnSpMkLst>
            <pc:docMk/>
            <pc:sldMk cId="2300398272" sldId="266"/>
            <ac:cxnSpMk id="27" creationId="{6CF1BAF6-AD41-4082-B212-8A1F9A2E8779}"/>
          </ac:cxnSpMkLst>
        </pc:cxnChg>
      </pc:sldChg>
      <pc:sldChg chg="delSp modSp mod">
        <pc:chgData name="Cecile Robertson" userId="60d9e854ded97a0d" providerId="LiveId" clId="{65D81530-A6A4-40A2-9A62-26A0E2A241CD}" dt="2026-03-18T16:08:59.436" v="17" actId="1076"/>
        <pc:sldMkLst>
          <pc:docMk/>
          <pc:sldMk cId="1827964855" sldId="270"/>
        </pc:sldMkLst>
        <pc:picChg chg="del">
          <ac:chgData name="Cecile Robertson" userId="60d9e854ded97a0d" providerId="LiveId" clId="{65D81530-A6A4-40A2-9A62-26A0E2A241CD}" dt="2026-03-18T16:08:57.859" v="16" actId="21"/>
          <ac:picMkLst>
            <pc:docMk/>
            <pc:sldMk cId="1827964855" sldId="270"/>
            <ac:picMk id="5" creationId="{F4A88C60-F42C-1A39-485D-707209D097A3}"/>
          </ac:picMkLst>
        </pc:picChg>
        <pc:picChg chg="mod">
          <ac:chgData name="Cecile Robertson" userId="60d9e854ded97a0d" providerId="LiveId" clId="{65D81530-A6A4-40A2-9A62-26A0E2A241CD}" dt="2026-03-18T16:08:59.436" v="17" actId="1076"/>
          <ac:picMkLst>
            <pc:docMk/>
            <pc:sldMk cId="1827964855" sldId="270"/>
            <ac:picMk id="7" creationId="{203FE04B-3CBD-F59D-500C-D58E6BE171EE}"/>
          </ac:picMkLst>
        </pc:picChg>
      </pc:sldChg>
      <pc:sldChg chg="del">
        <pc:chgData name="Cecile Robertson" userId="60d9e854ded97a0d" providerId="LiveId" clId="{65D81530-A6A4-40A2-9A62-26A0E2A241CD}" dt="2026-03-18T15:36:23.228" v="0" actId="2696"/>
        <pc:sldMkLst>
          <pc:docMk/>
          <pc:sldMk cId="537143864" sldId="271"/>
        </pc:sldMkLst>
      </pc:sldChg>
      <pc:sldChg chg="del">
        <pc:chgData name="Cecile Robertson" userId="60d9e854ded97a0d" providerId="LiveId" clId="{65D81530-A6A4-40A2-9A62-26A0E2A241CD}" dt="2026-03-18T15:36:40.524" v="1" actId="2696"/>
        <pc:sldMkLst>
          <pc:docMk/>
          <pc:sldMk cId="3928401889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AC5DC-150C-4D76-9508-D7D8BABCCF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7126DB-D73E-420C-9537-064B87C6FE80}">
      <dgm:prSet/>
      <dgm:spPr/>
      <dgm:t>
        <a:bodyPr/>
        <a:lstStyle/>
        <a:p>
          <a:r>
            <a:rPr lang="fr-FR" b="1"/>
            <a:t>C. Discussion orale (FSL – A2)</a:t>
          </a:r>
          <a:endParaRPr lang="en-US"/>
        </a:p>
      </dgm:t>
    </dgm:pt>
    <dgm:pt modelId="{00272F97-00E3-49A5-97CA-69A87E335996}" type="parTrans" cxnId="{C2C9D100-FEC9-4FD6-9FA7-294689115CEA}">
      <dgm:prSet/>
      <dgm:spPr/>
      <dgm:t>
        <a:bodyPr/>
        <a:lstStyle/>
        <a:p>
          <a:endParaRPr lang="en-US"/>
        </a:p>
      </dgm:t>
    </dgm:pt>
    <dgm:pt modelId="{51F98FB5-0C35-400B-9437-3167FAA2687F}" type="sibTrans" cxnId="{C2C9D100-FEC9-4FD6-9FA7-294689115CEA}">
      <dgm:prSet/>
      <dgm:spPr/>
      <dgm:t>
        <a:bodyPr/>
        <a:lstStyle/>
        <a:p>
          <a:endParaRPr lang="en-US"/>
        </a:p>
      </dgm:t>
    </dgm:pt>
    <dgm:pt modelId="{6E349F14-0032-4AEF-8D2E-3A79241FBF35}">
      <dgm:prSet/>
      <dgm:spPr/>
      <dgm:t>
        <a:bodyPr/>
        <a:lstStyle/>
        <a:p>
          <a:r>
            <a:rPr lang="fr-FR"/>
            <a:t>« Pourquoi les couleurs sont-elles importantes dans son art ? »</a:t>
          </a:r>
          <a:endParaRPr lang="en-US"/>
        </a:p>
      </dgm:t>
    </dgm:pt>
    <dgm:pt modelId="{FE6374F8-8F79-43CF-9830-AB8C5CFBFA81}" type="parTrans" cxnId="{350A1FE3-BFBA-4E1B-B28C-B2EBBBEFF6AF}">
      <dgm:prSet/>
      <dgm:spPr/>
      <dgm:t>
        <a:bodyPr/>
        <a:lstStyle/>
        <a:p>
          <a:endParaRPr lang="en-US"/>
        </a:p>
      </dgm:t>
    </dgm:pt>
    <dgm:pt modelId="{0BB75709-5CA4-40FD-B992-72D64A05C5AB}" type="sibTrans" cxnId="{350A1FE3-BFBA-4E1B-B28C-B2EBBBEFF6AF}">
      <dgm:prSet/>
      <dgm:spPr/>
      <dgm:t>
        <a:bodyPr/>
        <a:lstStyle/>
        <a:p>
          <a:endParaRPr lang="en-US"/>
        </a:p>
      </dgm:t>
    </dgm:pt>
    <dgm:pt modelId="{C4F542AC-02D9-4B5C-9444-D59CA1C49B6D}">
      <dgm:prSet/>
      <dgm:spPr/>
      <dgm:t>
        <a:bodyPr/>
        <a:lstStyle/>
        <a:p>
          <a:r>
            <a:rPr lang="fr-FR"/>
            <a:t>« Comment l’art peut-il raconter une histoire ? »</a:t>
          </a:r>
          <a:endParaRPr lang="en-US"/>
        </a:p>
      </dgm:t>
    </dgm:pt>
    <dgm:pt modelId="{ADD7B517-6C61-4FFE-8DA2-D5BB247EFA9E}" type="parTrans" cxnId="{FFC29203-62F9-4CC1-B714-E09B85F4079D}">
      <dgm:prSet/>
      <dgm:spPr/>
      <dgm:t>
        <a:bodyPr/>
        <a:lstStyle/>
        <a:p>
          <a:endParaRPr lang="en-US"/>
        </a:p>
      </dgm:t>
    </dgm:pt>
    <dgm:pt modelId="{230D9544-9A40-41EE-94EA-9AF0F0B35F4E}" type="sibTrans" cxnId="{FFC29203-62F9-4CC1-B714-E09B85F4079D}">
      <dgm:prSet/>
      <dgm:spPr/>
      <dgm:t>
        <a:bodyPr/>
        <a:lstStyle/>
        <a:p>
          <a:endParaRPr lang="en-US"/>
        </a:p>
      </dgm:t>
    </dgm:pt>
    <dgm:pt modelId="{AA410433-F4A1-4028-A6BC-5F3DF854D629}" type="pres">
      <dgm:prSet presAssocID="{012AC5DC-150C-4D76-9508-D7D8BABCCF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95A0F9-CED3-4EA4-92F0-DEA7DFC6916B}" type="pres">
      <dgm:prSet presAssocID="{237126DB-D73E-420C-9537-064B87C6FE80}" presName="hierRoot1" presStyleCnt="0"/>
      <dgm:spPr/>
    </dgm:pt>
    <dgm:pt modelId="{6C06B9A6-0F24-429A-AD96-ADF191C0A377}" type="pres">
      <dgm:prSet presAssocID="{237126DB-D73E-420C-9537-064B87C6FE80}" presName="composite" presStyleCnt="0"/>
      <dgm:spPr/>
    </dgm:pt>
    <dgm:pt modelId="{C83625F3-4598-4650-B726-B49F526501A6}" type="pres">
      <dgm:prSet presAssocID="{237126DB-D73E-420C-9537-064B87C6FE80}" presName="background" presStyleLbl="node0" presStyleIdx="0" presStyleCnt="3"/>
      <dgm:spPr/>
    </dgm:pt>
    <dgm:pt modelId="{5E163F41-835E-4855-892F-C36C85EB1097}" type="pres">
      <dgm:prSet presAssocID="{237126DB-D73E-420C-9537-064B87C6FE80}" presName="text" presStyleLbl="fgAcc0" presStyleIdx="0" presStyleCnt="3">
        <dgm:presLayoutVars>
          <dgm:chPref val="3"/>
        </dgm:presLayoutVars>
      </dgm:prSet>
      <dgm:spPr/>
    </dgm:pt>
    <dgm:pt modelId="{0A783958-A687-4A2D-9471-5F884A670FC0}" type="pres">
      <dgm:prSet presAssocID="{237126DB-D73E-420C-9537-064B87C6FE80}" presName="hierChild2" presStyleCnt="0"/>
      <dgm:spPr/>
    </dgm:pt>
    <dgm:pt modelId="{B6461948-2996-45F6-8FA7-B3B97A67563B}" type="pres">
      <dgm:prSet presAssocID="{6E349F14-0032-4AEF-8D2E-3A79241FBF35}" presName="hierRoot1" presStyleCnt="0"/>
      <dgm:spPr/>
    </dgm:pt>
    <dgm:pt modelId="{9E0EF131-33A3-4CF1-A5E4-50E6CD75BD70}" type="pres">
      <dgm:prSet presAssocID="{6E349F14-0032-4AEF-8D2E-3A79241FBF35}" presName="composite" presStyleCnt="0"/>
      <dgm:spPr/>
    </dgm:pt>
    <dgm:pt modelId="{467D818C-BB23-4AC6-B17F-8F6B87B7F89D}" type="pres">
      <dgm:prSet presAssocID="{6E349F14-0032-4AEF-8D2E-3A79241FBF35}" presName="background" presStyleLbl="node0" presStyleIdx="1" presStyleCnt="3"/>
      <dgm:spPr/>
    </dgm:pt>
    <dgm:pt modelId="{0AD4BE3F-31F3-4ADE-BB4B-699C9C99B70A}" type="pres">
      <dgm:prSet presAssocID="{6E349F14-0032-4AEF-8D2E-3A79241FBF35}" presName="text" presStyleLbl="fgAcc0" presStyleIdx="1" presStyleCnt="3">
        <dgm:presLayoutVars>
          <dgm:chPref val="3"/>
        </dgm:presLayoutVars>
      </dgm:prSet>
      <dgm:spPr/>
    </dgm:pt>
    <dgm:pt modelId="{B71A5771-1954-499C-B62F-F9DE51656AAE}" type="pres">
      <dgm:prSet presAssocID="{6E349F14-0032-4AEF-8D2E-3A79241FBF35}" presName="hierChild2" presStyleCnt="0"/>
      <dgm:spPr/>
    </dgm:pt>
    <dgm:pt modelId="{4EC0C3D6-26E4-4645-AC4B-4BBE942C8818}" type="pres">
      <dgm:prSet presAssocID="{C4F542AC-02D9-4B5C-9444-D59CA1C49B6D}" presName="hierRoot1" presStyleCnt="0"/>
      <dgm:spPr/>
    </dgm:pt>
    <dgm:pt modelId="{96E17C36-2C5B-4EDB-9B85-2BE7B95AB675}" type="pres">
      <dgm:prSet presAssocID="{C4F542AC-02D9-4B5C-9444-D59CA1C49B6D}" presName="composite" presStyleCnt="0"/>
      <dgm:spPr/>
    </dgm:pt>
    <dgm:pt modelId="{34FA93B4-F439-4D7B-95A9-121B1BBD4922}" type="pres">
      <dgm:prSet presAssocID="{C4F542AC-02D9-4B5C-9444-D59CA1C49B6D}" presName="background" presStyleLbl="node0" presStyleIdx="2" presStyleCnt="3"/>
      <dgm:spPr/>
    </dgm:pt>
    <dgm:pt modelId="{0EF23CAC-A91D-430B-B191-6CD7C6282F7F}" type="pres">
      <dgm:prSet presAssocID="{C4F542AC-02D9-4B5C-9444-D59CA1C49B6D}" presName="text" presStyleLbl="fgAcc0" presStyleIdx="2" presStyleCnt="3">
        <dgm:presLayoutVars>
          <dgm:chPref val="3"/>
        </dgm:presLayoutVars>
      </dgm:prSet>
      <dgm:spPr/>
    </dgm:pt>
    <dgm:pt modelId="{29BD3C09-9FB9-4BE1-9E3D-3CD1C7862953}" type="pres">
      <dgm:prSet presAssocID="{C4F542AC-02D9-4B5C-9444-D59CA1C49B6D}" presName="hierChild2" presStyleCnt="0"/>
      <dgm:spPr/>
    </dgm:pt>
  </dgm:ptLst>
  <dgm:cxnLst>
    <dgm:cxn modelId="{C2C9D100-FEC9-4FD6-9FA7-294689115CEA}" srcId="{012AC5DC-150C-4D76-9508-D7D8BABCCF25}" destId="{237126DB-D73E-420C-9537-064B87C6FE80}" srcOrd="0" destOrd="0" parTransId="{00272F97-00E3-49A5-97CA-69A87E335996}" sibTransId="{51F98FB5-0C35-400B-9437-3167FAA2687F}"/>
    <dgm:cxn modelId="{FFC29203-62F9-4CC1-B714-E09B85F4079D}" srcId="{012AC5DC-150C-4D76-9508-D7D8BABCCF25}" destId="{C4F542AC-02D9-4B5C-9444-D59CA1C49B6D}" srcOrd="2" destOrd="0" parTransId="{ADD7B517-6C61-4FFE-8DA2-D5BB247EFA9E}" sibTransId="{230D9544-9A40-41EE-94EA-9AF0F0B35F4E}"/>
    <dgm:cxn modelId="{0099AB41-B4A7-460E-AE7D-849ADF3AF95B}" type="presOf" srcId="{237126DB-D73E-420C-9537-064B87C6FE80}" destId="{5E163F41-835E-4855-892F-C36C85EB1097}" srcOrd="0" destOrd="0" presId="urn:microsoft.com/office/officeart/2005/8/layout/hierarchy1"/>
    <dgm:cxn modelId="{097E5CA2-0623-4157-8A6D-392D4A34C549}" type="presOf" srcId="{C4F542AC-02D9-4B5C-9444-D59CA1C49B6D}" destId="{0EF23CAC-A91D-430B-B191-6CD7C6282F7F}" srcOrd="0" destOrd="0" presId="urn:microsoft.com/office/officeart/2005/8/layout/hierarchy1"/>
    <dgm:cxn modelId="{039158A6-3033-4B67-84D3-8FA3D3555DB2}" type="presOf" srcId="{6E349F14-0032-4AEF-8D2E-3A79241FBF35}" destId="{0AD4BE3F-31F3-4ADE-BB4B-699C9C99B70A}" srcOrd="0" destOrd="0" presId="urn:microsoft.com/office/officeart/2005/8/layout/hierarchy1"/>
    <dgm:cxn modelId="{1D49FFB3-7D72-4355-9399-A1A98F34A703}" type="presOf" srcId="{012AC5DC-150C-4D76-9508-D7D8BABCCF25}" destId="{AA410433-F4A1-4028-A6BC-5F3DF854D629}" srcOrd="0" destOrd="0" presId="urn:microsoft.com/office/officeart/2005/8/layout/hierarchy1"/>
    <dgm:cxn modelId="{350A1FE3-BFBA-4E1B-B28C-B2EBBBEFF6AF}" srcId="{012AC5DC-150C-4D76-9508-D7D8BABCCF25}" destId="{6E349F14-0032-4AEF-8D2E-3A79241FBF35}" srcOrd="1" destOrd="0" parTransId="{FE6374F8-8F79-43CF-9830-AB8C5CFBFA81}" sibTransId="{0BB75709-5CA4-40FD-B992-72D64A05C5AB}"/>
    <dgm:cxn modelId="{ADAFC292-F136-4EE1-B429-FA3841DE1CDE}" type="presParOf" srcId="{AA410433-F4A1-4028-A6BC-5F3DF854D629}" destId="{B195A0F9-CED3-4EA4-92F0-DEA7DFC6916B}" srcOrd="0" destOrd="0" presId="urn:microsoft.com/office/officeart/2005/8/layout/hierarchy1"/>
    <dgm:cxn modelId="{07DB0A9A-9C29-44BB-8F67-5FF456FD4E29}" type="presParOf" srcId="{B195A0F9-CED3-4EA4-92F0-DEA7DFC6916B}" destId="{6C06B9A6-0F24-429A-AD96-ADF191C0A377}" srcOrd="0" destOrd="0" presId="urn:microsoft.com/office/officeart/2005/8/layout/hierarchy1"/>
    <dgm:cxn modelId="{19FAFC66-9F4E-4E16-8514-CD8A788C139A}" type="presParOf" srcId="{6C06B9A6-0F24-429A-AD96-ADF191C0A377}" destId="{C83625F3-4598-4650-B726-B49F526501A6}" srcOrd="0" destOrd="0" presId="urn:microsoft.com/office/officeart/2005/8/layout/hierarchy1"/>
    <dgm:cxn modelId="{029912CB-6863-4519-AF99-011E32E250EC}" type="presParOf" srcId="{6C06B9A6-0F24-429A-AD96-ADF191C0A377}" destId="{5E163F41-835E-4855-892F-C36C85EB1097}" srcOrd="1" destOrd="0" presId="urn:microsoft.com/office/officeart/2005/8/layout/hierarchy1"/>
    <dgm:cxn modelId="{39D470F2-3CF7-4BCB-ACDE-9C4ED02A66FE}" type="presParOf" srcId="{B195A0F9-CED3-4EA4-92F0-DEA7DFC6916B}" destId="{0A783958-A687-4A2D-9471-5F884A670FC0}" srcOrd="1" destOrd="0" presId="urn:microsoft.com/office/officeart/2005/8/layout/hierarchy1"/>
    <dgm:cxn modelId="{B6DD6682-EC5C-4507-94B5-76C682611DA3}" type="presParOf" srcId="{AA410433-F4A1-4028-A6BC-5F3DF854D629}" destId="{B6461948-2996-45F6-8FA7-B3B97A67563B}" srcOrd="1" destOrd="0" presId="urn:microsoft.com/office/officeart/2005/8/layout/hierarchy1"/>
    <dgm:cxn modelId="{5349EBDB-09E2-4D00-8E6A-A0F62B8EC9A2}" type="presParOf" srcId="{B6461948-2996-45F6-8FA7-B3B97A67563B}" destId="{9E0EF131-33A3-4CF1-A5E4-50E6CD75BD70}" srcOrd="0" destOrd="0" presId="urn:microsoft.com/office/officeart/2005/8/layout/hierarchy1"/>
    <dgm:cxn modelId="{FB01654A-04CF-4687-BEF8-F537411EBB04}" type="presParOf" srcId="{9E0EF131-33A3-4CF1-A5E4-50E6CD75BD70}" destId="{467D818C-BB23-4AC6-B17F-8F6B87B7F89D}" srcOrd="0" destOrd="0" presId="urn:microsoft.com/office/officeart/2005/8/layout/hierarchy1"/>
    <dgm:cxn modelId="{FFCCF2FF-82E5-48D0-B5FF-F594F7330D11}" type="presParOf" srcId="{9E0EF131-33A3-4CF1-A5E4-50E6CD75BD70}" destId="{0AD4BE3F-31F3-4ADE-BB4B-699C9C99B70A}" srcOrd="1" destOrd="0" presId="urn:microsoft.com/office/officeart/2005/8/layout/hierarchy1"/>
    <dgm:cxn modelId="{CF94ACFF-D635-49FF-838F-F279AE41D297}" type="presParOf" srcId="{B6461948-2996-45F6-8FA7-B3B97A67563B}" destId="{B71A5771-1954-499C-B62F-F9DE51656AAE}" srcOrd="1" destOrd="0" presId="urn:microsoft.com/office/officeart/2005/8/layout/hierarchy1"/>
    <dgm:cxn modelId="{731992C3-628D-40B2-8FEE-C9CBA48E4182}" type="presParOf" srcId="{AA410433-F4A1-4028-A6BC-5F3DF854D629}" destId="{4EC0C3D6-26E4-4645-AC4B-4BBE942C8818}" srcOrd="2" destOrd="0" presId="urn:microsoft.com/office/officeart/2005/8/layout/hierarchy1"/>
    <dgm:cxn modelId="{551F6B29-61E8-464A-B2C9-A1AA282923A2}" type="presParOf" srcId="{4EC0C3D6-26E4-4645-AC4B-4BBE942C8818}" destId="{96E17C36-2C5B-4EDB-9B85-2BE7B95AB675}" srcOrd="0" destOrd="0" presId="urn:microsoft.com/office/officeart/2005/8/layout/hierarchy1"/>
    <dgm:cxn modelId="{65D9212A-5B78-4D60-BC7F-3B62EBBAB456}" type="presParOf" srcId="{96E17C36-2C5B-4EDB-9B85-2BE7B95AB675}" destId="{34FA93B4-F439-4D7B-95A9-121B1BBD4922}" srcOrd="0" destOrd="0" presId="urn:microsoft.com/office/officeart/2005/8/layout/hierarchy1"/>
    <dgm:cxn modelId="{4D7567B5-8C71-4803-AD65-4E5632D85E17}" type="presParOf" srcId="{96E17C36-2C5B-4EDB-9B85-2BE7B95AB675}" destId="{0EF23CAC-A91D-430B-B191-6CD7C6282F7F}" srcOrd="1" destOrd="0" presId="urn:microsoft.com/office/officeart/2005/8/layout/hierarchy1"/>
    <dgm:cxn modelId="{72E09662-B9C3-40AB-9A32-8E84D6B7190E}" type="presParOf" srcId="{4EC0C3D6-26E4-4645-AC4B-4BBE942C8818}" destId="{29BD3C09-9FB9-4BE1-9E3D-3CD1C78629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625F3-4598-4650-B726-B49F526501A6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63F41-835E-4855-892F-C36C85EB1097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/>
            <a:t>C. Discussion orale (FSL – A2)</a:t>
          </a:r>
          <a:endParaRPr lang="en-US" sz="2700" kern="1200"/>
        </a:p>
      </dsp:txBody>
      <dsp:txXfrm>
        <a:off x="378614" y="886531"/>
        <a:ext cx="2810360" cy="1744948"/>
      </dsp:txXfrm>
    </dsp:sp>
    <dsp:sp modelId="{467D818C-BB23-4AC6-B17F-8F6B87B7F89D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4BE3F-31F3-4ADE-BB4B-699C9C99B70A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« Pourquoi les couleurs sont-elles importantes dans son art ? »</a:t>
          </a:r>
          <a:endParaRPr lang="en-US" sz="2700" kern="1200"/>
        </a:p>
      </dsp:txBody>
      <dsp:txXfrm>
        <a:off x="3946203" y="886531"/>
        <a:ext cx="2810360" cy="1744948"/>
      </dsp:txXfrm>
    </dsp:sp>
    <dsp:sp modelId="{34FA93B4-F439-4D7B-95A9-121B1BBD492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23CAC-A91D-430B-B191-6CD7C6282F7F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« Comment l’art peut-il raconter une histoire ? »</a:t>
          </a:r>
          <a:endParaRPr lang="en-US" sz="27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295F-6FB9-9954-775C-EDA2C3790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325BF-BD5D-AE9E-3258-E272C427C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CFEB-A4A5-364D-24F8-3EC563EE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9A63-B8BF-9669-FE97-7C193F99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D85A-5499-C364-27FE-CA508D09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51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3ADB-4650-A575-D5EF-DE689406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05AFD-380D-F020-236F-DB6C633A2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10682-0AF6-81D9-7A63-57C528D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9EA0B-6550-F028-96B3-968AC031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E775C-358A-ACA4-361B-0A337F2B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49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942471-62AF-F283-5AB1-608957C41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864BC-BA57-6FF9-FE76-F1C33A811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8117-4404-7541-02F2-D6349B85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FE619-B800-C17B-FD44-CE96EBB0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04171-E352-9C0D-938C-69E037EC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4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7232-0419-D9E4-FE59-F5BF41B0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09205-137F-37C2-0E67-F32722743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54F60-17CB-F85C-AAFE-81679BF4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0B0D4-F177-F7CE-4140-182EAC72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B8F0-00DC-285C-F70C-9111F315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66FD-D68E-BC2E-CA48-29180688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25198-9F3C-253C-F153-685C199A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2A813-7A78-F44F-F95F-5B80E141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6E64-9FEA-46F4-4CB0-380D312C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C7C0B-15AA-A880-7EDD-A09F83D4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00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CCBF-1AC8-8DBD-07AD-C82A5160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AD8E-FE0A-2E51-4ECC-31CA3586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7D994-38FF-91ED-33F4-3975600A4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E75CC-8D8B-9430-115B-BCDCF0F2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14CDA-23CC-BCAF-2D4A-2A3862B7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8481E-2531-1A96-1805-62CB5338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8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D84B-A58C-F0AF-F61C-D6B24446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2919E-B33E-A24F-9EED-1B9F9416A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374A3-B2B0-E797-BE27-A997D8014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CC73C-1C98-D2B3-CF2A-376515370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0940B-E8BF-B937-1E5D-E9D5BB458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80A87-83D8-8C50-C9D3-7683D51E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31011-BA0A-24B0-E9AC-7D49D112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60D16-9BE8-5F8A-4FE2-8130478E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30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2570-0C43-8218-15FB-7E237EB6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DCB4F-99CA-4C5A-2E08-13B5175B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F411E-9EAE-6274-8B2D-CDA4EC03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EC222-A560-6144-631B-02DF548F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05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401C7-63FF-A41E-191A-EFF4AB38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01682-8C1F-BA23-C4CA-922F0309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5257E-7ED3-8ABD-B3DE-A16FCAF9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09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9B42-12E0-C8DE-E03B-64553D12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2A2E-BA32-D07C-AF52-DEA33FCA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E4896-DFD9-5765-CBA2-A2BEF7BCF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1CDAA-6852-4FE9-BF75-C818E10F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50099-B28B-4EBC-6EE0-7F44A022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84EFC-A862-F9E3-DD1A-FCE983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74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5B1F-0EC0-6B46-B442-ADE89678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8E109-2E52-F907-0359-237D4B9B6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232FE-69D8-D59B-C917-C2CB46A4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B6907-DBF9-4817-E432-E6F340D4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0A7B7-26C0-0DF3-4654-592371B7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9DA01-ADFF-6B23-54C6-D7BE6525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25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9EE46-3AA7-3EA0-DBB1-955B96CB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FAC84-F408-A722-4EB1-91F9EA0CA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ACCDE-E233-DE84-F67C-D31F090E1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277D52-4650-4A98-8A98-904A80525F75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2A423-BE0B-3C15-DA6D-D81A43E47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D0F3A-DABB-6E73-546C-7532D1633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83C7E3-CACC-4A8B-8BC0-AE4CAA4C1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972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i-iac.ca/fr/lessai/le-picasso-du-nord-par-carmen-robertso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i-iac.ca/fr/livres-dart/norval-morrisseau/oeuvres-phar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22FC-CB04-6CA7-0258-F0038DE01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b="1" dirty="0"/>
              <a:t>Découvrir </a:t>
            </a:r>
            <a:r>
              <a:rPr lang="fr-FR" sz="4400" b="1" dirty="0" err="1"/>
              <a:t>Norval</a:t>
            </a:r>
            <a:r>
              <a:rPr lang="fr-FR" sz="4400" b="1" dirty="0"/>
              <a:t> </a:t>
            </a:r>
            <a:r>
              <a:rPr lang="fr-FR" sz="4400" b="1" dirty="0" err="1"/>
              <a:t>Morrisseau</a:t>
            </a:r>
            <a:r>
              <a:rPr lang="fr-FR" sz="4400" b="1" dirty="0"/>
              <a:t> et créer une œuvre inspirée de son style</a:t>
            </a:r>
            <a:br>
              <a:rPr lang="fr-FR" b="1" dirty="0">
                <a:effectLst/>
              </a:rPr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E6062-4F77-1094-A49F-D1FE9F180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3400"/>
            <a:ext cx="9144000" cy="3242733"/>
          </a:xfrm>
        </p:spPr>
        <p:txBody>
          <a:bodyPr>
            <a:normAutofit/>
          </a:bodyPr>
          <a:lstStyle/>
          <a:p>
            <a:r>
              <a:rPr lang="fr-FR" b="1" dirty="0"/>
              <a:t>Durée totale :</a:t>
            </a:r>
            <a:r>
              <a:rPr lang="fr-FR" dirty="0"/>
              <a:t> 120 minutes</a:t>
            </a:r>
            <a:endParaRPr lang="fr-FR" b="0" dirty="0">
              <a:effectLst/>
            </a:endParaRPr>
          </a:p>
          <a:p>
            <a:r>
              <a:rPr lang="fr-FR" b="1" dirty="0"/>
              <a:t>Niveau :</a:t>
            </a:r>
            <a:r>
              <a:rPr lang="fr-FR" dirty="0"/>
              <a:t> 8e année – </a:t>
            </a:r>
            <a:r>
              <a:rPr lang="fr-FR" dirty="0" err="1"/>
              <a:t>Core</a:t>
            </a:r>
            <a:r>
              <a:rPr lang="fr-FR" dirty="0"/>
              <a:t> French</a:t>
            </a:r>
            <a:endParaRPr lang="fr-FR" b="0" dirty="0">
              <a:effectLst/>
            </a:endParaRPr>
          </a:p>
          <a:p>
            <a:r>
              <a:rPr lang="fr-FR" b="1" dirty="0"/>
              <a:t>Domaines :</a:t>
            </a:r>
            <a:r>
              <a:rPr lang="fr-FR" dirty="0"/>
              <a:t> Arts, FSL (communication orale, lecture, écriture), Études autochtones</a:t>
            </a:r>
            <a:endParaRPr lang="fr-FR" b="0" dirty="0">
              <a:effectLst/>
            </a:endParaRPr>
          </a:p>
          <a:p>
            <a:br>
              <a:rPr lang="fr-FR" dirty="0"/>
            </a:br>
            <a:endParaRPr lang="en-CA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9142AD2C-BDF3-CF72-7E6F-01FB46427E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60781" y="5840524"/>
            <a:ext cx="1530148" cy="7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A1F184-1E9B-8D93-0517-B23ABCCF6AB9}"/>
              </a:ext>
            </a:extLst>
          </p:cNvPr>
          <p:cNvSpPr txBox="1"/>
          <p:nvPr/>
        </p:nvSpPr>
        <p:spPr>
          <a:xfrm>
            <a:off x="245533" y="5291667"/>
            <a:ext cx="5571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</a:rPr>
              <a:t>All images used in this lesson plan are sourced from the Microsoft PowerPoint image library and are used in accordance with Microsoft’s content usage terms</a:t>
            </a:r>
            <a:endParaRPr lang="en-CA" dirty="0"/>
          </a:p>
        </p:txBody>
      </p:sp>
      <p:pic>
        <p:nvPicPr>
          <p:cNvPr id="12" name="Picture 11" descr="A painted surface and a brush stroking the orange paint">
            <a:extLst>
              <a:ext uri="{FF2B5EF4-FFF2-40B4-BE49-F238E27FC236}">
                <a16:creationId xmlns:a16="http://schemas.microsoft.com/office/drawing/2014/main" id="{06A3E7DE-1E53-136A-C710-75041C63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4938958"/>
            <a:ext cx="2463800" cy="16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2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573E-2833-618D-AA1E-258948C8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/>
              <a:t>Mise en situation</a:t>
            </a:r>
            <a:br>
              <a:rPr lang="fr-FR" b="1" dirty="0"/>
            </a:br>
            <a:endParaRPr lang="en-C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Paint tubes rainbow">
            <a:extLst>
              <a:ext uri="{FF2B5EF4-FFF2-40B4-BE49-F238E27FC236}">
                <a16:creationId xmlns:a16="http://schemas.microsoft.com/office/drawing/2014/main" id="{C879C0AE-183A-066A-3BF6-4778C4A6A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r="-2" b="-2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FC0FD-7D84-5719-EAAB-40338F3CC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884" y="1170878"/>
            <a:ext cx="6459646" cy="545294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b="1" dirty="0"/>
              <a:t>B. Mini-lecture guidée (profil de l’artiste)</a:t>
            </a:r>
            <a:endParaRPr lang="fr-FR" sz="2400" b="1" dirty="0">
              <a:effectLst/>
            </a:endParaRPr>
          </a:p>
          <a:p>
            <a:pPr marL="0" indent="0">
              <a:buNone/>
            </a:pPr>
            <a:r>
              <a:rPr lang="fr-FR" sz="2400" dirty="0"/>
              <a:t>L’enseignant lit un court texte adapté :</a:t>
            </a:r>
            <a:endParaRPr lang="fr-FR" sz="2400" b="0" dirty="0">
              <a:effectLst/>
            </a:endParaRPr>
          </a:p>
          <a:p>
            <a:pPr fontAlgn="base"/>
            <a:r>
              <a:rPr lang="fr-FR" sz="2400" dirty="0" err="1"/>
              <a:t>Morrisseau</a:t>
            </a:r>
            <a:r>
              <a:rPr lang="fr-FR" sz="2400" dirty="0"/>
              <a:t> est un artiste </a:t>
            </a:r>
            <a:r>
              <a:rPr lang="fr-FR" sz="2400" dirty="0" err="1"/>
              <a:t>anishinaabe</a:t>
            </a:r>
            <a:r>
              <a:rPr lang="fr-FR" sz="2400" dirty="0"/>
              <a:t>.</a:t>
            </a:r>
          </a:p>
          <a:p>
            <a:pPr fontAlgn="base"/>
            <a:r>
              <a:rPr lang="fr-FR" sz="2400" dirty="0"/>
              <a:t>Il est le fondateur du style </a:t>
            </a:r>
            <a:r>
              <a:rPr lang="fr-FR" sz="2400" b="1" dirty="0"/>
              <a:t>Woodland</a:t>
            </a:r>
            <a:r>
              <a:rPr lang="fr-FR" sz="2400" dirty="0"/>
              <a:t>.</a:t>
            </a:r>
          </a:p>
          <a:p>
            <a:pPr fontAlgn="base"/>
            <a:r>
              <a:rPr lang="fr-FR" sz="2400" dirty="0"/>
              <a:t>Ses œuvres représentent la spiritualité, les animaux, les liens entre humains et nature.</a:t>
            </a:r>
          </a:p>
          <a:p>
            <a:pPr fontAlgn="base"/>
            <a:endParaRPr lang="fr-FR" sz="2400" dirty="0"/>
          </a:p>
          <a:p>
            <a:pPr marL="0" indent="0" fontAlgn="base">
              <a:buNone/>
            </a:pPr>
            <a:r>
              <a:rPr lang="fr-FR" sz="2400" dirty="0"/>
              <a:t>Sites </a:t>
            </a:r>
            <a:r>
              <a:rPr lang="fr-CA" sz="2400" dirty="0"/>
              <a:t>à consulter:</a:t>
            </a:r>
            <a:endParaRPr lang="fr-FR" sz="2400" dirty="0"/>
          </a:p>
          <a:p>
            <a:r>
              <a:rPr lang="fr-FR" sz="2400" b="1" dirty="0"/>
              <a:t>https://ici.radio-canada.ca (chercher </a:t>
            </a:r>
            <a:r>
              <a:rPr lang="fr-FR" sz="2400" b="1" i="1" dirty="0" err="1"/>
              <a:t>Norval</a:t>
            </a:r>
            <a:r>
              <a:rPr lang="fr-FR" sz="2400" b="1" i="1" dirty="0"/>
              <a:t> </a:t>
            </a:r>
            <a:r>
              <a:rPr lang="fr-FR" sz="2400" b="1" i="1" dirty="0" err="1"/>
              <a:t>Morrisseau</a:t>
            </a:r>
            <a:r>
              <a:rPr lang="fr-FR" sz="2400" b="1" dirty="0"/>
              <a:t>)</a:t>
            </a:r>
          </a:p>
          <a:p>
            <a:r>
              <a:rPr lang="fr-FR" sz="2400" b="1" dirty="0"/>
              <a:t>https://www.aci-iac.ca/fr (chercher </a:t>
            </a:r>
            <a:r>
              <a:rPr lang="fr-FR" sz="2400" b="1" i="1" dirty="0" err="1"/>
              <a:t>Norval</a:t>
            </a:r>
            <a:r>
              <a:rPr lang="fr-FR" sz="2400" b="1" i="1" dirty="0"/>
              <a:t> </a:t>
            </a:r>
            <a:r>
              <a:rPr lang="fr-FR" sz="2400" b="1" i="1" dirty="0" err="1"/>
              <a:t>Morrisseau</a:t>
            </a:r>
            <a:r>
              <a:rPr lang="fr-FR" sz="2400" b="1" dirty="0"/>
              <a:t>)</a:t>
            </a:r>
            <a:endParaRPr lang="fr-FR" sz="2400" b="0" dirty="0">
              <a:effectLst/>
            </a:endParaRPr>
          </a:p>
          <a:p>
            <a:endParaRPr lang="fr-FR" sz="2400" b="0" dirty="0">
              <a:effectLst/>
            </a:endParaRPr>
          </a:p>
          <a:p>
            <a:pPr marL="0" indent="0">
              <a:buNone/>
            </a:pPr>
            <a:br>
              <a:rPr lang="fr-FR" sz="2000" dirty="0"/>
            </a:br>
            <a:endParaRPr lang="fr-FR" sz="2000" dirty="0"/>
          </a:p>
          <a:p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406656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31B4F-A042-307B-1CD6-D0AB77EF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fr-CA" sz="4800"/>
              <a:t>Mise en situation</a:t>
            </a:r>
            <a:endParaRPr lang="en-CA" sz="48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54C8022-86B3-C79D-26CE-FDE896B55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47251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39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2A227-1702-EB46-F5F1-A366ABBB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16" y="444464"/>
            <a:ext cx="3420305" cy="1906317"/>
          </a:xfrm>
        </p:spPr>
        <p:txBody>
          <a:bodyPr>
            <a:normAutofit/>
          </a:bodyPr>
          <a:lstStyle/>
          <a:p>
            <a:pPr algn="ctr"/>
            <a:r>
              <a:rPr lang="en-CA" sz="2800" b="1"/>
              <a:t>Action </a:t>
            </a:r>
            <a:endParaRPr lang="en-CA" sz="2800"/>
          </a:p>
        </p:txBody>
      </p:sp>
      <p:pic>
        <p:nvPicPr>
          <p:cNvPr id="5" name="Picture 4" descr="Painter mixing color on palette">
            <a:extLst>
              <a:ext uri="{FF2B5EF4-FFF2-40B4-BE49-F238E27FC236}">
                <a16:creationId xmlns:a16="http://schemas.microsoft.com/office/drawing/2014/main" id="{1C12F057-234E-7AD4-A365-B5892C47B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2768743"/>
            <a:ext cx="4278264" cy="4089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4310288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B967-6CE7-6D77-75F6-C701E056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093" y="444464"/>
            <a:ext cx="7296991" cy="621281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1600" b="1" i="1" dirty="0"/>
              <a:t>Objectif : analyser le style de </a:t>
            </a:r>
            <a:r>
              <a:rPr lang="fr-FR" sz="1600" b="1" i="1" dirty="0" err="1"/>
              <a:t>Morrisseau</a:t>
            </a:r>
            <a:r>
              <a:rPr lang="fr-FR" sz="1600" b="1" i="1" dirty="0"/>
              <a:t> et créer une œuvre inspirée de ses techniques.</a:t>
            </a:r>
          </a:p>
          <a:p>
            <a:pPr marL="0" indent="0">
              <a:buNone/>
            </a:pPr>
            <a:r>
              <a:rPr lang="fr-FR" sz="1600" b="1" dirty="0">
                <a:effectLst/>
                <a:hlinkClick r:id="rId3"/>
              </a:rPr>
              <a:t>https://www.aci-iac.ca/fr/lessai/le-picasso-du-nord-par-carmen-robertson/</a:t>
            </a:r>
            <a:r>
              <a:rPr lang="fr-FR" sz="1600" b="1" dirty="0">
                <a:effectLst/>
              </a:rPr>
              <a:t> </a:t>
            </a:r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1600" b="1" dirty="0"/>
              <a:t>A. Analyse du style Woodland</a:t>
            </a:r>
            <a:endParaRPr lang="fr-FR" sz="1600" b="1" dirty="0">
              <a:effectLst/>
            </a:endParaRPr>
          </a:p>
          <a:p>
            <a:pPr marL="0" indent="0">
              <a:buNone/>
            </a:pPr>
            <a:r>
              <a:rPr lang="fr-FR" sz="1600" dirty="0"/>
              <a:t>L’enseignant montre plusieurs œuvres et fait remarquer :</a:t>
            </a:r>
            <a:endParaRPr lang="fr-FR" sz="1600" b="0" dirty="0">
              <a:effectLst/>
            </a:endParaRPr>
          </a:p>
          <a:p>
            <a:pPr fontAlgn="base"/>
            <a:r>
              <a:rPr lang="fr-FR" sz="1600" dirty="0"/>
              <a:t>contours noirs épais</a:t>
            </a:r>
          </a:p>
          <a:p>
            <a:pPr fontAlgn="base"/>
            <a:r>
              <a:rPr lang="fr-FR" sz="1600" dirty="0"/>
              <a:t>couleurs vives et contrastées</a:t>
            </a:r>
          </a:p>
          <a:p>
            <a:pPr fontAlgn="base"/>
            <a:r>
              <a:rPr lang="fr-FR" sz="1600" dirty="0"/>
              <a:t>formes arrondies</a:t>
            </a:r>
          </a:p>
          <a:p>
            <a:pPr fontAlgn="base"/>
            <a:r>
              <a:rPr lang="fr-FR" sz="1600" dirty="0"/>
              <a:t>animaux symboliques (ours, tortue, poisson, oiseau)</a:t>
            </a:r>
          </a:p>
          <a:p>
            <a:pPr fontAlgn="base"/>
            <a:r>
              <a:rPr lang="fr-FR" sz="1600" dirty="0"/>
              <a:t>lignes d’énergie reliant les formes</a:t>
            </a:r>
          </a:p>
          <a:p>
            <a:pPr fontAlgn="base"/>
            <a:endParaRPr lang="fr-FR" sz="1600" dirty="0"/>
          </a:p>
          <a:p>
            <a:pPr marL="0" indent="0">
              <a:buNone/>
            </a:pPr>
            <a:r>
              <a:rPr lang="fr-FR" sz="1600" dirty="0"/>
              <a:t>Les élèves complètent une fiche :</a:t>
            </a:r>
            <a:endParaRPr lang="fr-FR" sz="1600" b="0" dirty="0">
              <a:effectLst/>
            </a:endParaRPr>
          </a:p>
          <a:p>
            <a:pPr fontAlgn="base"/>
            <a:r>
              <a:rPr lang="fr-FR" sz="1600" dirty="0"/>
              <a:t>« Je vois… »</a:t>
            </a:r>
          </a:p>
          <a:p>
            <a:pPr fontAlgn="base"/>
            <a:r>
              <a:rPr lang="fr-FR" sz="1600" dirty="0"/>
              <a:t>« Je pense que… »</a:t>
            </a:r>
          </a:p>
          <a:p>
            <a:pPr fontAlgn="base"/>
            <a:r>
              <a:rPr lang="fr-FR" sz="1600" dirty="0"/>
              <a:t>« Je me demande… »</a:t>
            </a:r>
          </a:p>
          <a:p>
            <a:pPr marL="0" indent="0">
              <a:buNone/>
            </a:pPr>
            <a:br>
              <a:rPr lang="fr-FR" sz="1600" dirty="0"/>
            </a:br>
            <a:endParaRPr lang="en-CA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590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3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5BB19-815C-224D-082E-ED782AE0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Action</a:t>
            </a:r>
            <a:endParaRPr lang="en-CA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1220F-922A-6278-B4AF-89EBB43C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20" y="1806498"/>
            <a:ext cx="5910542" cy="4370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/>
              <a:t>B. Choix du sujet</a:t>
            </a:r>
          </a:p>
          <a:p>
            <a:pPr marL="0" indent="0">
              <a:buNone/>
            </a:pPr>
            <a:r>
              <a:rPr lang="fr-FR" sz="2000" b="1" dirty="0"/>
              <a:t>Les prochaines diapositives comprennent les directives à partager avec les élèves pour effectuer la </a:t>
            </a:r>
            <a:r>
              <a:rPr lang="fr-CA" sz="2000" b="1" dirty="0"/>
              <a:t>tâche essentielle de cette leçon: </a:t>
            </a:r>
            <a:r>
              <a:rPr lang="fr-FR" sz="2000" dirty="0"/>
              <a:t>créer une œuvre inspirée d’un style artistique culturel</a:t>
            </a:r>
            <a:endParaRPr lang="fr-FR" sz="2000" b="1" dirty="0"/>
          </a:p>
          <a:p>
            <a:pPr marL="0" indent="0" fontAlgn="base">
              <a:buNone/>
            </a:pPr>
            <a:r>
              <a:rPr lang="fr-FR" sz="2000" b="1" dirty="0"/>
              <a:t>Directives: </a:t>
            </a:r>
          </a:p>
          <a:p>
            <a:pPr marL="0" indent="0">
              <a:buNone/>
            </a:pPr>
            <a:r>
              <a:rPr lang="fr-FR" sz="2000" dirty="0"/>
              <a:t>Choisissez un thème qui représente une histoire, une relation ou un élément important pour vous : un animal, un souvenir, un lien familial, un aspect de la nature ou une valeur personnelle.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err="1"/>
              <a:t>Morrisseau</a:t>
            </a:r>
            <a:r>
              <a:rPr lang="fr-FR" sz="2000" dirty="0"/>
              <a:t> utilisait l’art pour raconter des récits </a:t>
            </a:r>
            <a:r>
              <a:rPr lang="fr-FR" sz="2000" dirty="0" err="1"/>
              <a:t>anishinaabe</a:t>
            </a:r>
            <a:r>
              <a:rPr lang="fr-FR" sz="2000" dirty="0"/>
              <a:t>; vous ferez de même en racontant votre propre histoire visuelle.</a:t>
            </a:r>
            <a:endParaRPr lang="en-CA" sz="2000" dirty="0"/>
          </a:p>
        </p:txBody>
      </p:sp>
      <p:pic>
        <p:nvPicPr>
          <p:cNvPr id="5" name="Graphic 4" descr="Large paint brush outline">
            <a:extLst>
              <a:ext uri="{FF2B5EF4-FFF2-40B4-BE49-F238E27FC236}">
                <a16:creationId xmlns:a16="http://schemas.microsoft.com/office/drawing/2014/main" id="{B1B34756-F03F-06EF-E087-24DEBC402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6774" y="880072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9" name="Graphic 8" descr="Palette outline">
            <a:extLst>
              <a:ext uri="{FF2B5EF4-FFF2-40B4-BE49-F238E27FC236}">
                <a16:creationId xmlns:a16="http://schemas.microsoft.com/office/drawing/2014/main" id="{7EDD6686-F625-1CB4-773F-550E52271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9313" y="496325"/>
            <a:ext cx="2548728" cy="2548728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11" name="Graphic 10" descr="Palette with solid fill">
            <a:extLst>
              <a:ext uri="{FF2B5EF4-FFF2-40B4-BE49-F238E27FC236}">
                <a16:creationId xmlns:a16="http://schemas.microsoft.com/office/drawing/2014/main" id="{9B7D2D99-E57B-C580-B433-729466756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6774" y="3624263"/>
            <a:ext cx="2552700" cy="2552700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Graphic 6" descr="Paint brush outline">
            <a:extLst>
              <a:ext uri="{FF2B5EF4-FFF2-40B4-BE49-F238E27FC236}">
                <a16:creationId xmlns:a16="http://schemas.microsoft.com/office/drawing/2014/main" id="{0F15B4FE-C491-E99B-6375-B50EBDDBE7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3872" y="3212688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79894-DFE8-8E77-C453-FAC443D2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Choix du sujet: directives</a:t>
            </a:r>
            <a:endParaRPr lang="en-CA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FE5A-A601-1E59-D53C-244A8E0E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Intégrez des </a:t>
            </a:r>
            <a:r>
              <a:rPr lang="fr-FR" sz="2400" b="1" dirty="0"/>
              <a:t>symboles</a:t>
            </a:r>
            <a:r>
              <a:rPr lang="fr-FR" sz="2400" dirty="0"/>
              <a:t> pour donner un sens plus profond à votre œuvre. </a:t>
            </a:r>
            <a:r>
              <a:rPr lang="fr-FR" sz="2400" dirty="0" err="1"/>
              <a:t>Morrisseau</a:t>
            </a:r>
            <a:r>
              <a:rPr lang="fr-FR" sz="2400" dirty="0"/>
              <a:t> utilisait souvent des formes organiques, des lignes de connexion et des couleurs vives pour représenter l’énergie, la spiritualité et les relations entre les êtres.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Réfléchissez à ce que vos symboles représentent et comment ils enrichissent votre message.</a:t>
            </a:r>
            <a:endParaRPr lang="en-CA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Woman facing left wall holding pot of paint and using wide brush to paint mural, with mural of plants on wall in background">
            <a:extLst>
              <a:ext uri="{FF2B5EF4-FFF2-40B4-BE49-F238E27FC236}">
                <a16:creationId xmlns:a16="http://schemas.microsoft.com/office/drawing/2014/main" id="{4BBEED09-45CD-1905-A75B-9E5327034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3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160E6-1E95-081A-188B-0A6EDCB2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fr-CA" dirty="0"/>
              <a:t>Choix du sujet: directives</a:t>
            </a:r>
            <a:endParaRPr lang="en-CA"/>
          </a:p>
        </p:txBody>
      </p:sp>
      <p:pic>
        <p:nvPicPr>
          <p:cNvPr id="7" name="Graphic 6" descr="Easel with solid fill">
            <a:extLst>
              <a:ext uri="{FF2B5EF4-FFF2-40B4-BE49-F238E27FC236}">
                <a16:creationId xmlns:a16="http://schemas.microsoft.com/office/drawing/2014/main" id="{203FE04B-3CBD-F59D-500C-D58E6BE17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6486" y="1946684"/>
            <a:ext cx="2733294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BF12-EB0A-56BE-62E5-915AB6E7E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>
                <a:effectLst/>
              </a:rPr>
              <a:t>Incorporez des éléments caractéristiques du style Woodland :</a:t>
            </a:r>
            <a:endParaRPr lang="fr-FR" sz="2400"/>
          </a:p>
          <a:p>
            <a:r>
              <a:rPr lang="fr-FR" sz="2400" b="1">
                <a:effectLst/>
              </a:rPr>
              <a:t>Contours noirs épais</a:t>
            </a:r>
            <a:r>
              <a:rPr lang="fr-FR" sz="2400">
                <a:effectLst/>
              </a:rPr>
              <a:t> pour délimiter les formes</a:t>
            </a:r>
            <a:endParaRPr lang="fr-FR" sz="2400"/>
          </a:p>
          <a:p>
            <a:r>
              <a:rPr lang="fr-FR" sz="2400" b="1">
                <a:effectLst/>
              </a:rPr>
              <a:t>Couleurs vives et contrastées</a:t>
            </a:r>
            <a:endParaRPr lang="fr-FR" sz="2400"/>
          </a:p>
          <a:p>
            <a:r>
              <a:rPr lang="fr-FR" sz="2400" b="1">
                <a:effectLst/>
              </a:rPr>
              <a:t>Lignes d’énergie</a:t>
            </a:r>
            <a:r>
              <a:rPr lang="fr-FR" sz="2400">
                <a:effectLst/>
              </a:rPr>
              <a:t> ou formes internes pour montrer la vie intérieure, les émotions ou la spiritualité</a:t>
            </a:r>
            <a:endParaRPr lang="fr-FR" sz="2400"/>
          </a:p>
          <a:p>
            <a:r>
              <a:rPr lang="fr-FR" sz="2400" b="1">
                <a:effectLst/>
              </a:rPr>
              <a:t>Figures stylisées</a:t>
            </a:r>
            <a:r>
              <a:rPr lang="fr-FR" sz="2400">
                <a:effectLst/>
              </a:rPr>
              <a:t> plutôt que réalistes</a:t>
            </a:r>
            <a:endParaRPr lang="fr-FR" sz="2400"/>
          </a:p>
          <a:p>
            <a:endParaRPr lang="en-CA" sz="240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6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1BFD2-488E-10D9-5A6D-81D4262D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pPr algn="ctr"/>
            <a:r>
              <a:rPr lang="en-CA" b="1" dirty="0" err="1"/>
              <a:t>Création</a:t>
            </a:r>
            <a:r>
              <a:rPr lang="en-CA" b="1" dirty="0"/>
              <a:t> de </a:t>
            </a:r>
            <a:r>
              <a:rPr lang="en-CA" b="1" dirty="0" err="1"/>
              <a:t>l’œuvre</a:t>
            </a:r>
            <a:br>
              <a:rPr lang="en-CA" b="1" dirty="0">
                <a:effectLst/>
              </a:rPr>
            </a:br>
            <a:endParaRPr lang="en-CA" dirty="0"/>
          </a:p>
        </p:txBody>
      </p:sp>
      <p:pic>
        <p:nvPicPr>
          <p:cNvPr id="7" name="Picture 6" descr="Artist's paintbrush and orange paint">
            <a:extLst>
              <a:ext uri="{FF2B5EF4-FFF2-40B4-BE49-F238E27FC236}">
                <a16:creationId xmlns:a16="http://schemas.microsoft.com/office/drawing/2014/main" id="{63921154-2C28-E794-678B-733147BBC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01D3-1E88-9B17-64B6-E2DD6802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1900" dirty="0"/>
              <a:t>Étapes :</a:t>
            </a:r>
            <a:endParaRPr lang="fr-FR" sz="1900" b="0" dirty="0">
              <a:effectLst/>
            </a:endParaRPr>
          </a:p>
          <a:p>
            <a:pPr fontAlgn="base"/>
            <a:r>
              <a:rPr lang="fr-FR" sz="1900" dirty="0"/>
              <a:t>Dessiner le sujet avec un </a:t>
            </a:r>
            <a:r>
              <a:rPr lang="fr-FR" sz="1900" b="1" dirty="0"/>
              <a:t>contour noir épais</a:t>
            </a:r>
            <a:r>
              <a:rPr lang="fr-FR" sz="1900" dirty="0"/>
              <a:t>.</a:t>
            </a:r>
          </a:p>
          <a:p>
            <a:pPr fontAlgn="base"/>
            <a:r>
              <a:rPr lang="fr-FR" sz="1900" dirty="0"/>
              <a:t>Diviser l’intérieur en formes arrondies.</a:t>
            </a:r>
          </a:p>
          <a:p>
            <a:pPr fontAlgn="base"/>
            <a:r>
              <a:rPr lang="fr-FR" sz="1900" dirty="0"/>
              <a:t>Ajouter des </a:t>
            </a:r>
            <a:r>
              <a:rPr lang="fr-FR" sz="1900" b="1" dirty="0"/>
              <a:t>lignes d’énergie</a:t>
            </a:r>
            <a:r>
              <a:rPr lang="fr-FR" sz="1900" dirty="0"/>
              <a:t> (traits noirs reliant les formes).</a:t>
            </a:r>
          </a:p>
          <a:p>
            <a:pPr fontAlgn="base"/>
            <a:r>
              <a:rPr lang="fr-FR" sz="1900" dirty="0"/>
              <a:t>Colorier avec </a:t>
            </a:r>
            <a:r>
              <a:rPr lang="fr-FR" sz="1900" b="1" dirty="0"/>
              <a:t>des couleurs vives</a:t>
            </a:r>
            <a:r>
              <a:rPr lang="fr-FR" sz="1900" dirty="0"/>
              <a:t> (rouge, bleu, jaune, vert, orange).</a:t>
            </a:r>
          </a:p>
          <a:p>
            <a:pPr fontAlgn="base"/>
            <a:r>
              <a:rPr lang="fr-FR" sz="1900" dirty="0"/>
              <a:t>Ajouter un titre en français.</a:t>
            </a:r>
          </a:p>
          <a:p>
            <a:pPr marL="0" indent="0" fontAlgn="base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/>
              <a:t>L’enseignant circule et encourage l’utilisation du vocabulaire :</a:t>
            </a:r>
            <a:endParaRPr lang="fr-FR" sz="1900" b="0" dirty="0">
              <a:effectLst/>
            </a:endParaRPr>
          </a:p>
          <a:p>
            <a:pPr fontAlgn="base"/>
            <a:r>
              <a:rPr lang="fr-FR" sz="1900" dirty="0"/>
              <a:t>« J’utilise des couleurs vives. »</a:t>
            </a:r>
          </a:p>
          <a:p>
            <a:pPr fontAlgn="base"/>
            <a:r>
              <a:rPr lang="fr-FR" sz="1900" dirty="0"/>
              <a:t>« Mon animal représente… »</a:t>
            </a:r>
          </a:p>
          <a:p>
            <a:pPr fontAlgn="base"/>
            <a:r>
              <a:rPr lang="fr-FR" sz="1900" dirty="0"/>
              <a:t>« Voici mes lignes d’énergie. »</a:t>
            </a:r>
          </a:p>
          <a:p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257555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6C915-54F4-0523-241F-609BABA0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836927" cy="1322888"/>
          </a:xfrm>
        </p:spPr>
        <p:txBody>
          <a:bodyPr>
            <a:normAutofit/>
          </a:bodyPr>
          <a:lstStyle/>
          <a:p>
            <a:r>
              <a:rPr lang="en-CA" b="1" dirty="0"/>
              <a:t>Consolidation </a:t>
            </a:r>
            <a:br>
              <a:rPr lang="en-CA" b="1" dirty="0">
                <a:effectLst/>
              </a:rPr>
            </a:b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4B9AB-8F0B-6FC4-264D-71223A38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6433805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i="1"/>
              <a:t>Objectif : présenter son œuvre et faire des liens culturels.</a:t>
            </a:r>
          </a:p>
          <a:p>
            <a:pPr marL="0" indent="0">
              <a:buNone/>
            </a:pPr>
            <a:endParaRPr lang="fr-FR" sz="2000" b="0">
              <a:effectLst/>
            </a:endParaRPr>
          </a:p>
          <a:p>
            <a:pPr marL="0" indent="0">
              <a:buNone/>
            </a:pPr>
            <a:r>
              <a:rPr lang="fr-FR" sz="2000" b="1"/>
              <a:t>Présentation orale (FSL – A2/A3)</a:t>
            </a:r>
            <a:endParaRPr lang="fr-FR" sz="2000" b="1">
              <a:effectLst/>
            </a:endParaRPr>
          </a:p>
          <a:p>
            <a:r>
              <a:rPr lang="fr-FR" sz="2000"/>
              <a:t>Chaque élève présente son œuvre en 3–4 phrases :</a:t>
            </a:r>
            <a:endParaRPr lang="fr-FR" sz="2000" b="0">
              <a:effectLst/>
            </a:endParaRPr>
          </a:p>
          <a:p>
            <a:pPr fontAlgn="base"/>
            <a:r>
              <a:rPr lang="fr-FR" sz="2000"/>
              <a:t>« Mon œuvre s’inspire de Norval Morrisseau. »</a:t>
            </a:r>
          </a:p>
          <a:p>
            <a:pPr fontAlgn="base"/>
            <a:r>
              <a:rPr lang="fr-FR" sz="2000"/>
              <a:t>« J’ai choisi… parce que… »</a:t>
            </a:r>
          </a:p>
          <a:p>
            <a:pPr fontAlgn="base"/>
            <a:r>
              <a:rPr lang="fr-FR" sz="2000"/>
              <a:t>« J’ai utilisé des couleurs vives comme… »</a:t>
            </a:r>
          </a:p>
          <a:p>
            <a:pPr fontAlgn="base"/>
            <a:r>
              <a:rPr lang="fr-FR" sz="2000"/>
              <a:t>« Mon symbole représente… »</a:t>
            </a:r>
          </a:p>
          <a:p>
            <a:pPr marL="0" indent="0">
              <a:buNone/>
            </a:pPr>
            <a:br>
              <a:rPr lang="fr-FR" sz="2000"/>
            </a:br>
            <a:endParaRPr lang="en-CA" sz="2000"/>
          </a:p>
        </p:txBody>
      </p:sp>
      <p:pic>
        <p:nvPicPr>
          <p:cNvPr id="5" name="Graphic 4" descr="Speech outline">
            <a:extLst>
              <a:ext uri="{FF2B5EF4-FFF2-40B4-BE49-F238E27FC236}">
                <a16:creationId xmlns:a16="http://schemas.microsoft.com/office/drawing/2014/main" id="{877A9808-18E1-F303-A4DC-D44E3708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6850" y="1056108"/>
            <a:ext cx="2206950" cy="2206950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12052E6-84E3-6A0E-3BDA-DB6F5802A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22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E0B71-ED41-1773-9FB6-B4E7C3FB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sz="3400"/>
              <a:t>Évaluation formative: Œuvre inspirée par </a:t>
            </a:r>
            <a:r>
              <a:rPr lang="fr-FR" sz="3400" err="1"/>
              <a:t>Norval</a:t>
            </a:r>
            <a:r>
              <a:rPr lang="fr-FR" sz="3400"/>
              <a:t> </a:t>
            </a:r>
            <a:r>
              <a:rPr lang="fr-FR" sz="3400" err="1"/>
              <a:t>Morrisseau</a:t>
            </a:r>
            <a:endParaRPr lang="en-CA" sz="34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DB08D-9AFB-6797-B77A-31FCF0D1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/>
              <a:t>Utilisation du vocabulaire en français</a:t>
            </a:r>
          </a:p>
          <a:p>
            <a:pPr marL="0" indent="0">
              <a:buNone/>
            </a:pPr>
            <a:r>
              <a:rPr lang="fr-FR" sz="2200" dirty="0">
                <a:effectLst/>
              </a:rPr>
              <a:t>L’élève utilise le vocabulaire appris en classe pour parler de :</a:t>
            </a:r>
            <a:endParaRPr lang="fr-FR" sz="2200" dirty="0"/>
          </a:p>
          <a:p>
            <a:r>
              <a:rPr lang="fr-FR" sz="2200" dirty="0">
                <a:effectLst/>
              </a:rPr>
              <a:t>l’art (formes, couleurs, lignes, symboles)</a:t>
            </a:r>
            <a:endParaRPr lang="fr-FR" sz="2200" dirty="0"/>
          </a:p>
          <a:p>
            <a:r>
              <a:rPr lang="fr-FR" sz="2200" dirty="0">
                <a:effectLst/>
              </a:rPr>
              <a:t>le style Woodland</a:t>
            </a:r>
            <a:endParaRPr lang="fr-FR" sz="2200" dirty="0"/>
          </a:p>
          <a:p>
            <a:r>
              <a:rPr lang="fr-FR" sz="2200" dirty="0">
                <a:effectLst/>
              </a:rPr>
              <a:t>les émotions ou intentions derrière son œuvre</a:t>
            </a:r>
            <a:endParaRPr lang="fr-FR" sz="2200" dirty="0"/>
          </a:p>
          <a:p>
            <a:r>
              <a:rPr lang="fr-FR" sz="2200" dirty="0">
                <a:effectLst/>
              </a:rPr>
              <a:t>les éléments culturels liés à </a:t>
            </a:r>
            <a:r>
              <a:rPr lang="fr-FR" sz="2200" dirty="0" err="1">
                <a:effectLst/>
              </a:rPr>
              <a:t>Morrisseau</a:t>
            </a:r>
            <a:endParaRPr lang="fr-FR" sz="2200" dirty="0"/>
          </a:p>
          <a:p>
            <a:pPr marL="0" indent="0">
              <a:buNone/>
            </a:pPr>
            <a:r>
              <a:rPr lang="fr-FR" sz="2200" dirty="0">
                <a:effectLst/>
              </a:rPr>
              <a:t>L’enseignant observe si l’élève tente d’utiliser des mots nouveaux, reformule ses idées et communique avec clarté.</a:t>
            </a:r>
            <a:endParaRPr lang="fr-FR" sz="2200" dirty="0"/>
          </a:p>
          <a:p>
            <a:pPr marL="0" indent="0">
              <a:buNone/>
            </a:pPr>
            <a:endParaRPr lang="en-CA" sz="2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7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C935AF-1CFD-4F96-80F7-58DCB6608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349BFB-251C-473E-BAB4-5D5EA3A8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A17DA-1E29-F997-85F2-FDDDD84C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1" y="685797"/>
            <a:ext cx="5033176" cy="1258599"/>
          </a:xfrm>
        </p:spPr>
        <p:txBody>
          <a:bodyPr anchor="t">
            <a:normAutofit/>
          </a:bodyPr>
          <a:lstStyle/>
          <a:p>
            <a:r>
              <a:rPr lang="en-US" sz="5000"/>
              <a:t>Utilisation pr</a:t>
            </a:r>
            <a:r>
              <a:rPr lang="fr-CA" sz="5000"/>
              <a:t>évue</a:t>
            </a:r>
            <a:endParaRPr lang="en-CA" sz="50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A9B43A-B632-4DD0-B66C-DB85949D8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670A-E9D4-0342-D30A-B01D5D02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4" y="2448827"/>
            <a:ext cx="8587118" cy="3431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effectLst/>
              </a:rPr>
              <a:t>Dans cette leçon, les élèves découvrent </a:t>
            </a:r>
            <a:r>
              <a:rPr lang="fr-FR" sz="1600" b="1" dirty="0" err="1">
                <a:effectLst/>
              </a:rPr>
              <a:t>Norval</a:t>
            </a:r>
            <a:r>
              <a:rPr lang="fr-FR" sz="1600" b="1" dirty="0">
                <a:effectLst/>
              </a:rPr>
              <a:t> </a:t>
            </a:r>
            <a:r>
              <a:rPr lang="fr-FR" sz="1600" b="1" dirty="0" err="1">
                <a:effectLst/>
              </a:rPr>
              <a:t>Morrisseau</a:t>
            </a:r>
            <a:r>
              <a:rPr lang="fr-FR" sz="1600" dirty="0">
                <a:effectLst/>
              </a:rPr>
              <a:t>, un artiste autochtone majeur et fondateur de l’École de Woodland. Ses œuvres, inspirées des récits et symboles </a:t>
            </a:r>
            <a:r>
              <a:rPr lang="fr-FR" sz="1600" dirty="0" err="1">
                <a:effectLst/>
              </a:rPr>
              <a:t>anishinaabe</a:t>
            </a:r>
            <a:r>
              <a:rPr lang="fr-FR" sz="1600" dirty="0">
                <a:effectLst/>
              </a:rPr>
              <a:t>, occupent une place importante dans l’histoire et la culture canadiennes.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Pertinence en FLS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>
                <a:effectLst/>
              </a:rPr>
              <a:t>Explorer un artiste canadien tout en enrichissant leur vocabulaire en français.</a:t>
            </a:r>
            <a:endParaRPr lang="fr-FR" sz="1600" dirty="0"/>
          </a:p>
          <a:p>
            <a:r>
              <a:rPr lang="fr-FR" sz="1600" dirty="0">
                <a:effectLst/>
              </a:rPr>
              <a:t>Développer leur compréhension interculturelle grâce à une perspective autochtone authentique.</a:t>
            </a:r>
            <a:endParaRPr lang="fr-FR" sz="1600" dirty="0"/>
          </a:p>
          <a:p>
            <a:r>
              <a:rPr lang="fr-FR" sz="1600" dirty="0">
                <a:effectLst/>
              </a:rPr>
              <a:t>Utiliser le français pour décrire, interpréter et discuter d’œuvres d’art.</a:t>
            </a:r>
            <a:endParaRPr lang="fr-FR" sz="1600" dirty="0"/>
          </a:p>
          <a:p>
            <a:r>
              <a:rPr lang="fr-FR" sz="1600" dirty="0">
                <a:effectLst/>
              </a:rPr>
              <a:t>S’inscrire dans une démarche de vérité et réconciliation.</a:t>
            </a:r>
            <a:endParaRPr lang="fr-FR" sz="1600" dirty="0"/>
          </a:p>
          <a:p>
            <a:endParaRPr lang="en-CA" sz="1000" dirty="0"/>
          </a:p>
        </p:txBody>
      </p:sp>
      <p:sp>
        <p:nvSpPr>
          <p:cNvPr id="45" name="Graphic 14">
            <a:extLst>
              <a:ext uri="{FF2B5EF4-FFF2-40B4-BE49-F238E27FC236}">
                <a16:creationId xmlns:a16="http://schemas.microsoft.com/office/drawing/2014/main" id="{79879C1C-DE4E-4FAA-BDDB-557E338B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6680579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Graphic 14">
            <a:extLst>
              <a:ext uri="{FF2B5EF4-FFF2-40B4-BE49-F238E27FC236}">
                <a16:creationId xmlns:a16="http://schemas.microsoft.com/office/drawing/2014/main" id="{FCB2EDB8-BD26-4262-918B-5F8B5DCAB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680579" y="3436498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Graphic 14">
            <a:extLst>
              <a:ext uri="{FF2B5EF4-FFF2-40B4-BE49-F238E27FC236}">
                <a16:creationId xmlns:a16="http://schemas.microsoft.com/office/drawing/2014/main" id="{5DC8F0CD-81A9-4F33-AF95-CAD4EDFF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44880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 descr="Transgender flag painted on hand">
            <a:extLst>
              <a:ext uri="{FF2B5EF4-FFF2-40B4-BE49-F238E27FC236}">
                <a16:creationId xmlns:a16="http://schemas.microsoft.com/office/drawing/2014/main" id="{73A9EAF2-07D3-CEB3-C993-88A338AE9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07" y="3182310"/>
            <a:ext cx="2231330" cy="1489413"/>
          </a:xfrm>
          <a:prstGeom prst="rect">
            <a:avLst/>
          </a:prstGeom>
        </p:spPr>
      </p:pic>
      <p:sp>
        <p:nvSpPr>
          <p:cNvPr id="51" name="Graphic 14">
            <a:extLst>
              <a:ext uri="{FF2B5EF4-FFF2-40B4-BE49-F238E27FC236}">
                <a16:creationId xmlns:a16="http://schemas.microsoft.com/office/drawing/2014/main" id="{7992E385-39DB-4082-AA33-745F81B0B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27177" y="68580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Graphic 14">
            <a:extLst>
              <a:ext uri="{FF2B5EF4-FFF2-40B4-BE49-F238E27FC236}">
                <a16:creationId xmlns:a16="http://schemas.microsoft.com/office/drawing/2014/main" id="{D633F201-186A-4202-94D4-74FC6BB4A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44880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4F13D19-4770-47A3-9673-05E63110E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76561-53DC-3B8D-A5E3-D72D6AFC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/>
              <a:t>Droits d’utilisation de cette ressource </a:t>
            </a:r>
            <a:endParaRPr lang="en-CA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C2A1F-7A91-1465-8A4D-C2928C74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7" y="4143641"/>
            <a:ext cx="3836894" cy="1274539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527D8-0380-5BEC-3DC0-A9E70807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723153"/>
            <a:ext cx="4555782" cy="53924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/>
              <a:t>À des fins éducatives, les enseignants peuvent :</a:t>
            </a:r>
          </a:p>
          <a:p>
            <a:r>
              <a:rPr lang="fr-FR" sz="2000"/>
              <a:t>la télécharger</a:t>
            </a:r>
          </a:p>
          <a:p>
            <a:r>
              <a:rPr lang="fr-FR" sz="2000"/>
              <a:t>la modifier</a:t>
            </a:r>
          </a:p>
          <a:p>
            <a:r>
              <a:rPr lang="fr-FR" sz="2000"/>
              <a:t>la projeter en classe</a:t>
            </a:r>
          </a:p>
          <a:p>
            <a:r>
              <a:rPr lang="fr-FR" sz="2000"/>
              <a:t>la publier sur leur environnement numérique d’apprentissage (ENA)</a:t>
            </a:r>
          </a:p>
          <a:p>
            <a:r>
              <a:rPr lang="fr-FR" sz="2000"/>
              <a:t>repartager la version originale ou une version modifiée sur tout site web éducatif</a:t>
            </a:r>
          </a:p>
          <a:p>
            <a:pPr marL="0" indent="0">
              <a:buNone/>
            </a:pPr>
            <a:r>
              <a:rPr lang="fr-FR" sz="2000"/>
              <a:t>Les enseignants ne peuvent pas vendre cette ressource et ne peuvent pas modifier la licence CC appliquée lors de son repartage, même sous une version modifiée (CC‑BY‑NC‑SA).</a:t>
            </a:r>
          </a:p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248050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C5466-D436-9B01-0265-D0752C9E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Autofit/>
          </a:bodyPr>
          <a:lstStyle/>
          <a:p>
            <a:pPr algn="ctr"/>
            <a:r>
              <a:rPr lang="en-CA" sz="4000" b="1" dirty="0" err="1"/>
              <a:t>Déclaration</a:t>
            </a:r>
            <a:r>
              <a:rPr lang="en-CA" sz="4000" b="1" dirty="0"/>
              <a:t> </a:t>
            </a:r>
            <a:r>
              <a:rPr lang="en-CA" sz="4000" b="1" dirty="0" err="1"/>
              <a:t>concernant</a:t>
            </a:r>
            <a:r>
              <a:rPr lang="en-CA" sz="4000" b="1" dirty="0"/>
              <a:t> </a:t>
            </a:r>
            <a:r>
              <a:rPr lang="en-CA" sz="4000" b="1" dirty="0" err="1"/>
              <a:t>l’intelligence</a:t>
            </a:r>
            <a:r>
              <a:rPr lang="en-CA" sz="4000" b="1" dirty="0"/>
              <a:t> </a:t>
            </a:r>
            <a:r>
              <a:rPr lang="en-CA" sz="4000" b="1" dirty="0" err="1"/>
              <a:t>artificielle</a:t>
            </a:r>
            <a:endParaRPr lang="en-CA" sz="40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E1241D-2DEC-9AE9-649C-B3FAB764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4041" b="-1"/>
          <a:stretch>
            <a:fillRect/>
          </a:stretch>
        </p:blipFill>
        <p:spPr bwMode="auto">
          <a:xfrm>
            <a:off x="2075950" y="3555468"/>
            <a:ext cx="1784227" cy="24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9112-D607-FBFE-A7C4-612E30C3F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723153"/>
            <a:ext cx="4555782" cy="53924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200" dirty="0"/>
              <a:t>Cette ressource a eu recours au soutien de l’intelligence artificielle pour l’élaboration de la liste des ressources et du matériel.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6299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925438-EC2B-174C-31E0-8363746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03406"/>
            <a:ext cx="5791201" cy="501650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1400" b="0" dirty="0">
                <a:effectLst/>
              </a:rPr>
            </a:br>
            <a:br>
              <a:rPr lang="fr-FR" sz="1400" b="0" dirty="0">
                <a:effectLst/>
              </a:rPr>
            </a:br>
            <a:r>
              <a:rPr lang="fr-FR" sz="3200" b="1" dirty="0"/>
              <a:t>Liens avec le curriculum FSL: Français cadre</a:t>
            </a:r>
            <a:br>
              <a:rPr lang="fr-FR" sz="3200" dirty="0"/>
            </a:br>
            <a:br>
              <a:rPr lang="fr-FR" sz="3200" dirty="0"/>
            </a:b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D15C0-ED1A-CFBE-749E-A148DF69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7806266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A1/A2 – Communication orale :</a:t>
            </a:r>
            <a:r>
              <a:rPr lang="fr-FR" sz="1800" dirty="0"/>
              <a:t>  </a:t>
            </a:r>
            <a:endParaRPr lang="fr-FR" sz="1800" b="0" dirty="0">
              <a:effectLst/>
            </a:endParaRPr>
          </a:p>
          <a:p>
            <a:pPr fontAlgn="base"/>
            <a:r>
              <a:rPr lang="fr-FR" sz="1800" dirty="0"/>
              <a:t>Comprendre des informations simples sur un artiste autochtone.</a:t>
            </a:r>
          </a:p>
          <a:p>
            <a:pPr marL="0" indent="0">
              <a:buNone/>
            </a:pPr>
            <a:r>
              <a:rPr lang="fr-FR" sz="1800" b="1" dirty="0"/>
              <a:t>B1 – Lecture :</a:t>
            </a:r>
            <a:r>
              <a:rPr lang="fr-FR" sz="1800" dirty="0"/>
              <a:t>  </a:t>
            </a:r>
            <a:endParaRPr lang="fr-FR" sz="1800" b="0" dirty="0">
              <a:effectLst/>
            </a:endParaRPr>
          </a:p>
          <a:p>
            <a:pPr fontAlgn="base"/>
            <a:r>
              <a:rPr lang="fr-FR" sz="1800" dirty="0"/>
              <a:t>Lire un court texte informatif et identifier les idées principales.</a:t>
            </a:r>
          </a:p>
          <a:p>
            <a:pPr marL="0" indent="0">
              <a:buNone/>
            </a:pPr>
            <a:r>
              <a:rPr lang="fr-FR" sz="1800" b="1" dirty="0"/>
              <a:t>C1 – Écriture :</a:t>
            </a:r>
            <a:r>
              <a:rPr lang="fr-FR" sz="1800" dirty="0"/>
              <a:t>  </a:t>
            </a:r>
            <a:endParaRPr lang="fr-FR" sz="1800" b="0" dirty="0">
              <a:effectLst/>
            </a:endParaRPr>
          </a:p>
          <a:p>
            <a:pPr fontAlgn="base"/>
            <a:r>
              <a:rPr lang="fr-FR" sz="1800" dirty="0"/>
              <a:t>Décrire une œuvre d’art en utilisant du vocabulaire précis.</a:t>
            </a:r>
          </a:p>
          <a:p>
            <a:pPr marL="0" indent="0">
              <a:buNone/>
            </a:pPr>
            <a:r>
              <a:rPr lang="fr-FR" sz="1800" b="1" dirty="0"/>
              <a:t>D – Interculturalité :</a:t>
            </a:r>
            <a:r>
              <a:rPr lang="fr-FR" sz="1800" dirty="0"/>
              <a:t>  </a:t>
            </a:r>
            <a:endParaRPr lang="fr-FR" sz="1800" b="0" dirty="0">
              <a:effectLst/>
            </a:endParaRPr>
          </a:p>
          <a:p>
            <a:pPr fontAlgn="base"/>
            <a:r>
              <a:rPr lang="fr-FR" sz="1800" dirty="0"/>
              <a:t>Reconnaître l’importance des artistes autochtones dans la culture canadienne.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51129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aintbrushes in ceramic pots">
            <a:extLst>
              <a:ext uri="{FF2B5EF4-FFF2-40B4-BE49-F238E27FC236}">
                <a16:creationId xmlns:a16="http://schemas.microsoft.com/office/drawing/2014/main" id="{6D65AFF8-C44A-DA11-096F-DDB7378A3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754167"/>
            <a:ext cx="4777381" cy="317695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09F2B-CC89-AD17-DA51-7453EBC2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83733"/>
            <a:ext cx="5257800" cy="105833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/>
              <a:t>Liens avec le curriculum d’arts: Ontario</a:t>
            </a:r>
            <a:br>
              <a:rPr lang="fr-FR" sz="2800" b="1" dirty="0">
                <a:effectLst/>
              </a:rPr>
            </a:br>
            <a:endParaRPr lang="en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0F78-A43B-F727-ACE2-C31A0E92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effectLst/>
            </a:endParaRPr>
          </a:p>
          <a:p>
            <a:pPr fontAlgn="base"/>
            <a:r>
              <a:rPr lang="fr-FR" dirty="0"/>
              <a:t>Explorer les œuvres d’un artiste autochtone canadien.</a:t>
            </a:r>
          </a:p>
          <a:p>
            <a:pPr fontAlgn="base"/>
            <a:r>
              <a:rPr lang="fr-FR" dirty="0"/>
              <a:t>Créer une œuvre inspirée d’un style artistique culturel.</a:t>
            </a:r>
          </a:p>
          <a:p>
            <a:pPr fontAlgn="base"/>
            <a:r>
              <a:rPr lang="fr-FR" dirty="0"/>
              <a:t>Utiliser des couleurs, des lignes et des formes pour exprimer une idée.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956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154C8-E8BF-DE84-E138-8F035D58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Matériel</a:t>
            </a:r>
            <a:br>
              <a:rPr lang="fr-FR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98A7-FB27-54F8-37C9-9BE5D396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600" b="1">
              <a:effectLst/>
            </a:endParaRPr>
          </a:p>
          <a:p>
            <a:pPr fontAlgn="base"/>
            <a:r>
              <a:rPr lang="fr-FR" sz="2600"/>
              <a:t>Images d’œuvres de </a:t>
            </a:r>
            <a:r>
              <a:rPr lang="fr-FR" sz="2600" err="1"/>
              <a:t>Norval</a:t>
            </a:r>
            <a:r>
              <a:rPr lang="fr-FR" sz="2600"/>
              <a:t> </a:t>
            </a:r>
            <a:r>
              <a:rPr lang="fr-FR" sz="2600" err="1"/>
              <a:t>Morrisseau</a:t>
            </a:r>
            <a:r>
              <a:rPr lang="fr-FR" sz="2600"/>
              <a:t> (libres de droits ou provenant de sites éducatifs): </a:t>
            </a:r>
          </a:p>
          <a:p>
            <a:pPr marL="0" indent="0" fontAlgn="base">
              <a:buNone/>
            </a:pPr>
            <a:endParaRPr lang="fr-FR" sz="2600"/>
          </a:p>
          <a:p>
            <a:pPr fontAlgn="base"/>
            <a:r>
              <a:rPr lang="fr-FR" sz="2600">
                <a:hlinkClick r:id="rId2"/>
              </a:rPr>
              <a:t>https://www.aci-iac.ca/fr/livres-dart/norval-morrisseau/oeuvres-phares/</a:t>
            </a:r>
            <a:r>
              <a:rPr lang="fr-FR" sz="2600"/>
              <a:t> </a:t>
            </a:r>
          </a:p>
          <a:p>
            <a:pPr fontAlgn="base"/>
            <a:endParaRPr lang="fr-FR" sz="2600"/>
          </a:p>
          <a:p>
            <a:pPr fontAlgn="base"/>
            <a:r>
              <a:rPr lang="fr-FR" sz="2600"/>
              <a:t>Papier épais ou carton</a:t>
            </a:r>
          </a:p>
          <a:p>
            <a:pPr fontAlgn="base"/>
            <a:r>
              <a:rPr lang="fr-FR" sz="2600"/>
              <a:t>Marqueurs permanents noirs</a:t>
            </a:r>
          </a:p>
          <a:p>
            <a:pPr fontAlgn="base"/>
            <a:r>
              <a:rPr lang="fr-FR" sz="2600"/>
              <a:t>Crayons de couleur ou feutres aux couleurs vives</a:t>
            </a:r>
          </a:p>
          <a:p>
            <a:pPr fontAlgn="base"/>
            <a:r>
              <a:rPr lang="fr-FR" sz="2600"/>
              <a:t>Projecteur ou TBI</a:t>
            </a:r>
          </a:p>
          <a:p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345478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F72C5-7C0C-A284-8C5E-1478A128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b="1"/>
              <a:t>Matériel</a:t>
            </a:r>
            <a:br>
              <a:rPr lang="fr-FR" b="1">
                <a:effectLst/>
              </a:rPr>
            </a:br>
            <a:endParaRPr lang="en-CA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1EC1-14FE-D4CF-84CC-BF46869F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sz="2400"/>
              <a:t>Ressources en ligne :</a:t>
            </a:r>
          </a:p>
          <a:p>
            <a:r>
              <a:rPr lang="fr-FR" sz="2400" b="1"/>
              <a:t>Musée des beaux-arts du Canada – </a:t>
            </a:r>
            <a:r>
              <a:rPr lang="fr-FR" sz="2400" b="1" err="1"/>
              <a:t>Norval</a:t>
            </a:r>
            <a:r>
              <a:rPr lang="fr-FR" sz="2400" b="1"/>
              <a:t> </a:t>
            </a:r>
            <a:r>
              <a:rPr lang="fr-FR" sz="2400" b="1" err="1"/>
              <a:t>Morrisseau</a:t>
            </a:r>
            <a:r>
              <a:rPr lang="fr-FR" sz="2400"/>
              <a:t>  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https://www.beaux-arts.ca</a:t>
            </a:r>
          </a:p>
          <a:p>
            <a:r>
              <a:rPr lang="fr-FR" sz="2400" b="1"/>
              <a:t>Musée </a:t>
            </a:r>
            <a:r>
              <a:rPr lang="fr-FR" sz="2400" b="1" err="1"/>
              <a:t>McMichael</a:t>
            </a:r>
            <a:r>
              <a:rPr lang="fr-FR" sz="2400" b="1"/>
              <a:t> – Collection </a:t>
            </a:r>
            <a:r>
              <a:rPr lang="fr-FR" sz="2400" b="1" err="1"/>
              <a:t>Morrisseau</a:t>
            </a:r>
            <a:r>
              <a:rPr lang="fr-FR" sz="2400"/>
              <a:t>  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https://mcmichael.com</a:t>
            </a:r>
          </a:p>
          <a:p>
            <a:r>
              <a:rPr lang="fr-FR" sz="2400" b="1"/>
              <a:t>TV5Monde – Culture autochtone (articles jeunesse)</a:t>
            </a:r>
            <a:r>
              <a:rPr lang="fr-FR" sz="2400"/>
              <a:t>  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https://junior.tv5monde.com</a:t>
            </a:r>
          </a:p>
          <a:p>
            <a:endParaRPr lang="en-CA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3C09B-DA1C-D645-512D-10D797CB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FR" sz="3400" b="1"/>
              <a:t>Plan de leçon en trois parties</a:t>
            </a:r>
            <a:br>
              <a:rPr lang="fr-FR" sz="3400" b="1">
                <a:effectLst/>
              </a:rPr>
            </a:br>
            <a:endParaRPr lang="en-CA" sz="34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lose up of person painting">
            <a:extLst>
              <a:ext uri="{FF2B5EF4-FFF2-40B4-BE49-F238E27FC236}">
                <a16:creationId xmlns:a16="http://schemas.microsoft.com/office/drawing/2014/main" id="{A78A792C-887D-853C-05BE-4DF4E0FC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749677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58B8-5964-44B3-C8E2-8EFE6CDF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/>
              <a:t>Mise en situation</a:t>
            </a:r>
            <a:endParaRPr lang="fr-FR" sz="2200" b="1" dirty="0">
              <a:effectLst/>
            </a:endParaRPr>
          </a:p>
          <a:p>
            <a:pPr marL="0" indent="0">
              <a:buNone/>
            </a:pPr>
            <a:r>
              <a:rPr lang="fr-FR" sz="2200" i="1" dirty="0"/>
              <a:t>Objectif : découvrir l’artiste et comprendre son importance culturelle.</a:t>
            </a:r>
            <a:endParaRPr lang="fr-FR" sz="2200" b="0" dirty="0">
              <a:effectLst/>
            </a:endParaRPr>
          </a:p>
          <a:p>
            <a:pPr marL="0" indent="0">
              <a:buNone/>
            </a:pPr>
            <a:r>
              <a:rPr lang="fr-FR" sz="2200" b="1" dirty="0"/>
              <a:t>A. Introduction visuelle</a:t>
            </a:r>
            <a:endParaRPr lang="fr-FR" sz="2200" b="1" dirty="0">
              <a:effectLst/>
            </a:endParaRPr>
          </a:p>
          <a:p>
            <a:r>
              <a:rPr lang="fr-FR" sz="2200" dirty="0"/>
              <a:t>Projeter 3–4 œuvres de </a:t>
            </a:r>
            <a:r>
              <a:rPr lang="fr-FR" sz="2200" dirty="0" err="1"/>
              <a:t>Morrisseau</a:t>
            </a:r>
            <a:r>
              <a:rPr lang="fr-FR" sz="2200" dirty="0"/>
              <a:t>.</a:t>
            </a:r>
            <a:endParaRPr lang="fr-FR" sz="2200" b="0" dirty="0">
              <a:effectLst/>
            </a:endParaRPr>
          </a:p>
          <a:p>
            <a:pPr marL="0" indent="0">
              <a:buNone/>
            </a:pPr>
            <a:r>
              <a:rPr lang="fr-FR" sz="2200" b="1" dirty="0"/>
              <a:t>Questions simples :</a:t>
            </a:r>
            <a:endParaRPr lang="fr-FR" sz="2200" b="1" dirty="0">
              <a:effectLst/>
            </a:endParaRPr>
          </a:p>
          <a:p>
            <a:pPr fontAlgn="base"/>
            <a:r>
              <a:rPr lang="fr-FR" sz="2200" dirty="0"/>
              <a:t>« Qu’est-ce que tu remarques ? »</a:t>
            </a:r>
          </a:p>
          <a:p>
            <a:pPr fontAlgn="base"/>
            <a:r>
              <a:rPr lang="fr-FR" sz="2200" dirty="0"/>
              <a:t>« Quelles couleurs vois-tu ? »</a:t>
            </a:r>
          </a:p>
          <a:p>
            <a:pPr fontAlgn="base"/>
            <a:r>
              <a:rPr lang="fr-FR" sz="2200" dirty="0"/>
              <a:t>« Quels animaux ou symboles reconnais-tu ? »</a:t>
            </a:r>
          </a:p>
          <a:p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323682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1144</Words>
  <Application>Microsoft Office PowerPoint</Application>
  <PresentationFormat>Widescreen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Helvetica Neue Medium</vt:lpstr>
      <vt:lpstr>Office Theme</vt:lpstr>
      <vt:lpstr>Découvrir Norval Morrisseau et créer une œuvre inspirée de son style </vt:lpstr>
      <vt:lpstr>Utilisation prévue</vt:lpstr>
      <vt:lpstr>Droits d’utilisation de cette ressource </vt:lpstr>
      <vt:lpstr>Déclaration concernant l’intelligence artificielle</vt:lpstr>
      <vt:lpstr>  Liens avec le curriculum FSL: Français cadre  </vt:lpstr>
      <vt:lpstr>Liens avec le curriculum d’arts: Ontario </vt:lpstr>
      <vt:lpstr>Matériel </vt:lpstr>
      <vt:lpstr>Matériel </vt:lpstr>
      <vt:lpstr>Plan de leçon en trois parties </vt:lpstr>
      <vt:lpstr>Mise en situation </vt:lpstr>
      <vt:lpstr>Mise en situation</vt:lpstr>
      <vt:lpstr>Action </vt:lpstr>
      <vt:lpstr>Action</vt:lpstr>
      <vt:lpstr>Choix du sujet: directives</vt:lpstr>
      <vt:lpstr>Choix du sujet: directives</vt:lpstr>
      <vt:lpstr>Création de l’œuvre </vt:lpstr>
      <vt:lpstr>Consolidation  </vt:lpstr>
      <vt:lpstr>Évaluation formative: Œuvre inspirée par Norval Morrisseau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2</cp:revision>
  <dcterms:created xsi:type="dcterms:W3CDTF">2026-03-18T02:00:39Z</dcterms:created>
  <dcterms:modified xsi:type="dcterms:W3CDTF">2026-03-18T16:10:54Z</dcterms:modified>
</cp:coreProperties>
</file>