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10287000" cx="18288000"/>
  <p:notesSz cx="6858000" cy="9144000"/>
  <p:embeddedFontLst>
    <p:embeddedFont>
      <p:font typeface="Ubuntu"/>
      <p:bold r:id="rId19"/>
      <p:boldItalic r:id="rId20"/>
    </p:embeddedFont>
    <p:embeddedFont>
      <p:font typeface="Pacifico"/>
      <p:regular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1805F27-560C-4BA6-A061-3A5FF9544D48}">
  <a:tblStyle styleId="{C1805F27-560C-4BA6-A061-3A5FF9544D4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boldItalic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21" Type="http://schemas.openxmlformats.org/officeDocument/2006/relationships/font" Target="fonts/Pacifico-regular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font" Target="fonts/Ubuntu-bold.fntdata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d1fe60d2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g3d1fe60d25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8cdb8e86b340d4d_3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28cdb8e86b340d4d_39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d22364ab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3d22364ab2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8cdb8e86b340d4d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8cdb8e86b340d4d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8cdb8e86b340d4d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g28cdb8e86b340d4d_28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d22364ab2b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Qu’est‑ce qui rend une explication facile à suivre ?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mots et phrases aident à l’explication (Connecteurs : d’abord, ensuite, maintenant, mais, alors, encore, en plus, et puis, attention…) ?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mots et phrases aident à l’interaction (Interrompre poliment pour faire répéter, s’assurer que l’interlocuteur à bien compris)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Quels temps pour les verbes? L’impératif, il faut + infinitif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>
                <a:solidFill>
                  <a:schemeClr val="dk1"/>
                </a:solidFill>
              </a:rPr>
              <a:t>Quelles stratégies aident ? (les gestes, les expressions du visage, les visuels, l’utilisation de la bonne grammaire, etc.) 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09" name="Google Shape;209;g3d22364ab2b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8cdb8e86b340d4d_1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8cdb8e86b340d4d_1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81e5b8c95d_0_3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81e5b8c95d_0_3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s://creativecommons.org/licenses/by-nc-sa/4.0/deed.en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s://cmr01.learnful.app/resource/les-competences-mystere-4-livret-de-leleve/7186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21.png"/><Relationship Id="rId5" Type="http://schemas.openxmlformats.org/officeDocument/2006/relationships/hyperlink" Target="https://www.freepik.com/icon/party_13375087#fromView=search&amp;page=1&amp;position=1&amp;uuid=6ce04020-ff5f-48e4-87f8-48eaf0b2a602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slidescarnival.com/template/e-learning-presentation/23838" TargetMode="External"/><Relationship Id="rId4" Type="http://schemas.openxmlformats.org/officeDocument/2006/relationships/hyperlink" Target="https://www.slidescarnival.com/template/e-learning-presentation/23838" TargetMode="External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Relationship Id="rId4" Type="http://schemas.openxmlformats.org/officeDocument/2006/relationships/image" Target="../media/image10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image" Target="../media/image6.png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../media/image14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Relationship Id="rId7" Type="http://schemas.openxmlformats.org/officeDocument/2006/relationships/image" Target="../media/image9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-2217778" y="-1744095"/>
            <a:ext cx="5520826" cy="5545572"/>
            <a:chOff x="1813" y="0"/>
            <a:chExt cx="809173" cy="812800"/>
          </a:xfrm>
        </p:grpSpPr>
        <p:sp>
          <p:nvSpPr>
            <p:cNvPr id="85" name="Google Shape;85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" name="Google Shape;87;p13"/>
          <p:cNvSpPr txBox="1"/>
          <p:nvPr/>
        </p:nvSpPr>
        <p:spPr>
          <a:xfrm>
            <a:off x="1028700" y="756200"/>
            <a:ext cx="16614900" cy="14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9171">
                <a:latin typeface="Ubuntu"/>
                <a:ea typeface="Ubuntu"/>
                <a:cs typeface="Ubuntu"/>
                <a:sym typeface="Ubuntu"/>
              </a:rPr>
              <a:t>Les compétences mystère (3)</a:t>
            </a:r>
            <a:endParaRPr sz="100"/>
          </a:p>
        </p:txBody>
      </p:sp>
      <p:grpSp>
        <p:nvGrpSpPr>
          <p:cNvPr id="88" name="Google Shape;88;p13"/>
          <p:cNvGrpSpPr/>
          <p:nvPr/>
        </p:nvGrpSpPr>
        <p:grpSpPr>
          <a:xfrm>
            <a:off x="16112729" y="6820657"/>
            <a:ext cx="4853501" cy="4875256"/>
            <a:chOff x="1813" y="0"/>
            <a:chExt cx="809173" cy="812800"/>
          </a:xfrm>
        </p:grpSpPr>
        <p:sp>
          <p:nvSpPr>
            <p:cNvPr id="89" name="Google Shape;89;p13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838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3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1" name="Google Shape;91;p13"/>
          <p:cNvPicPr preferRelativeResize="0"/>
          <p:nvPr/>
        </p:nvPicPr>
        <p:blipFill rotWithShape="1">
          <a:blip r:embed="rId3">
            <a:alphaModFix/>
          </a:blip>
          <a:srcRect b="7653" l="19442" r="20588" t="7881"/>
          <a:stretch/>
        </p:blipFill>
        <p:spPr>
          <a:xfrm>
            <a:off x="9181300" y="2039950"/>
            <a:ext cx="8875377" cy="70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838900" y="9138350"/>
            <a:ext cx="8875500" cy="7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Cette ressource fait partie d’un dossier complet, placé sous licence </a:t>
            </a:r>
            <a:r>
              <a:rPr lang="en-US" sz="1800" u="sng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CC BY-NC-SA</a:t>
            </a:r>
            <a:r>
              <a:rPr lang="en-US" sz="1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 par ses auteures Mirela Cherciov,  Michelle Courville, Muriel Péguret et Pauline Le Bot.</a:t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93" name="Google Shape;93;p13" title="Camerise_Secondar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056249" y="8414675"/>
            <a:ext cx="2139150" cy="168722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/>
          <p:nvPr/>
        </p:nvSpPr>
        <p:spPr>
          <a:xfrm>
            <a:off x="503675" y="4586875"/>
            <a:ext cx="9066000" cy="3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1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Prolongements possibles : présentation</a:t>
            </a:r>
            <a:endParaRPr b="1" sz="61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2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666666"/>
                </a:solidFill>
                <a:latin typeface="Ubuntu"/>
                <a:ea typeface="Ubuntu"/>
                <a:cs typeface="Ubuntu"/>
                <a:sym typeface="Ubuntu"/>
              </a:rPr>
              <a:t>Annexe : </a:t>
            </a:r>
            <a:r>
              <a:rPr b="1" lang="en-US" sz="48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6"/>
              </a:rPr>
              <a:t>Livret de l’élève à imprimer</a:t>
            </a:r>
            <a:endParaRPr b="1" sz="4800">
              <a:solidFill>
                <a:srgbClr val="666666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2"/>
          <p:cNvPicPr preferRelativeResize="0"/>
          <p:nvPr/>
        </p:nvPicPr>
        <p:blipFill rotWithShape="1">
          <a:blip r:embed="rId3">
            <a:alphaModFix/>
          </a:blip>
          <a:srcRect b="8528" l="28734" r="28734" t="7119"/>
          <a:stretch/>
        </p:blipFill>
        <p:spPr>
          <a:xfrm>
            <a:off x="9479524" y="1033050"/>
            <a:ext cx="7723351" cy="8616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7" name="Google Shape;267;p22"/>
          <p:cNvCxnSpPr/>
          <p:nvPr/>
        </p:nvCxnSpPr>
        <p:spPr>
          <a:xfrm rot="-5400000">
            <a:off x="2924016" y="5119688"/>
            <a:ext cx="10287000" cy="0"/>
          </a:xfrm>
          <a:prstGeom prst="straightConnector1">
            <a:avLst/>
          </a:prstGeom>
          <a:noFill/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68" name="Google Shape;268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791993">
            <a:off x="16413268" y="2543857"/>
            <a:ext cx="1434317" cy="1619865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22"/>
          <p:cNvSpPr txBox="1"/>
          <p:nvPr/>
        </p:nvSpPr>
        <p:spPr>
          <a:xfrm>
            <a:off x="996601" y="171139"/>
            <a:ext cx="6098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599">
                <a:latin typeface="Ubuntu"/>
                <a:ea typeface="Ubuntu"/>
                <a:cs typeface="Ubuntu"/>
                <a:sym typeface="Ubuntu"/>
              </a:rPr>
              <a:t>En groupe, je parle de</a:t>
            </a:r>
            <a:endParaRPr sz="400"/>
          </a:p>
        </p:txBody>
      </p:sp>
      <p:graphicFrame>
        <p:nvGraphicFramePr>
          <p:cNvPr id="270" name="Google Shape;270;p22"/>
          <p:cNvGraphicFramePr/>
          <p:nvPr/>
        </p:nvGraphicFramePr>
        <p:xfrm>
          <a:off x="628113" y="159387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{C1805F27-560C-4BA6-A061-3A5FF9544D48}</a:tableStyleId>
              </a:tblPr>
              <a:tblGrid>
                <a:gridCol w="70778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Ce que j’ai appris sur moi comme communicateur ou </a:t>
                      </a: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communicatrice</a:t>
                      </a: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.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084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1" name="Google Shape;271;p22"/>
          <p:cNvGraphicFramePr/>
          <p:nvPr/>
        </p:nvGraphicFramePr>
        <p:xfrm>
          <a:off x="628113" y="44604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{C1805F27-560C-4BA6-A061-3A5FF9544D48}</a:tableStyleId>
              </a:tblPr>
              <a:tblGrid>
                <a:gridCol w="70778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Ce qui était difficile.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084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72" name="Google Shape;272;p22"/>
          <p:cNvGraphicFramePr/>
          <p:nvPr/>
        </p:nvGraphicFramePr>
        <p:xfrm>
          <a:off x="628113" y="732692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{C1805F27-560C-4BA6-A061-3A5FF9544D48}</a:tableStyleId>
              </a:tblPr>
              <a:tblGrid>
                <a:gridCol w="70778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Ce dont je suis fier ou fière.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A084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3"/>
          <p:cNvSpPr txBox="1"/>
          <p:nvPr/>
        </p:nvSpPr>
        <p:spPr>
          <a:xfrm rot="-1107007">
            <a:off x="13362401" y="557106"/>
            <a:ext cx="6094247" cy="7851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00">
                <a:latin typeface="Ubuntu"/>
                <a:ea typeface="Ubuntu"/>
                <a:cs typeface="Ubuntu"/>
                <a:sym typeface="Ubuntu"/>
              </a:rPr>
              <a:t>FÉLICITATIONS!</a:t>
            </a:r>
            <a:endParaRPr sz="500"/>
          </a:p>
        </p:txBody>
      </p:sp>
      <p:sp>
        <p:nvSpPr>
          <p:cNvPr id="278" name="Google Shape;278;p23"/>
          <p:cNvSpPr txBox="1"/>
          <p:nvPr/>
        </p:nvSpPr>
        <p:spPr>
          <a:xfrm>
            <a:off x="1028700" y="1124635"/>
            <a:ext cx="10393500" cy="27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Ce certificat est </a:t>
            </a:r>
            <a:r>
              <a:rPr b="1" lang="en-US" sz="8302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décerné</a:t>
            </a:r>
            <a:r>
              <a:rPr b="1" lang="en-US" sz="8302">
                <a:solidFill>
                  <a:srgbClr val="F28383"/>
                </a:solidFill>
                <a:latin typeface="Ubuntu"/>
                <a:ea typeface="Ubuntu"/>
                <a:cs typeface="Ubuntu"/>
                <a:sym typeface="Ubuntu"/>
              </a:rPr>
              <a:t> à</a:t>
            </a:r>
            <a:endParaRPr>
              <a:solidFill>
                <a:srgbClr val="F28383"/>
              </a:solidFill>
            </a:endParaRPr>
          </a:p>
        </p:txBody>
      </p:sp>
      <p:pic>
        <p:nvPicPr>
          <p:cNvPr id="279" name="Google Shape;279;p23"/>
          <p:cNvPicPr preferRelativeResize="0"/>
          <p:nvPr/>
        </p:nvPicPr>
        <p:blipFill rotWithShape="1">
          <a:blip r:embed="rId3">
            <a:alphaModFix/>
          </a:blip>
          <a:srcRect b="15008" l="54892" r="2919" t="10951"/>
          <a:stretch/>
        </p:blipFill>
        <p:spPr>
          <a:xfrm>
            <a:off x="11171877" y="1829319"/>
            <a:ext cx="6713800" cy="66283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3"/>
          <p:cNvSpPr txBox="1"/>
          <p:nvPr/>
        </p:nvSpPr>
        <p:spPr>
          <a:xfrm>
            <a:off x="775050" y="7259900"/>
            <a:ext cx="16737900" cy="23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30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pour avoir animé un atelier </a:t>
            </a:r>
            <a:endParaRPr b="1" sz="7301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730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lors du Mini‑AOPLV 2026</a:t>
            </a:r>
            <a:endParaRPr b="1" sz="8302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81" name="Google Shape;281;p23"/>
          <p:cNvSpPr txBox="1"/>
          <p:nvPr/>
        </p:nvSpPr>
        <p:spPr>
          <a:xfrm>
            <a:off x="1147775" y="4504488"/>
            <a:ext cx="16737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…………………</a:t>
            </a:r>
            <a:endParaRPr sz="7200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282" name="Google Shape;282;p23" title="party_13375087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71450" y="881425"/>
            <a:ext cx="3623075" cy="3623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23"/>
          <p:cNvSpPr txBox="1"/>
          <p:nvPr/>
        </p:nvSpPr>
        <p:spPr>
          <a:xfrm>
            <a:off x="15192250" y="9642500"/>
            <a:ext cx="2964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Icône par </a:t>
            </a:r>
            <a:r>
              <a:rPr lang="en-US" sz="1800" u="sng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Party icon, Freepik</a:t>
            </a:r>
            <a:r>
              <a:rPr lang="en-US" sz="18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"/>
          <p:cNvSpPr txBox="1"/>
          <p:nvPr/>
        </p:nvSpPr>
        <p:spPr>
          <a:xfrm>
            <a:off x="1028700" y="996048"/>
            <a:ext cx="50592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latin typeface="Ubuntu"/>
                <a:ea typeface="Ubuntu"/>
                <a:cs typeface="Ubuntu"/>
                <a:sym typeface="Ubuntu"/>
              </a:rPr>
              <a:t>Crédits</a:t>
            </a:r>
            <a:endParaRPr/>
          </a:p>
        </p:txBody>
      </p:sp>
      <p:sp>
        <p:nvSpPr>
          <p:cNvPr id="289" name="Google Shape;289;p24"/>
          <p:cNvSpPr txBox="1"/>
          <p:nvPr/>
        </p:nvSpPr>
        <p:spPr>
          <a:xfrm>
            <a:off x="1028700" y="2873900"/>
            <a:ext cx="15653400" cy="14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Ce document a été réalisé pour K-12 Studio</a:t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Le modèle de cette présentation provient de </a:t>
            </a:r>
            <a:r>
              <a:rPr lang="en-US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3"/>
              </a:rPr>
              <a:t>SlideCarnival, </a:t>
            </a:r>
            <a:r>
              <a:rPr i="1" lang="en-US" sz="2400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4"/>
              </a:rPr>
              <a:t>Grey Cute Illustrative E-Learning Slides</a:t>
            </a:r>
            <a:r>
              <a:rPr lang="en-US" sz="2400">
                <a:latin typeface="Ubuntu"/>
                <a:ea typeface="Ubuntu"/>
                <a:cs typeface="Ubuntu"/>
                <a:sym typeface="Ubuntu"/>
              </a:rPr>
              <a:t>.</a:t>
            </a:r>
            <a:endParaRPr/>
          </a:p>
        </p:txBody>
      </p:sp>
      <p:pic>
        <p:nvPicPr>
          <p:cNvPr id="290" name="Google Shape;290;p24" title="Camerise_Secondary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5401" y="5148500"/>
            <a:ext cx="5580000" cy="440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/>
          </a:blip>
          <a:srcRect b="10364" l="29897" r="29450" t="11474"/>
          <a:stretch/>
        </p:blipFill>
        <p:spPr>
          <a:xfrm>
            <a:off x="902275" y="621975"/>
            <a:ext cx="5436897" cy="5880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Google Shape;100;p14"/>
          <p:cNvCxnSpPr/>
          <p:nvPr/>
        </p:nvCxnSpPr>
        <p:spPr>
          <a:xfrm rot="-5400000">
            <a:off x="4413625" y="5124450"/>
            <a:ext cx="10287000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4"/>
          <p:cNvCxnSpPr/>
          <p:nvPr/>
        </p:nvCxnSpPr>
        <p:spPr>
          <a:xfrm rot="-5400000">
            <a:off x="4238625" y="5124450"/>
            <a:ext cx="10287000" cy="0"/>
          </a:xfrm>
          <a:prstGeom prst="straightConnector1">
            <a:avLst/>
          </a:prstGeom>
          <a:noFill/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102" name="Google Shape;10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59692" y="381000"/>
            <a:ext cx="2712866" cy="2407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85865">
            <a:off x="5905790" y="766117"/>
            <a:ext cx="944468" cy="12486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4" name="Google Shape;104;p14"/>
          <p:cNvGrpSpPr/>
          <p:nvPr/>
        </p:nvGrpSpPr>
        <p:grpSpPr>
          <a:xfrm>
            <a:off x="627625" y="6688800"/>
            <a:ext cx="8516737" cy="1814061"/>
            <a:chOff x="0" y="38100"/>
            <a:chExt cx="10820400" cy="2418749"/>
          </a:xfrm>
        </p:grpSpPr>
        <p:sp>
          <p:nvSpPr>
            <p:cNvPr id="105" name="Google Shape;105;p14"/>
            <p:cNvSpPr txBox="1"/>
            <p:nvPr/>
          </p:nvSpPr>
          <p:spPr>
            <a:xfrm>
              <a:off x="0" y="38100"/>
              <a:ext cx="10820400" cy="1533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302">
                  <a:solidFill>
                    <a:srgbClr val="F9B458"/>
                  </a:solidFill>
                  <a:latin typeface="Ubuntu"/>
                  <a:ea typeface="Ubuntu"/>
                  <a:cs typeface="Ubuntu"/>
                  <a:sym typeface="Ubuntu"/>
                </a:rPr>
                <a:t>Projet final</a:t>
              </a:r>
              <a:endParaRPr>
                <a:solidFill>
                  <a:srgbClr val="F9B458"/>
                </a:solidFill>
              </a:endParaRPr>
            </a:p>
          </p:txBody>
        </p:sp>
        <p:sp>
          <p:nvSpPr>
            <p:cNvPr id="106" name="Google Shape;106;p14"/>
            <p:cNvSpPr txBox="1"/>
            <p:nvPr/>
          </p:nvSpPr>
          <p:spPr>
            <a:xfrm>
              <a:off x="0" y="1820549"/>
              <a:ext cx="10820400" cy="636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1" marL="0" marR="0" rtl="0" algn="l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latin typeface="Ubuntu"/>
                  <a:ea typeface="Ubuntu"/>
                  <a:cs typeface="Ubuntu"/>
                  <a:sym typeface="Ubuntu"/>
                </a:rPr>
                <a:t>Chaque élève animera un atelier de 3-5 min.</a:t>
              </a:r>
              <a:endParaRPr b="1" sz="2100"/>
            </a:p>
          </p:txBody>
        </p:sp>
      </p:grpSp>
      <p:pic>
        <p:nvPicPr>
          <p:cNvPr id="107" name="Google Shape;107;p14"/>
          <p:cNvPicPr preferRelativeResize="0"/>
          <p:nvPr/>
        </p:nvPicPr>
        <p:blipFill rotWithShape="1">
          <a:blip r:embed="rId6">
            <a:alphaModFix/>
          </a:blip>
          <a:srcRect b="3254" l="25532" r="25093" t="3254"/>
          <a:stretch/>
        </p:blipFill>
        <p:spPr>
          <a:xfrm>
            <a:off x="9557125" y="381005"/>
            <a:ext cx="8668099" cy="9232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-379924" y="5437345"/>
            <a:ext cx="19047848" cy="6590517"/>
            <a:chOff x="0" y="-57150"/>
            <a:chExt cx="5016717" cy="1735774"/>
          </a:xfrm>
        </p:grpSpPr>
        <p:sp>
          <p:nvSpPr>
            <p:cNvPr id="113" name="Google Shape;113;p15"/>
            <p:cNvSpPr/>
            <p:nvPr/>
          </p:nvSpPr>
          <p:spPr>
            <a:xfrm>
              <a:off x="0" y="0"/>
              <a:ext cx="5016717" cy="1678624"/>
            </a:xfrm>
            <a:custGeom>
              <a:rect b="b" l="l" r="r" t="t"/>
              <a:pathLst>
                <a:path extrusionOk="0" h="1678624" w="5016717">
                  <a:moveTo>
                    <a:pt x="0" y="0"/>
                  </a:moveTo>
                  <a:lnTo>
                    <a:pt x="5016717" y="0"/>
                  </a:lnTo>
                  <a:lnTo>
                    <a:pt x="5016717" y="1678624"/>
                  </a:lnTo>
                  <a:lnTo>
                    <a:pt x="0" y="1678624"/>
                  </a:lnTo>
                  <a:close/>
                </a:path>
              </a:pathLst>
            </a:custGeom>
            <a:solidFill>
              <a:srgbClr val="99BCBF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4" name="Google Shape;114;p1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" name="Google Shape;115;p15"/>
          <p:cNvGrpSpPr/>
          <p:nvPr/>
        </p:nvGrpSpPr>
        <p:grpSpPr>
          <a:xfrm>
            <a:off x="5119252" y="3884414"/>
            <a:ext cx="3524048" cy="3539844"/>
            <a:chOff x="1813" y="0"/>
            <a:chExt cx="809173" cy="812800"/>
          </a:xfrm>
        </p:grpSpPr>
        <p:sp>
          <p:nvSpPr>
            <p:cNvPr id="116" name="Google Shape;116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B458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" name="Google Shape;118;p15"/>
          <p:cNvGrpSpPr/>
          <p:nvPr/>
        </p:nvGrpSpPr>
        <p:grpSpPr>
          <a:xfrm>
            <a:off x="5264424" y="4030237"/>
            <a:ext cx="3233703" cy="3248198"/>
            <a:chOff x="1813" y="0"/>
            <a:chExt cx="809173" cy="812800"/>
          </a:xfrm>
        </p:grpSpPr>
        <p:sp>
          <p:nvSpPr>
            <p:cNvPr id="119" name="Google Shape;119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Les mangas</a:t>
              </a:r>
              <a:endParaRPr b="1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" name="Google Shape;121;p15"/>
          <p:cNvGrpSpPr/>
          <p:nvPr/>
        </p:nvGrpSpPr>
        <p:grpSpPr>
          <a:xfrm>
            <a:off x="9327056" y="3884414"/>
            <a:ext cx="3524048" cy="3539844"/>
            <a:chOff x="1813" y="0"/>
            <a:chExt cx="809173" cy="812800"/>
          </a:xfrm>
        </p:grpSpPr>
        <p:sp>
          <p:nvSpPr>
            <p:cNvPr id="122" name="Google Shape;122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B171D4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" name="Google Shape;124;p15"/>
          <p:cNvGrpSpPr/>
          <p:nvPr/>
        </p:nvGrpSpPr>
        <p:grpSpPr>
          <a:xfrm>
            <a:off x="9472228" y="4030237"/>
            <a:ext cx="3233703" cy="3248198"/>
            <a:chOff x="1813" y="0"/>
            <a:chExt cx="809173" cy="812800"/>
          </a:xfrm>
        </p:grpSpPr>
        <p:sp>
          <p:nvSpPr>
            <p:cNvPr id="125" name="Google Shape;125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L’engagement écocitoyen</a:t>
              </a:r>
              <a:endParaRPr b="1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15"/>
          <p:cNvGrpSpPr/>
          <p:nvPr/>
        </p:nvGrpSpPr>
        <p:grpSpPr>
          <a:xfrm>
            <a:off x="13534859" y="3884414"/>
            <a:ext cx="3524048" cy="3539844"/>
            <a:chOff x="1813" y="0"/>
            <a:chExt cx="809173" cy="812800"/>
          </a:xfrm>
        </p:grpSpPr>
        <p:sp>
          <p:nvSpPr>
            <p:cNvPr id="128" name="Google Shape;128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A1BF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" name="Google Shape;130;p15"/>
          <p:cNvGrpSpPr/>
          <p:nvPr/>
        </p:nvGrpSpPr>
        <p:grpSpPr>
          <a:xfrm>
            <a:off x="13680031" y="4030237"/>
            <a:ext cx="3233703" cy="3248198"/>
            <a:chOff x="1813" y="0"/>
            <a:chExt cx="809173" cy="812800"/>
          </a:xfrm>
        </p:grpSpPr>
        <p:sp>
          <p:nvSpPr>
            <p:cNvPr id="131" name="Google Shape;131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Autres idées?</a:t>
              </a:r>
              <a:endParaRPr b="1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33" name="Google Shape;1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116316" y="1559564"/>
            <a:ext cx="1762543" cy="1889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47946" y="9305925"/>
            <a:ext cx="1762543" cy="188966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" name="Google Shape;135;p15"/>
          <p:cNvGrpSpPr/>
          <p:nvPr/>
        </p:nvGrpSpPr>
        <p:grpSpPr>
          <a:xfrm>
            <a:off x="911449" y="3884414"/>
            <a:ext cx="3524048" cy="3539844"/>
            <a:chOff x="1813" y="0"/>
            <a:chExt cx="809173" cy="812800"/>
          </a:xfrm>
        </p:grpSpPr>
        <p:sp>
          <p:nvSpPr>
            <p:cNvPr id="136" name="Google Shape;136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A084"/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" name="Google Shape;138;p15"/>
          <p:cNvGrpSpPr/>
          <p:nvPr/>
        </p:nvGrpSpPr>
        <p:grpSpPr>
          <a:xfrm>
            <a:off x="1056621" y="4030237"/>
            <a:ext cx="3233703" cy="3248198"/>
            <a:chOff x="1813" y="0"/>
            <a:chExt cx="809173" cy="812800"/>
          </a:xfrm>
        </p:grpSpPr>
        <p:sp>
          <p:nvSpPr>
            <p:cNvPr id="139" name="Google Shape;139;p15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flat" cmpd="sng" w="47625">
              <a:solidFill>
                <a:srgbClr val="33333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8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 course d’orientation</a:t>
              </a:r>
              <a:endParaRPr b="1" i="0" sz="3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5"/>
          <p:cNvSpPr txBox="1"/>
          <p:nvPr/>
        </p:nvSpPr>
        <p:spPr>
          <a:xfrm>
            <a:off x="2171684" y="1038910"/>
            <a:ext cx="13944600" cy="12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199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302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Sujets d’ateliers possibles</a:t>
            </a:r>
            <a:endParaRPr>
              <a:solidFill>
                <a:srgbClr val="F9B458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/>
          <p:nvPr/>
        </p:nvSpPr>
        <p:spPr>
          <a:xfrm>
            <a:off x="476250" y="6014172"/>
            <a:ext cx="17338352" cy="3109992"/>
          </a:xfrm>
          <a:custGeom>
            <a:rect b="b" l="l" r="r" t="t"/>
            <a:pathLst>
              <a:path extrusionOk="0" h="1129879" w="4565728">
                <a:moveTo>
                  <a:pt x="16077" y="0"/>
                </a:moveTo>
                <a:lnTo>
                  <a:pt x="4549651" y="0"/>
                </a:lnTo>
                <a:cubicBezTo>
                  <a:pt x="4558530" y="0"/>
                  <a:pt x="4565728" y="7198"/>
                  <a:pt x="4565728" y="16077"/>
                </a:cubicBezTo>
                <a:lnTo>
                  <a:pt x="4565728" y="1113801"/>
                </a:lnTo>
                <a:cubicBezTo>
                  <a:pt x="4565728" y="1122681"/>
                  <a:pt x="4558530" y="1129879"/>
                  <a:pt x="4549651" y="1129879"/>
                </a:cubicBezTo>
                <a:lnTo>
                  <a:pt x="16077" y="1129879"/>
                </a:lnTo>
                <a:cubicBezTo>
                  <a:pt x="7198" y="1129879"/>
                  <a:pt x="0" y="1122681"/>
                  <a:pt x="0" y="1113801"/>
                </a:cubicBezTo>
                <a:lnTo>
                  <a:pt x="0" y="16077"/>
                </a:lnTo>
                <a:cubicBezTo>
                  <a:pt x="0" y="7198"/>
                  <a:pt x="7198" y="0"/>
                  <a:pt x="16077" y="0"/>
                </a:cubicBezTo>
                <a:close/>
              </a:path>
            </a:pathLst>
          </a:custGeom>
          <a:solidFill>
            <a:srgbClr val="FFFFFF"/>
          </a:solidFill>
          <a:ln cap="flat" cmpd="sng" w="38100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62338" y="828128"/>
            <a:ext cx="1223083" cy="84818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/>
          <p:nvPr/>
        </p:nvSpPr>
        <p:spPr>
          <a:xfrm>
            <a:off x="1028700" y="1290321"/>
            <a:ext cx="9386100" cy="2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499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Objectif : </a:t>
            </a:r>
            <a:endParaRPr b="1" sz="8499">
              <a:solidFill>
                <a:srgbClr val="79A1BF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Choisir un sujet clair, démontrable et intéressant.</a:t>
            </a:r>
            <a:endParaRPr sz="550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49" name="Google Shape;149;p16"/>
          <p:cNvGrpSpPr/>
          <p:nvPr/>
        </p:nvGrpSpPr>
        <p:grpSpPr>
          <a:xfrm>
            <a:off x="1174873" y="6612712"/>
            <a:ext cx="5141250" cy="1948042"/>
            <a:chOff x="0" y="-19050"/>
            <a:chExt cx="6855000" cy="2597389"/>
          </a:xfrm>
        </p:grpSpPr>
        <p:sp>
          <p:nvSpPr>
            <p:cNvPr id="150" name="Google Shape;150;p16"/>
            <p:cNvSpPr txBox="1"/>
            <p:nvPr/>
          </p:nvSpPr>
          <p:spPr>
            <a:xfrm>
              <a:off x="0" y="903739"/>
              <a:ext cx="65427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Ubuntu"/>
                  <a:ea typeface="Ubuntu"/>
                  <a:cs typeface="Ubuntu"/>
                  <a:sym typeface="Ubuntu"/>
                </a:rPr>
                <a:t>Passions, talents, conpétences.</a:t>
              </a:r>
              <a:endParaRPr/>
            </a:p>
          </p:txBody>
        </p:sp>
        <p:sp>
          <p:nvSpPr>
            <p:cNvPr id="151" name="Google Shape;151;p16"/>
            <p:cNvSpPr txBox="1"/>
            <p:nvPr/>
          </p:nvSpPr>
          <p:spPr>
            <a:xfrm>
              <a:off x="0" y="-19050"/>
              <a:ext cx="6855000" cy="14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1- Brainstorming individuel</a:t>
              </a:r>
              <a:endParaRPr/>
            </a:p>
          </p:txBody>
        </p:sp>
      </p:grpSp>
      <p:grpSp>
        <p:nvGrpSpPr>
          <p:cNvPr id="152" name="Google Shape;152;p16"/>
          <p:cNvGrpSpPr/>
          <p:nvPr/>
        </p:nvGrpSpPr>
        <p:grpSpPr>
          <a:xfrm>
            <a:off x="6573349" y="6612712"/>
            <a:ext cx="5141250" cy="1948042"/>
            <a:chOff x="0" y="-19050"/>
            <a:chExt cx="6855000" cy="2597389"/>
          </a:xfrm>
        </p:grpSpPr>
        <p:sp>
          <p:nvSpPr>
            <p:cNvPr id="153" name="Google Shape;153;p16"/>
            <p:cNvSpPr txBox="1"/>
            <p:nvPr/>
          </p:nvSpPr>
          <p:spPr>
            <a:xfrm>
              <a:off x="0" y="903739"/>
              <a:ext cx="64386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Ubuntu"/>
                  <a:ea typeface="Ubuntu"/>
                  <a:cs typeface="Ubuntu"/>
                  <a:sym typeface="Ubuntu"/>
                </a:rPr>
                <a:t>Pour tester l’idée.</a:t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0" y="-19050"/>
              <a:ext cx="6855000" cy="656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2- Entrevue en pair</a:t>
              </a:r>
              <a:endParaRPr/>
            </a:p>
          </p:txBody>
        </p:sp>
      </p:grpSp>
      <p:grpSp>
        <p:nvGrpSpPr>
          <p:cNvPr id="155" name="Google Shape;155;p16"/>
          <p:cNvGrpSpPr/>
          <p:nvPr/>
        </p:nvGrpSpPr>
        <p:grpSpPr>
          <a:xfrm>
            <a:off x="12136007" y="6612712"/>
            <a:ext cx="5141250" cy="1948042"/>
            <a:chOff x="0" y="-19050"/>
            <a:chExt cx="6855000" cy="2597389"/>
          </a:xfrm>
        </p:grpSpPr>
        <p:sp>
          <p:nvSpPr>
            <p:cNvPr id="156" name="Google Shape;156;p16"/>
            <p:cNvSpPr txBox="1"/>
            <p:nvPr/>
          </p:nvSpPr>
          <p:spPr>
            <a:xfrm>
              <a:off x="0" y="903739"/>
              <a:ext cx="6855000" cy="167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latin typeface="Ubuntu"/>
                <a:ea typeface="Ubuntu"/>
                <a:cs typeface="Ubuntu"/>
                <a:sym typeface="Ubuntu"/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Faisabilité, matériel, sécurité.</a:t>
              </a:r>
              <a:endParaRPr sz="2400">
                <a:latin typeface="Ubuntu"/>
                <a:ea typeface="Ubuntu"/>
                <a:cs typeface="Ubuntu"/>
                <a:sym typeface="Ubuntu"/>
              </a:endParaRPr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0" y="-19050"/>
              <a:ext cx="6855000" cy="1444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3200">
                  <a:solidFill>
                    <a:srgbClr val="F28383"/>
                  </a:solidFill>
                  <a:latin typeface="Ubuntu"/>
                  <a:ea typeface="Ubuntu"/>
                  <a:cs typeface="Ubuntu"/>
                  <a:sym typeface="Ubuntu"/>
                </a:rPr>
                <a:t>3- Validation par l’enseignant.e</a:t>
              </a:r>
              <a:endParaRPr/>
            </a:p>
          </p:txBody>
        </p:sp>
      </p:grpSp>
      <p:pic>
        <p:nvPicPr>
          <p:cNvPr id="158" name="Google Shape;158;p16"/>
          <p:cNvPicPr preferRelativeResize="0"/>
          <p:nvPr/>
        </p:nvPicPr>
        <p:blipFill rotWithShape="1">
          <a:blip r:embed="rId4">
            <a:alphaModFix/>
          </a:blip>
          <a:srcRect b="0" l="18397" r="15852" t="0"/>
          <a:stretch/>
        </p:blipFill>
        <p:spPr>
          <a:xfrm>
            <a:off x="10761976" y="498100"/>
            <a:ext cx="6151752" cy="526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7"/>
          <p:cNvPicPr preferRelativeResize="0"/>
          <p:nvPr/>
        </p:nvPicPr>
        <p:blipFill rotWithShape="1">
          <a:blip r:embed="rId3">
            <a:alphaModFix/>
          </a:blip>
          <a:srcRect b="8738" l="33947" r="33717" t="11165"/>
          <a:stretch/>
        </p:blipFill>
        <p:spPr>
          <a:xfrm>
            <a:off x="960075" y="1142326"/>
            <a:ext cx="5899377" cy="8219874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7"/>
          <p:cNvSpPr txBox="1"/>
          <p:nvPr/>
        </p:nvSpPr>
        <p:spPr>
          <a:xfrm>
            <a:off x="7897750" y="1224648"/>
            <a:ext cx="9361500" cy="22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202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Exemple de plan d’atelier</a:t>
            </a:r>
            <a:endParaRPr sz="1300">
              <a:solidFill>
                <a:srgbClr val="F9B458"/>
              </a:solidFill>
            </a:endParaRPr>
          </a:p>
        </p:txBody>
      </p:sp>
      <p:sp>
        <p:nvSpPr>
          <p:cNvPr id="165" name="Google Shape;165;p17"/>
          <p:cNvSpPr txBox="1"/>
          <p:nvPr/>
        </p:nvSpPr>
        <p:spPr>
          <a:xfrm>
            <a:off x="6859450" y="4036850"/>
            <a:ext cx="10399800" cy="508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Ubuntu"/>
                <a:ea typeface="Ubuntu"/>
                <a:cs typeface="Ubuntu"/>
                <a:sym typeface="Ubuntu"/>
              </a:rPr>
              <a:t>Introduction du sujet</a:t>
            </a:r>
            <a:endParaRPr b="1" sz="48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Ubuntu"/>
                <a:ea typeface="Ubuntu"/>
                <a:cs typeface="Ubuntu"/>
                <a:sym typeface="Ubuntu"/>
              </a:rPr>
              <a:t>Mini-activité pour les participant.e</a:t>
            </a:r>
            <a:endParaRPr b="1" sz="48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Ubuntu"/>
                <a:ea typeface="Ubuntu"/>
                <a:cs typeface="Ubuntu"/>
                <a:sym typeface="Ubuntu"/>
              </a:rPr>
              <a:t>Questions</a:t>
            </a:r>
            <a:endParaRPr b="1" sz="4800"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r">
              <a:lnSpc>
                <a:spcPct val="19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latin typeface="Ubuntu"/>
                <a:ea typeface="Ubuntu"/>
                <a:cs typeface="Ubuntu"/>
                <a:sym typeface="Ubuntu"/>
              </a:rPr>
              <a:t>Conclusion et remerciement</a:t>
            </a:r>
            <a:endParaRPr b="1" sz="4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8"/>
          <p:cNvPicPr preferRelativeResize="0"/>
          <p:nvPr/>
        </p:nvPicPr>
        <p:blipFill rotWithShape="1">
          <a:blip r:embed="rId3">
            <a:alphaModFix/>
          </a:blip>
          <a:srcRect b="12976" l="53547" r="6668" t="16923"/>
          <a:stretch/>
        </p:blipFill>
        <p:spPr>
          <a:xfrm>
            <a:off x="11314075" y="4367575"/>
            <a:ext cx="5743877" cy="5692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1" name="Google Shape;171;p18"/>
          <p:cNvGrpSpPr/>
          <p:nvPr/>
        </p:nvGrpSpPr>
        <p:grpSpPr>
          <a:xfrm>
            <a:off x="856798" y="1050625"/>
            <a:ext cx="9338321" cy="8653625"/>
            <a:chOff x="-8" y="-57136"/>
            <a:chExt cx="12451095" cy="11538167"/>
          </a:xfrm>
        </p:grpSpPr>
        <p:sp>
          <p:nvSpPr>
            <p:cNvPr id="172" name="Google Shape;172;p18"/>
            <p:cNvSpPr txBox="1"/>
            <p:nvPr/>
          </p:nvSpPr>
          <p:spPr>
            <a:xfrm>
              <a:off x="2474841" y="11029531"/>
              <a:ext cx="26490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Ubuntu"/>
                  <a:ea typeface="Ubuntu"/>
                  <a:cs typeface="Ubuntu"/>
                  <a:sym typeface="Ubuntu"/>
                </a:rPr>
                <a:t>Clarté</a:t>
              </a:r>
              <a:endParaRPr sz="1200"/>
            </a:p>
          </p:txBody>
        </p:sp>
        <p:sp>
          <p:nvSpPr>
            <p:cNvPr id="173" name="Google Shape;173;p18"/>
            <p:cNvSpPr txBox="1"/>
            <p:nvPr/>
          </p:nvSpPr>
          <p:spPr>
            <a:xfrm>
              <a:off x="5042028" y="11029531"/>
              <a:ext cx="23472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Ubuntu"/>
                  <a:ea typeface="Ubuntu"/>
                  <a:cs typeface="Ubuntu"/>
                  <a:sym typeface="Ubuntu"/>
                </a:rPr>
                <a:t>Organisation</a:t>
              </a:r>
              <a:endParaRPr sz="1200"/>
            </a:p>
          </p:txBody>
        </p:sp>
        <p:sp>
          <p:nvSpPr>
            <p:cNvPr id="174" name="Google Shape;174;p18"/>
            <p:cNvSpPr txBox="1"/>
            <p:nvPr/>
          </p:nvSpPr>
          <p:spPr>
            <a:xfrm>
              <a:off x="7940346" y="11029531"/>
              <a:ext cx="14736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Ubuntu"/>
                  <a:ea typeface="Ubuntu"/>
                  <a:cs typeface="Ubuntu"/>
                  <a:sym typeface="Ubuntu"/>
                </a:rPr>
                <a:t>Langue</a:t>
              </a:r>
              <a:endParaRPr sz="1200"/>
            </a:p>
          </p:txBody>
        </p:sp>
        <p:sp>
          <p:nvSpPr>
            <p:cNvPr id="175" name="Google Shape;175;p18"/>
            <p:cNvSpPr txBox="1"/>
            <p:nvPr/>
          </p:nvSpPr>
          <p:spPr>
            <a:xfrm>
              <a:off x="10019288" y="11029531"/>
              <a:ext cx="2431800" cy="45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latin typeface="Ubuntu"/>
                  <a:ea typeface="Ubuntu"/>
                  <a:cs typeface="Ubuntu"/>
                  <a:sym typeface="Ubuntu"/>
                </a:rPr>
                <a:t>Engagement</a:t>
              </a:r>
              <a:endParaRPr sz="1200"/>
            </a:p>
          </p:txBody>
        </p:sp>
        <p:grpSp>
          <p:nvGrpSpPr>
            <p:cNvPr id="176" name="Google Shape;176;p18"/>
            <p:cNvGrpSpPr/>
            <p:nvPr/>
          </p:nvGrpSpPr>
          <p:grpSpPr>
            <a:xfrm>
              <a:off x="762595" y="232410"/>
              <a:ext cx="11008026" cy="10657425"/>
              <a:chOff x="0" y="-6350"/>
              <a:chExt cx="11008026" cy="10657425"/>
            </a:xfrm>
          </p:grpSpPr>
          <p:sp>
            <p:nvSpPr>
              <p:cNvPr id="177" name="Google Shape;177;p18"/>
              <p:cNvSpPr/>
              <p:nvPr/>
            </p:nvSpPr>
            <p:spPr>
              <a:xfrm>
                <a:off x="0" y="-6350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178" name="Google Shape;178;p18"/>
              <p:cNvSpPr/>
              <p:nvPr/>
            </p:nvSpPr>
            <p:spPr>
              <a:xfrm>
                <a:off x="0" y="2122595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179" name="Google Shape;179;p18"/>
              <p:cNvSpPr/>
              <p:nvPr/>
            </p:nvSpPr>
            <p:spPr>
              <a:xfrm>
                <a:off x="0" y="4251540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180" name="Google Shape;180;p18"/>
              <p:cNvSpPr/>
              <p:nvPr/>
            </p:nvSpPr>
            <p:spPr>
              <a:xfrm>
                <a:off x="0" y="6380485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181" name="Google Shape;181;p18"/>
              <p:cNvSpPr/>
              <p:nvPr/>
            </p:nvSpPr>
            <p:spPr>
              <a:xfrm>
                <a:off x="0" y="8509430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24710"/>
                </a:srgbClr>
              </a:solidFill>
              <a:ln>
                <a:noFill/>
              </a:ln>
            </p:spPr>
          </p:sp>
          <p:sp>
            <p:nvSpPr>
              <p:cNvPr id="182" name="Google Shape;182;p18"/>
              <p:cNvSpPr/>
              <p:nvPr/>
            </p:nvSpPr>
            <p:spPr>
              <a:xfrm>
                <a:off x="0" y="10638375"/>
                <a:ext cx="11008026" cy="12700"/>
              </a:xfrm>
              <a:custGeom>
                <a:rect b="b" l="l" r="r" t="t"/>
                <a:pathLst>
                  <a:path extrusionOk="0" h="12700" w="11008026">
                    <a:moveTo>
                      <a:pt x="0" y="0"/>
                    </a:moveTo>
                    <a:lnTo>
                      <a:pt x="11008026" y="0"/>
                    </a:lnTo>
                    <a:lnTo>
                      <a:pt x="11008026" y="12700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000000">
                  <a:alpha val="60000"/>
                </a:srgbClr>
              </a:solidFill>
              <a:ln>
                <a:noFill/>
              </a:ln>
            </p:spPr>
          </p:sp>
        </p:grpSp>
        <p:sp>
          <p:nvSpPr>
            <p:cNvPr id="183" name="Google Shape;183;p18"/>
            <p:cNvSpPr txBox="1"/>
            <p:nvPr/>
          </p:nvSpPr>
          <p:spPr>
            <a:xfrm>
              <a:off x="-8" y="-57136"/>
              <a:ext cx="762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Ubuntu"/>
                  <a:ea typeface="Ubuntu"/>
                  <a:cs typeface="Ubuntu"/>
                  <a:sym typeface="Ubuntu"/>
                </a:rPr>
                <a:t>5</a:t>
              </a:r>
              <a:endParaRPr/>
            </a:p>
          </p:txBody>
        </p:sp>
        <p:sp>
          <p:nvSpPr>
            <p:cNvPr id="184" name="Google Shape;184;p18"/>
            <p:cNvSpPr txBox="1"/>
            <p:nvPr/>
          </p:nvSpPr>
          <p:spPr>
            <a:xfrm>
              <a:off x="0" y="2071795"/>
              <a:ext cx="55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Ubuntu"/>
                  <a:ea typeface="Ubuntu"/>
                  <a:cs typeface="Ubuntu"/>
                  <a:sym typeface="Ubuntu"/>
                </a:rPr>
                <a:t>4</a:t>
              </a:r>
              <a:endParaRPr/>
            </a:p>
          </p:txBody>
        </p:sp>
        <p:sp>
          <p:nvSpPr>
            <p:cNvPr id="185" name="Google Shape;185;p18"/>
            <p:cNvSpPr txBox="1"/>
            <p:nvPr/>
          </p:nvSpPr>
          <p:spPr>
            <a:xfrm>
              <a:off x="0" y="4200740"/>
              <a:ext cx="55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Ubuntu"/>
                  <a:ea typeface="Ubuntu"/>
                  <a:cs typeface="Ubuntu"/>
                  <a:sym typeface="Ubuntu"/>
                </a:rPr>
                <a:t>3</a:t>
              </a:r>
              <a:endParaRPr/>
            </a:p>
          </p:txBody>
        </p:sp>
        <p:sp>
          <p:nvSpPr>
            <p:cNvPr id="186" name="Google Shape;186;p18"/>
            <p:cNvSpPr txBox="1"/>
            <p:nvPr/>
          </p:nvSpPr>
          <p:spPr>
            <a:xfrm>
              <a:off x="0" y="6329685"/>
              <a:ext cx="55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Ubuntu"/>
                  <a:ea typeface="Ubuntu"/>
                  <a:cs typeface="Ubuntu"/>
                  <a:sym typeface="Ubuntu"/>
                </a:rPr>
                <a:t>2</a:t>
              </a:r>
              <a:endParaRPr/>
            </a:p>
          </p:txBody>
        </p:sp>
        <p:sp>
          <p:nvSpPr>
            <p:cNvPr id="187" name="Google Shape;187;p18"/>
            <p:cNvSpPr txBox="1"/>
            <p:nvPr/>
          </p:nvSpPr>
          <p:spPr>
            <a:xfrm>
              <a:off x="0" y="8458630"/>
              <a:ext cx="559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Ubuntu"/>
                  <a:ea typeface="Ubuntu"/>
                  <a:cs typeface="Ubuntu"/>
                  <a:sym typeface="Ubuntu"/>
                </a:rPr>
                <a:t>1</a:t>
              </a:r>
              <a:endParaRPr/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230882" y="10587575"/>
              <a:ext cx="3285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00" u="none" cap="none" strike="noStrike">
                  <a:solidFill>
                    <a:srgbClr val="000000"/>
                  </a:solidFill>
                  <a:latin typeface="Ubuntu"/>
                  <a:ea typeface="Ubuntu"/>
                  <a:cs typeface="Ubuntu"/>
                  <a:sym typeface="Ubuntu"/>
                </a:rPr>
                <a:t>0 </a:t>
              </a:r>
              <a:endParaRPr/>
            </a:p>
          </p:txBody>
        </p:sp>
        <p:grpSp>
          <p:nvGrpSpPr>
            <p:cNvPr id="189" name="Google Shape;189;p18"/>
            <p:cNvGrpSpPr/>
            <p:nvPr/>
          </p:nvGrpSpPr>
          <p:grpSpPr>
            <a:xfrm>
              <a:off x="762595" y="232400"/>
              <a:ext cx="11008031" cy="10660427"/>
              <a:chOff x="0" y="-6360"/>
              <a:chExt cx="11008031" cy="10660427"/>
            </a:xfrm>
          </p:grpSpPr>
          <p:sp>
            <p:nvSpPr>
              <p:cNvPr id="190" name="Google Shape;190;p18"/>
              <p:cNvSpPr/>
              <p:nvPr/>
            </p:nvSpPr>
            <p:spPr>
              <a:xfrm>
                <a:off x="2432766" y="89"/>
                <a:ext cx="1276931" cy="10649939"/>
              </a:xfrm>
              <a:custGeom>
                <a:rect b="b" l="l" r="r" t="t"/>
                <a:pathLst>
                  <a:path extrusionOk="0" h="4264240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4264240"/>
                    </a:lnTo>
                    <a:lnTo>
                      <a:pt x="0" y="4264240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191" name="Google Shape;191;p18"/>
              <p:cNvSpPr/>
              <p:nvPr/>
            </p:nvSpPr>
            <p:spPr>
              <a:xfrm>
                <a:off x="4865533" y="-6355"/>
                <a:ext cx="1276931" cy="10644653"/>
              </a:xfrm>
              <a:custGeom>
                <a:rect b="b" l="l" r="r" t="t"/>
                <a:pathLst>
                  <a:path extrusionOk="0" h="6393185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6393185"/>
                    </a:lnTo>
                    <a:lnTo>
                      <a:pt x="0" y="6393185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192" name="Google Shape;192;p18"/>
              <p:cNvSpPr/>
              <p:nvPr/>
            </p:nvSpPr>
            <p:spPr>
              <a:xfrm>
                <a:off x="7298333" y="-6360"/>
                <a:ext cx="1276931" cy="10652663"/>
              </a:xfrm>
              <a:custGeom>
                <a:rect b="b" l="l" r="r" t="t"/>
                <a:pathLst>
                  <a:path extrusionOk="0" h="8522130" w="1276931">
                    <a:moveTo>
                      <a:pt x="0" y="0"/>
                    </a:moveTo>
                    <a:lnTo>
                      <a:pt x="1276932" y="0"/>
                    </a:lnTo>
                    <a:lnTo>
                      <a:pt x="1276932" y="8522130"/>
                    </a:lnTo>
                    <a:lnTo>
                      <a:pt x="0" y="8522130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193" name="Google Shape;193;p18"/>
              <p:cNvSpPr/>
              <p:nvPr/>
            </p:nvSpPr>
            <p:spPr>
              <a:xfrm>
                <a:off x="9731095" y="-6350"/>
                <a:ext cx="1276931" cy="10651075"/>
              </a:xfrm>
              <a:custGeom>
                <a:rect b="b" l="l" r="r" t="t"/>
                <a:pathLst>
                  <a:path extrusionOk="0" h="10651075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10651075"/>
                    </a:lnTo>
                    <a:lnTo>
                      <a:pt x="0" y="10651075"/>
                    </a:lnTo>
                    <a:close/>
                  </a:path>
                </a:pathLst>
              </a:custGeom>
              <a:solidFill>
                <a:srgbClr val="A2B85E"/>
              </a:solidFill>
              <a:ln>
                <a:noFill/>
              </a:ln>
            </p:spPr>
          </p:sp>
          <p:sp>
            <p:nvSpPr>
              <p:cNvPr id="194" name="Google Shape;194;p18"/>
              <p:cNvSpPr/>
              <p:nvPr/>
            </p:nvSpPr>
            <p:spPr>
              <a:xfrm>
                <a:off x="2432766" y="3161043"/>
                <a:ext cx="1276931" cy="4289827"/>
              </a:xfrm>
              <a:custGeom>
                <a:rect b="b" l="l" r="r" t="t"/>
                <a:pathLst>
                  <a:path extrusionOk="0" h="3411393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3411392"/>
                    </a:lnTo>
                    <a:lnTo>
                      <a:pt x="0" y="3411392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195" name="Google Shape;195;p18"/>
              <p:cNvSpPr/>
              <p:nvPr/>
            </p:nvSpPr>
            <p:spPr>
              <a:xfrm>
                <a:off x="4865533" y="3162309"/>
                <a:ext cx="1276931" cy="7485355"/>
              </a:xfrm>
              <a:custGeom>
                <a:rect b="b" l="l" r="r" t="t"/>
                <a:pathLst>
                  <a:path extrusionOk="0" h="5327655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5327654"/>
                    </a:lnTo>
                    <a:lnTo>
                      <a:pt x="0" y="5327654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196" name="Google Shape;196;p18"/>
              <p:cNvSpPr/>
              <p:nvPr/>
            </p:nvSpPr>
            <p:spPr>
              <a:xfrm>
                <a:off x="7298333" y="3161038"/>
                <a:ext cx="1276931" cy="7482430"/>
              </a:xfrm>
              <a:custGeom>
                <a:rect b="b" l="l" r="r" t="t"/>
                <a:pathLst>
                  <a:path extrusionOk="0" h="6817704" w="1276931">
                    <a:moveTo>
                      <a:pt x="0" y="0"/>
                    </a:moveTo>
                    <a:lnTo>
                      <a:pt x="1276932" y="0"/>
                    </a:lnTo>
                    <a:lnTo>
                      <a:pt x="1276932" y="6817704"/>
                    </a:lnTo>
                    <a:lnTo>
                      <a:pt x="0" y="6817704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197" name="Google Shape;197;p18"/>
              <p:cNvSpPr/>
              <p:nvPr/>
            </p:nvSpPr>
            <p:spPr>
              <a:xfrm>
                <a:off x="9731100" y="3161035"/>
                <a:ext cx="1276931" cy="7493032"/>
              </a:xfrm>
              <a:custGeom>
                <a:rect b="b" l="l" r="r" t="t"/>
                <a:pathLst>
                  <a:path extrusionOk="0" h="8946904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8946903"/>
                    </a:lnTo>
                    <a:lnTo>
                      <a:pt x="0" y="8946903"/>
                    </a:lnTo>
                    <a:close/>
                  </a:path>
                </a:pathLst>
              </a:custGeom>
              <a:solidFill>
                <a:srgbClr val="F9B458"/>
              </a:solidFill>
              <a:ln>
                <a:noFill/>
              </a:ln>
            </p:spPr>
          </p:sp>
          <p:sp>
            <p:nvSpPr>
              <p:cNvPr id="198" name="Google Shape;198;p18"/>
              <p:cNvSpPr/>
              <p:nvPr/>
            </p:nvSpPr>
            <p:spPr>
              <a:xfrm>
                <a:off x="0" y="10644725"/>
                <a:ext cx="1276931" cy="0"/>
              </a:xfrm>
              <a:custGeom>
                <a:rect b="b" l="l" r="r" t="t"/>
                <a:pathLst>
                  <a:path extrusionOk="0" h="120000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  <p:sp>
            <p:nvSpPr>
              <p:cNvPr id="199" name="Google Shape;199;p18"/>
              <p:cNvSpPr/>
              <p:nvPr/>
            </p:nvSpPr>
            <p:spPr>
              <a:xfrm>
                <a:off x="2432766" y="7448147"/>
                <a:ext cx="1276931" cy="3198182"/>
              </a:xfrm>
              <a:custGeom>
                <a:rect b="b" l="l" r="r" t="t"/>
                <a:pathLst>
                  <a:path extrusionOk="0" h="1705697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1705696"/>
                    </a:lnTo>
                    <a:lnTo>
                      <a:pt x="0" y="1705696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  <p:sp>
            <p:nvSpPr>
              <p:cNvPr id="200" name="Google Shape;200;p18"/>
              <p:cNvSpPr/>
              <p:nvPr/>
            </p:nvSpPr>
            <p:spPr>
              <a:xfrm>
                <a:off x="4865548" y="7448133"/>
                <a:ext cx="1276931" cy="3196592"/>
              </a:xfrm>
              <a:custGeom>
                <a:rect b="b" l="l" r="r" t="t"/>
                <a:pathLst>
                  <a:path extrusionOk="0" h="3196592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3196592"/>
                    </a:lnTo>
                    <a:lnTo>
                      <a:pt x="0" y="3196592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  <p:sp>
            <p:nvSpPr>
              <p:cNvPr id="201" name="Google Shape;201;p18"/>
              <p:cNvSpPr/>
              <p:nvPr/>
            </p:nvSpPr>
            <p:spPr>
              <a:xfrm>
                <a:off x="7298333" y="7446536"/>
                <a:ext cx="1276931" cy="3202191"/>
              </a:xfrm>
              <a:custGeom>
                <a:rect b="b" l="l" r="r" t="t"/>
                <a:pathLst>
                  <a:path extrusionOk="0" h="3834959" w="1276931">
                    <a:moveTo>
                      <a:pt x="0" y="0"/>
                    </a:moveTo>
                    <a:lnTo>
                      <a:pt x="1276932" y="0"/>
                    </a:lnTo>
                    <a:lnTo>
                      <a:pt x="1276932" y="3834958"/>
                    </a:lnTo>
                    <a:lnTo>
                      <a:pt x="0" y="3834958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  <p:sp>
            <p:nvSpPr>
              <p:cNvPr id="202" name="Google Shape;202;p18"/>
              <p:cNvSpPr/>
              <p:nvPr/>
            </p:nvSpPr>
            <p:spPr>
              <a:xfrm>
                <a:off x="9731100" y="7448133"/>
                <a:ext cx="1276931" cy="3198518"/>
              </a:xfrm>
              <a:custGeom>
                <a:rect b="b" l="l" r="r" t="t"/>
                <a:pathLst>
                  <a:path extrusionOk="0" h="4686473" w="1276931">
                    <a:moveTo>
                      <a:pt x="0" y="0"/>
                    </a:moveTo>
                    <a:lnTo>
                      <a:pt x="1276931" y="0"/>
                    </a:lnTo>
                    <a:lnTo>
                      <a:pt x="1276931" y="4686473"/>
                    </a:lnTo>
                    <a:lnTo>
                      <a:pt x="0" y="4686473"/>
                    </a:lnTo>
                    <a:close/>
                  </a:path>
                </a:pathLst>
              </a:custGeom>
              <a:solidFill>
                <a:srgbClr val="79A1BF"/>
              </a:solidFill>
              <a:ln>
                <a:noFill/>
              </a:ln>
            </p:spPr>
          </p:sp>
        </p:grpSp>
      </p:grpSp>
      <p:grpSp>
        <p:nvGrpSpPr>
          <p:cNvPr id="203" name="Google Shape;203;p18"/>
          <p:cNvGrpSpPr/>
          <p:nvPr/>
        </p:nvGrpSpPr>
        <p:grpSpPr>
          <a:xfrm>
            <a:off x="10284275" y="1049175"/>
            <a:ext cx="7580700" cy="2031749"/>
            <a:chOff x="-1" y="38089"/>
            <a:chExt cx="10107600" cy="2708998"/>
          </a:xfrm>
        </p:grpSpPr>
        <p:sp>
          <p:nvSpPr>
            <p:cNvPr id="204" name="Google Shape;204;p18"/>
            <p:cNvSpPr txBox="1"/>
            <p:nvPr/>
          </p:nvSpPr>
          <p:spPr>
            <a:xfrm>
              <a:off x="-1" y="38089"/>
              <a:ext cx="10107600" cy="22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rgbClr val="A2B85E"/>
                  </a:solidFill>
                  <a:latin typeface="Ubuntu"/>
                  <a:ea typeface="Ubuntu"/>
                  <a:cs typeface="Ubuntu"/>
                  <a:sym typeface="Ubuntu"/>
                </a:rPr>
                <a:t>Présente ton atelier à ton groupe</a:t>
              </a:r>
              <a:endParaRPr sz="6000">
                <a:solidFill>
                  <a:srgbClr val="A2B85E"/>
                </a:solidFill>
              </a:endParaRPr>
            </a:p>
          </p:txBody>
        </p:sp>
        <p:sp>
          <p:nvSpPr>
            <p:cNvPr id="205" name="Google Shape;205;p18"/>
            <p:cNvSpPr txBox="1"/>
            <p:nvPr/>
          </p:nvSpPr>
          <p:spPr>
            <a:xfrm>
              <a:off x="-1" y="2254487"/>
              <a:ext cx="101076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39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Ubuntu"/>
                  <a:ea typeface="Ubuntu"/>
                  <a:cs typeface="Ubuntu"/>
                  <a:sym typeface="Ubuntu"/>
                </a:rPr>
                <a:t>Chaque personne utilise la grille de rétroaction.</a:t>
              </a:r>
              <a:endParaRPr/>
            </a:p>
          </p:txBody>
        </p:sp>
      </p:grpSp>
      <p:cxnSp>
        <p:nvCxnSpPr>
          <p:cNvPr id="206" name="Google Shape;206;p18"/>
          <p:cNvCxnSpPr/>
          <p:nvPr/>
        </p:nvCxnSpPr>
        <p:spPr>
          <a:xfrm rot="10800000">
            <a:off x="10058075" y="2716750"/>
            <a:ext cx="976800" cy="1221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9"/>
          <p:cNvPicPr preferRelativeResize="0"/>
          <p:nvPr/>
        </p:nvPicPr>
        <p:blipFill rotWithShape="1">
          <a:blip r:embed="rId3">
            <a:alphaModFix/>
          </a:blip>
          <a:srcRect b="7348" l="26578" r="26224" t="3375"/>
          <a:stretch/>
        </p:blipFill>
        <p:spPr>
          <a:xfrm>
            <a:off x="-2580202" y="3394650"/>
            <a:ext cx="6220452" cy="661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19"/>
          <p:cNvSpPr/>
          <p:nvPr/>
        </p:nvSpPr>
        <p:spPr>
          <a:xfrm>
            <a:off x="2768100" y="1185625"/>
            <a:ext cx="14831135" cy="8401366"/>
          </a:xfrm>
          <a:custGeom>
            <a:rect b="b" l="l" r="r" t="t"/>
            <a:pathLst>
              <a:path extrusionOk="0" h="2309654" w="4450453">
                <a:moveTo>
                  <a:pt x="0" y="0"/>
                </a:moveTo>
                <a:lnTo>
                  <a:pt x="4450453" y="0"/>
                </a:lnTo>
                <a:lnTo>
                  <a:pt x="4450453" y="2309654"/>
                </a:lnTo>
                <a:lnTo>
                  <a:pt x="0" y="2309654"/>
                </a:lnTo>
                <a:close/>
              </a:path>
            </a:pathLst>
          </a:custGeom>
          <a:solidFill>
            <a:srgbClr val="EBEAEA"/>
          </a:solidFill>
          <a:ln cap="flat" cmpd="sng" w="47625">
            <a:solidFill>
              <a:srgbClr val="333333"/>
            </a:solidFill>
            <a:prstDash val="solid"/>
            <a:round/>
            <a:headEnd len="sm" w="sm" type="none"/>
            <a:tailEnd len="sm" w="sm" type="none"/>
          </a:ln>
        </p:spPr>
      </p:sp>
      <p:graphicFrame>
        <p:nvGraphicFramePr>
          <p:cNvPr id="213" name="Google Shape;213;p19"/>
          <p:cNvGraphicFramePr/>
          <p:nvPr/>
        </p:nvGraphicFramePr>
        <p:xfrm>
          <a:off x="3554115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{C1805F27-560C-4BA6-A061-3A5FF9544D48}</a:tableStyleId>
              </a:tblPr>
              <a:tblGrid>
                <a:gridCol w="388755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Expliquer </a:t>
                      </a: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B85E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Aujourd’hui, je vais vous montrer comment…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La première étape, c’est…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Ensuite…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Faites attention à…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14" name="Google Shape;214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7671" y="1910503"/>
            <a:ext cx="1519133" cy="105349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5" name="Google Shape;215;p19"/>
          <p:cNvGraphicFramePr/>
          <p:nvPr/>
        </p:nvGraphicFramePr>
        <p:xfrm>
          <a:off x="7901588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{C1805F27-560C-4BA6-A061-3A5FF9544D48}</a:tableStyleId>
              </a:tblPr>
              <a:tblGrid>
                <a:gridCol w="5185900"/>
              </a:tblGrid>
              <a:tr h="866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Encourager </a:t>
                      </a: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B85E"/>
                    </a:solidFill>
                  </a:tcPr>
                </a:tc>
              </a:tr>
              <a:tr h="17776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Vous pouvez le faire.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Essayez maintenant.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Très bien, continuez.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6" name="Google Shape;216;p19"/>
          <p:cNvGraphicFramePr/>
          <p:nvPr/>
        </p:nvGraphicFramePr>
        <p:xfrm>
          <a:off x="3448325" y="645221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{C1805F27-560C-4BA6-A061-3A5FF9544D48}</a:tableStyleId>
              </a:tblPr>
              <a:tblGrid>
                <a:gridCol w="5185900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Vérifier la compréhension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B85E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Est‑ce que c’est clair ?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Avez‑vous des questions ?</a:t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217" name="Google Shape;217;p19"/>
          <p:cNvSpPr txBox="1"/>
          <p:nvPr/>
        </p:nvSpPr>
        <p:spPr>
          <a:xfrm>
            <a:off x="3007800" y="344950"/>
            <a:ext cx="11394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latin typeface="Ubuntu"/>
                <a:ea typeface="Ubuntu"/>
                <a:cs typeface="Ubuntu"/>
                <a:sym typeface="Ubuntu"/>
              </a:rPr>
              <a:t>Comment animer l’atelier? Les mots pour …</a:t>
            </a:r>
            <a:endParaRPr sz="1600"/>
          </a:p>
        </p:txBody>
      </p:sp>
      <p:graphicFrame>
        <p:nvGraphicFramePr>
          <p:cNvPr id="218" name="Google Shape;218;p19"/>
          <p:cNvGraphicFramePr/>
          <p:nvPr/>
        </p:nvGraphicFramePr>
        <p:xfrm>
          <a:off x="13400863" y="133825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{C1805F27-560C-4BA6-A061-3A5FF9544D48}</a:tableStyleId>
              </a:tblPr>
              <a:tblGrid>
                <a:gridCol w="3887550"/>
              </a:tblGrid>
              <a:tr h="851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B85E"/>
                    </a:solidFill>
                  </a:tcPr>
                </a:tc>
              </a:tr>
              <a:tr h="2284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9" name="Google Shape;219;p19"/>
          <p:cNvGraphicFramePr/>
          <p:nvPr/>
        </p:nvGraphicFramePr>
        <p:xfrm>
          <a:off x="9788688" y="495380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{C1805F27-560C-4BA6-A061-3A5FF9544D48}</a:tableStyleId>
              </a:tblPr>
              <a:tblGrid>
                <a:gridCol w="7499725"/>
              </a:tblGrid>
              <a:tr h="81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399">
                          <a:latin typeface="Ubuntu"/>
                          <a:ea typeface="Ubuntu"/>
                          <a:cs typeface="Ubuntu"/>
                          <a:sym typeface="Ubuntu"/>
                        </a:rPr>
                        <a:t>…</a:t>
                      </a:r>
                      <a:endParaRPr sz="1300" u="none" cap="none" strike="noStrike"/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2B85E"/>
                    </a:solidFill>
                  </a:tcPr>
                </a:tc>
              </a:tr>
              <a:tr h="61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  <a:p>
                      <a:pPr indent="0" lvl="0" marL="0" marR="0" rtl="0" algn="ctr">
                        <a:lnSpc>
                          <a:spcPct val="140018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399">
                        <a:latin typeface="Ubuntu"/>
                        <a:ea typeface="Ubuntu"/>
                        <a:cs typeface="Ubuntu"/>
                        <a:sym typeface="Ubuntu"/>
                      </a:endParaRPr>
                    </a:p>
                  </a:txBody>
                  <a:tcPr marT="137675" marB="137675" marR="137675" marL="137675" anchor="ctr">
                    <a:lnL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625">
                      <a:solidFill>
                        <a:srgbClr val="33333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220" name="Google Shape;220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79650" y="165250"/>
            <a:ext cx="2579825" cy="9462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9"/>
          <p:cNvSpPr txBox="1"/>
          <p:nvPr/>
        </p:nvSpPr>
        <p:spPr>
          <a:xfrm>
            <a:off x="419100" y="288800"/>
            <a:ext cx="249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</a:rPr>
              <a:t>Présentation</a:t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0"/>
          <p:cNvSpPr txBox="1"/>
          <p:nvPr/>
        </p:nvSpPr>
        <p:spPr>
          <a:xfrm>
            <a:off x="7897750" y="1224648"/>
            <a:ext cx="9361500" cy="2272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8202">
                <a:solidFill>
                  <a:srgbClr val="F9B458"/>
                </a:solidFill>
                <a:latin typeface="Ubuntu"/>
                <a:ea typeface="Ubuntu"/>
                <a:cs typeface="Ubuntu"/>
                <a:sym typeface="Ubuntu"/>
              </a:rPr>
              <a:t>Mes ajustements à mon plan d’atelier</a:t>
            </a:r>
            <a:endParaRPr sz="1300">
              <a:solidFill>
                <a:srgbClr val="F9B458"/>
              </a:solidFill>
            </a:endParaRPr>
          </a:p>
        </p:txBody>
      </p:sp>
      <p:grpSp>
        <p:nvGrpSpPr>
          <p:cNvPr id="227" name="Google Shape;227;p20"/>
          <p:cNvGrpSpPr/>
          <p:nvPr/>
        </p:nvGrpSpPr>
        <p:grpSpPr>
          <a:xfrm>
            <a:off x="7897750" y="4352888"/>
            <a:ext cx="9361575" cy="1087465"/>
            <a:chOff x="0" y="-76200"/>
            <a:chExt cx="12482100" cy="1449954"/>
          </a:xfrm>
        </p:grpSpPr>
        <p:sp>
          <p:nvSpPr>
            <p:cNvPr id="228" name="Google Shape;228;p20"/>
            <p:cNvSpPr txBox="1"/>
            <p:nvPr/>
          </p:nvSpPr>
          <p:spPr>
            <a:xfrm>
              <a:off x="0" y="-76200"/>
              <a:ext cx="12482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4795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400">
                  <a:latin typeface="Ubuntu"/>
                  <a:ea typeface="Ubuntu"/>
                  <a:cs typeface="Ubuntu"/>
                  <a:sym typeface="Ubuntu"/>
                </a:rPr>
                <a:t>…</a:t>
              </a:r>
              <a:endParaRPr/>
            </a:p>
          </p:txBody>
        </p:sp>
        <p:sp>
          <p:nvSpPr>
            <p:cNvPr id="229" name="Google Shape;229;p20"/>
            <p:cNvSpPr txBox="1"/>
            <p:nvPr/>
          </p:nvSpPr>
          <p:spPr>
            <a:xfrm>
              <a:off x="0" y="881154"/>
              <a:ext cx="12482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r">
                <a:lnSpc>
                  <a:spcPct val="19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>
                  <a:latin typeface="Ubuntu"/>
                  <a:ea typeface="Ubuntu"/>
                  <a:cs typeface="Ubuntu"/>
                  <a:sym typeface="Ubuntu"/>
                </a:rPr>
                <a:t>…</a:t>
              </a:r>
              <a:endParaRPr/>
            </a:p>
          </p:txBody>
        </p:sp>
      </p:grpSp>
      <p:sp>
        <p:nvSpPr>
          <p:cNvPr id="230" name="Google Shape;230;p20"/>
          <p:cNvSpPr txBox="1"/>
          <p:nvPr/>
        </p:nvSpPr>
        <p:spPr>
          <a:xfrm>
            <a:off x="5529419" y="7671944"/>
            <a:ext cx="11730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28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199">
                <a:solidFill>
                  <a:srgbClr val="79A1BF"/>
                </a:solidFill>
                <a:latin typeface="Ubuntu"/>
                <a:ea typeface="Ubuntu"/>
                <a:cs typeface="Ubuntu"/>
                <a:sym typeface="Ubuntu"/>
              </a:rPr>
              <a:t>…</a:t>
            </a:r>
            <a:endParaRPr/>
          </a:p>
        </p:txBody>
      </p:sp>
      <p:pic>
        <p:nvPicPr>
          <p:cNvPr id="231" name="Google Shape;231;p20"/>
          <p:cNvPicPr preferRelativeResize="0"/>
          <p:nvPr/>
        </p:nvPicPr>
        <p:blipFill rotWithShape="1">
          <a:blip r:embed="rId3">
            <a:alphaModFix/>
          </a:blip>
          <a:srcRect b="13920" l="4086" r="53922" t="17643"/>
          <a:stretch/>
        </p:blipFill>
        <p:spPr>
          <a:xfrm>
            <a:off x="516900" y="2066575"/>
            <a:ext cx="7380849" cy="6766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BEAEA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"/>
          <p:cNvSpPr txBox="1"/>
          <p:nvPr/>
        </p:nvSpPr>
        <p:spPr>
          <a:xfrm>
            <a:off x="658250" y="996050"/>
            <a:ext cx="4531200" cy="371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701">
                <a:latin typeface="Ubuntu"/>
                <a:ea typeface="Ubuntu"/>
                <a:cs typeface="Ubuntu"/>
                <a:sym typeface="Ubuntu"/>
              </a:rPr>
              <a:t>La classe devient un centre de conférence</a:t>
            </a:r>
            <a:endParaRPr sz="100"/>
          </a:p>
        </p:txBody>
      </p:sp>
      <p:sp>
        <p:nvSpPr>
          <p:cNvPr id="237" name="Google Shape;237;p21"/>
          <p:cNvSpPr txBox="1"/>
          <p:nvPr/>
        </p:nvSpPr>
        <p:spPr>
          <a:xfrm>
            <a:off x="658250" y="4861780"/>
            <a:ext cx="5059200" cy="21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900">
                <a:latin typeface="Ubuntu"/>
                <a:ea typeface="Ubuntu"/>
                <a:cs typeface="Ubuntu"/>
                <a:sym typeface="Ubuntu"/>
              </a:rPr>
              <a:t>Le programme des ateliers</a:t>
            </a:r>
            <a:endParaRPr sz="5900"/>
          </a:p>
        </p:txBody>
      </p:sp>
      <p:pic>
        <p:nvPicPr>
          <p:cNvPr id="238" name="Google Shape;238;p21"/>
          <p:cNvPicPr preferRelativeResize="0"/>
          <p:nvPr/>
        </p:nvPicPr>
        <p:blipFill rotWithShape="1">
          <a:blip r:embed="rId3">
            <a:alphaModFix/>
          </a:blip>
          <a:srcRect b="3254" l="25532" r="25093" t="3254"/>
          <a:stretch/>
        </p:blipFill>
        <p:spPr>
          <a:xfrm>
            <a:off x="10671667" y="7717000"/>
            <a:ext cx="1837798" cy="1987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1"/>
          <p:cNvPicPr preferRelativeResize="0"/>
          <p:nvPr/>
        </p:nvPicPr>
        <p:blipFill rotWithShape="1">
          <a:blip r:embed="rId4">
            <a:alphaModFix/>
          </a:blip>
          <a:srcRect b="8738" l="33947" r="33717" t="11165"/>
          <a:stretch/>
        </p:blipFill>
        <p:spPr>
          <a:xfrm>
            <a:off x="6466450" y="4278435"/>
            <a:ext cx="1451448" cy="2013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21"/>
          <p:cNvPicPr preferRelativeResize="0"/>
          <p:nvPr/>
        </p:nvPicPr>
        <p:blipFill rotWithShape="1">
          <a:blip r:embed="rId5">
            <a:alphaModFix/>
          </a:blip>
          <a:srcRect b="13920" l="4086" r="53922" t="17643"/>
          <a:stretch/>
        </p:blipFill>
        <p:spPr>
          <a:xfrm>
            <a:off x="14961089" y="4375183"/>
            <a:ext cx="1994250" cy="1820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1"/>
          <p:cNvPicPr preferRelativeResize="0"/>
          <p:nvPr/>
        </p:nvPicPr>
        <p:blipFill rotWithShape="1">
          <a:blip r:embed="rId6">
            <a:alphaModFix/>
          </a:blip>
          <a:srcRect b="15008" l="54892" r="2919" t="10951"/>
          <a:stretch/>
        </p:blipFill>
        <p:spPr>
          <a:xfrm>
            <a:off x="6547105" y="907101"/>
            <a:ext cx="1879675" cy="1847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21"/>
          <p:cNvPicPr preferRelativeResize="0"/>
          <p:nvPr/>
        </p:nvPicPr>
        <p:blipFill rotWithShape="1">
          <a:blip r:embed="rId7">
            <a:alphaModFix/>
          </a:blip>
          <a:srcRect b="0" l="18397" r="15852" t="0"/>
          <a:stretch/>
        </p:blipFill>
        <p:spPr>
          <a:xfrm>
            <a:off x="10797696" y="864180"/>
            <a:ext cx="2226749" cy="1933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1"/>
          <p:cNvPicPr preferRelativeResize="0"/>
          <p:nvPr/>
        </p:nvPicPr>
        <p:blipFill rotWithShape="1">
          <a:blip r:embed="rId8">
            <a:alphaModFix/>
          </a:blip>
          <a:srcRect b="5055" l="25990" r="25485" t="5786"/>
          <a:stretch/>
        </p:blipFill>
        <p:spPr>
          <a:xfrm>
            <a:off x="15411347" y="998147"/>
            <a:ext cx="1587799" cy="1665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1"/>
          <p:cNvPicPr preferRelativeResize="0"/>
          <p:nvPr/>
        </p:nvPicPr>
        <p:blipFill rotWithShape="1">
          <a:blip r:embed="rId9">
            <a:alphaModFix/>
          </a:blip>
          <a:srcRect b="10364" l="29897" r="29450" t="11474"/>
          <a:stretch/>
        </p:blipFill>
        <p:spPr>
          <a:xfrm>
            <a:off x="10493953" y="4433710"/>
            <a:ext cx="1551427" cy="1703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1"/>
          <p:cNvPicPr preferRelativeResize="0"/>
          <p:nvPr/>
        </p:nvPicPr>
        <p:blipFill rotWithShape="1">
          <a:blip r:embed="rId10">
            <a:alphaModFix/>
          </a:blip>
          <a:srcRect b="2523" l="22025" r="22019" t="2986"/>
          <a:stretch/>
        </p:blipFill>
        <p:spPr>
          <a:xfrm>
            <a:off x="6305125" y="7868334"/>
            <a:ext cx="1746627" cy="1684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1"/>
          <p:cNvPicPr preferRelativeResize="0"/>
          <p:nvPr/>
        </p:nvPicPr>
        <p:blipFill rotWithShape="1">
          <a:blip r:embed="rId11">
            <a:alphaModFix/>
          </a:blip>
          <a:srcRect b="8528" l="28734" r="28734" t="7119"/>
          <a:stretch/>
        </p:blipFill>
        <p:spPr>
          <a:xfrm>
            <a:off x="15194661" y="7646188"/>
            <a:ext cx="1879675" cy="2128643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21"/>
          <p:cNvSpPr txBox="1"/>
          <p:nvPr/>
        </p:nvSpPr>
        <p:spPr>
          <a:xfrm>
            <a:off x="5961111" y="30440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sp>
        <p:nvSpPr>
          <p:cNvPr id="248" name="Google Shape;248;p21"/>
          <p:cNvSpPr txBox="1"/>
          <p:nvPr/>
        </p:nvSpPr>
        <p:spPr>
          <a:xfrm>
            <a:off x="10385248" y="30440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sp>
        <p:nvSpPr>
          <p:cNvPr id="249" name="Google Shape;249;p21"/>
          <p:cNvSpPr txBox="1"/>
          <p:nvPr/>
        </p:nvSpPr>
        <p:spPr>
          <a:xfrm>
            <a:off x="14679423" y="30440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sp>
        <p:nvSpPr>
          <p:cNvPr id="250" name="Google Shape;250;p21"/>
          <p:cNvSpPr txBox="1"/>
          <p:nvPr/>
        </p:nvSpPr>
        <p:spPr>
          <a:xfrm>
            <a:off x="5961111" y="64264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sp>
        <p:nvSpPr>
          <p:cNvPr id="251" name="Google Shape;251;p21"/>
          <p:cNvSpPr txBox="1"/>
          <p:nvPr/>
        </p:nvSpPr>
        <p:spPr>
          <a:xfrm>
            <a:off x="10385248" y="64264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sp>
        <p:nvSpPr>
          <p:cNvPr id="252" name="Google Shape;252;p21"/>
          <p:cNvSpPr txBox="1"/>
          <p:nvPr/>
        </p:nvSpPr>
        <p:spPr>
          <a:xfrm>
            <a:off x="14679423" y="64264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sp>
        <p:nvSpPr>
          <p:cNvPr id="253" name="Google Shape;253;p21"/>
          <p:cNvSpPr txBox="1"/>
          <p:nvPr/>
        </p:nvSpPr>
        <p:spPr>
          <a:xfrm>
            <a:off x="5717461" y="98088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sp>
        <p:nvSpPr>
          <p:cNvPr id="254" name="Google Shape;254;p21"/>
          <p:cNvSpPr txBox="1"/>
          <p:nvPr/>
        </p:nvSpPr>
        <p:spPr>
          <a:xfrm>
            <a:off x="10141598" y="98088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sp>
        <p:nvSpPr>
          <p:cNvPr id="255" name="Google Shape;255;p21"/>
          <p:cNvSpPr txBox="1"/>
          <p:nvPr/>
        </p:nvSpPr>
        <p:spPr>
          <a:xfrm>
            <a:off x="14435773" y="9808893"/>
            <a:ext cx="4092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5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Ubuntu"/>
                <a:ea typeface="Ubuntu"/>
                <a:cs typeface="Ubuntu"/>
                <a:sym typeface="Ubuntu"/>
              </a:rPr>
              <a:t>Titre de l’atelier…</a:t>
            </a:r>
            <a:endParaRPr sz="2500"/>
          </a:p>
        </p:txBody>
      </p:sp>
      <p:grpSp>
        <p:nvGrpSpPr>
          <p:cNvPr id="256" name="Google Shape;256;p21"/>
          <p:cNvGrpSpPr/>
          <p:nvPr/>
        </p:nvGrpSpPr>
        <p:grpSpPr>
          <a:xfrm>
            <a:off x="293377" y="7328775"/>
            <a:ext cx="2751107" cy="2763439"/>
            <a:chOff x="1813" y="0"/>
            <a:chExt cx="809173" cy="812800"/>
          </a:xfrm>
        </p:grpSpPr>
        <p:sp>
          <p:nvSpPr>
            <p:cNvPr id="257" name="Google Shape;257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79A1BF"/>
            </a:solidFill>
            <a:ln>
              <a:noFill/>
            </a:ln>
          </p:spPr>
          <p:txBody>
            <a:bodyPr anchorCtr="0" anchor="ctr" bIns="71375" lIns="71375" spcFirstLastPara="1" rIns="71375" wrap="square" tIns="71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2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50" lIns="39650" spcFirstLastPara="1" rIns="39650" wrap="square" tIns="396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Présentation des ateliers par les élèves</a:t>
              </a:r>
              <a:endParaRPr b="1" i="0" sz="25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9" name="Google Shape;259;p21"/>
          <p:cNvGrpSpPr/>
          <p:nvPr/>
        </p:nvGrpSpPr>
        <p:grpSpPr>
          <a:xfrm>
            <a:off x="2736727" y="7430350"/>
            <a:ext cx="2751107" cy="2763439"/>
            <a:chOff x="1813" y="0"/>
            <a:chExt cx="809173" cy="812800"/>
          </a:xfrm>
        </p:grpSpPr>
        <p:sp>
          <p:nvSpPr>
            <p:cNvPr id="260" name="Google Shape;260;p21"/>
            <p:cNvSpPr/>
            <p:nvPr/>
          </p:nvSpPr>
          <p:spPr>
            <a:xfrm>
              <a:off x="1813" y="0"/>
              <a:ext cx="809173" cy="812800"/>
            </a:xfrm>
            <a:custGeom>
              <a:rect b="b" l="l" r="r" t="t"/>
              <a:pathLst>
                <a:path extrusionOk="0" h="812800" w="809173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9B458"/>
            </a:solidFill>
            <a:ln>
              <a:noFill/>
            </a:ln>
          </p:spPr>
          <p:txBody>
            <a:bodyPr anchorCtr="0" anchor="ctr" bIns="71375" lIns="71375" spcFirstLastPara="1" rIns="71375" wrap="square" tIns="7137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2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650" lIns="39650" spcFirstLastPara="1" rIns="39650" wrap="square" tIns="396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505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public participe et note une chose apprise</a:t>
              </a:r>
              <a:endParaRPr b="1" i="0" sz="250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