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Ubuntu"/>
      <p:bold r:id="rId25"/>
      <p:boldItalic r:id="rId26"/>
    </p:embeddedFon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56FD4C-7AC8-4C84-B1C6-D7C98328D6C5}">
  <a:tblStyle styleId="{AA56FD4C-7AC8-4C84-B1C6-D7C98328D6C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bold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cdb8e86b340d4d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8cdb8e86b340d4d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63cf827b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963cf827b5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cdb8e86b340d4d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8cdb8e86b340d4d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963cf827b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963cf827b5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L’enseignant.e montre un exemple devant la classe en piochant une carte et en l’expliquant à l’oral.</a:t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63cf827b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Contenu des cartes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à dessiner un animal que tu dessines bien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à dessiner une maison que tu dessines bien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à faire une mini chorégraphie de 3 mouvements bien réalisée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à faire un étirement que tu maîtrises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un geste sportif que tu maîtrises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à faire un petit rythme de ton choix en frappant des mains et/ou sur des objets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à se présenter dans une langue autre que le français ou l’anglais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une technique pour faire diminuer son stress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à dire son âge dans une langue autre que le français ou l’anglais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Enseigne à ton partenaire un tour de magie avec des cartes</a:t>
            </a:r>
            <a:endParaRPr/>
          </a:p>
        </p:txBody>
      </p:sp>
      <p:sp>
        <p:nvSpPr>
          <p:cNvPr id="306" name="Google Shape;306;g3963cf827b5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8cdb8e86b340d4d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8cdb8e86b340d4d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8cdb8e86b340d4d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8cdb8e86b340d4d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d1711462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d17114626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63cf827b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Qu’est‑ce qui rend une explication facile à suivre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mots et phrases aident à l’explication (Connecteurs : d’abord, ensuite, maintenant, mais, alors, encore, en plus, et puis, attention…) 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mots et phrases aident à l’interaction (Interrompre poliment pour faire répéter, s’assurer que l’interlocuteur à bien compris)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temps pour les verbes? L’impératif, il faut + infinitif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Quelles stratégies aident ? (les gestes, les expressions du visage, les visuels, l’utilisation de la bonne grammaire, etc.)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g3963cf827b5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63cf827b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Qu’est‑ce qui rend une explication facile à suivre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mots et phrases aident à l’explication (Connecteurs : d’abord, ensuite, maintenant, mais, alors, encore, en plus, et puis, attention…) 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mots et phrases aident à l’interaction (Interrompre poliment pour faire répéter, s’assurer que l’interlocuteur à bien compris)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temps pour les verbes? L’impératif, il faut + infinitif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Quelles stratégies aident ? (les gestes, les expressions du visage, les visuels, l’utilisation de la bonne grammaire, etc.)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g3963cf827b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63cf827b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963cf827b5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creativecommons.org/licenses/by-nc-sa/4.0/deed.en" TargetMode="External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reepik.com/free-vector/boy-lotus-position_25591726.htm#fromView=search&amp;page=1&amp;position=26&amp;uuid=ed1f2ad5-d34b-49e7-a10b-d35797112f98&amp;query=kid+yoga+cobra" TargetMode="External"/><Relationship Id="rId4" Type="http://schemas.openxmlformats.org/officeDocument/2006/relationships/image" Target="../media/image24.jpg"/><Relationship Id="rId5" Type="http://schemas.openxmlformats.org/officeDocument/2006/relationships/hyperlink" Target="https://frenchgrammargames.net/category/verb-challenge/imperative/" TargetMode="External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mr01.learnful.app/resource/les-competences-mystere-2-cartes-pour-jouer/7184" TargetMode="External"/><Relationship Id="rId4" Type="http://schemas.openxmlformats.org/officeDocument/2006/relationships/hyperlink" Target="https://www.canva.com/design/DAHEVTJq_6I/ZLsFoBcpzhT3sFgacK8ppA/view?utm_content=DAHEVTJq_6I&amp;utm_campaign=designshare&amp;utm_medium=link2&amp;utm_source=uniquelinks&amp;utlId=h6a0a59f12a#1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lidescarnival.com/template/e-learning-presentation/23838" TargetMode="External"/><Relationship Id="rId4" Type="http://schemas.openxmlformats.org/officeDocument/2006/relationships/hyperlink" Target="https://www.slidescarnival.com/template/e-learning-presentation/23838" TargetMode="External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freepik.com/free-vector/boy-lotus-position_25591726.htm#fromView=search&amp;page=1&amp;position=26&amp;uuid=ed1f2ad5-d34b-49e7-a10b-d35797112f98&amp;query=kid+yoga+cobra" TargetMode="External"/><Relationship Id="rId4" Type="http://schemas.openxmlformats.org/officeDocument/2006/relationships/image" Target="../media/image24.jp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freepik.com/free-vector/boy-lotus-position_25591726.htm#fromView=search&amp;page=1&amp;position=26&amp;uuid=ed1f2ad5-d34b-49e7-a10b-d35797112f98&amp;query=kid+yoga+cobra" TargetMode="External"/><Relationship Id="rId4" Type="http://schemas.openxmlformats.org/officeDocument/2006/relationships/image" Target="../media/image24.jpg"/><Relationship Id="rId5" Type="http://schemas.openxmlformats.org/officeDocument/2006/relationships/hyperlink" Target="https://www.alloprof.qc.ca/fr/eleves/bv/francais/l-imperatif-present-f1196" TargetMode="External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2217778" y="-1744095"/>
            <a:ext cx="5520826" cy="5545572"/>
            <a:chOff x="1813" y="0"/>
            <a:chExt cx="809173" cy="812800"/>
          </a:xfrm>
        </p:grpSpPr>
        <p:sp>
          <p:nvSpPr>
            <p:cNvPr id="85" name="Google Shape;85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1028700" y="756200"/>
            <a:ext cx="161571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71">
                <a:latin typeface="Ubuntu"/>
                <a:ea typeface="Ubuntu"/>
                <a:cs typeface="Ubuntu"/>
                <a:sym typeface="Ubuntu"/>
              </a:rPr>
              <a:t>Les compétences mystère (1)</a:t>
            </a:r>
            <a:endParaRPr sz="100"/>
          </a:p>
        </p:txBody>
      </p:sp>
      <p:grpSp>
        <p:nvGrpSpPr>
          <p:cNvPr id="88" name="Google Shape;88;p13"/>
          <p:cNvGrpSpPr/>
          <p:nvPr/>
        </p:nvGrpSpPr>
        <p:grpSpPr>
          <a:xfrm>
            <a:off x="16112729" y="6820657"/>
            <a:ext cx="4853501" cy="4875256"/>
            <a:chOff x="1813" y="0"/>
            <a:chExt cx="809173" cy="812800"/>
          </a:xfrm>
        </p:grpSpPr>
        <p:sp>
          <p:nvSpPr>
            <p:cNvPr id="89" name="Google Shape;89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7653" l="19442" r="20588" t="7881"/>
          <a:stretch/>
        </p:blipFill>
        <p:spPr>
          <a:xfrm>
            <a:off x="9181300" y="2039950"/>
            <a:ext cx="8875377" cy="70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028700" y="4586875"/>
            <a:ext cx="6999300" cy="23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Présentation pour la classe</a:t>
            </a:r>
            <a:endParaRPr sz="7200">
              <a:solidFill>
                <a:srgbClr val="666666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838900" y="9138350"/>
            <a:ext cx="88755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Cette ressource fait partie d’un dossier complet, placé sous licence </a:t>
            </a:r>
            <a:r>
              <a:rPr lang="en-US" sz="1800" u="sng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</a:t>
            </a:r>
            <a:r>
              <a:rPr lang="en-US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par ses auteures Mirela Cherciov,  Michelle Courville, Muriel Péguret et Pauline Le Bot.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4" name="Google Shape;94;p13" title="Camerise_Secondar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6249" y="8414675"/>
            <a:ext cx="2139150" cy="16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977100" y="3350725"/>
            <a:ext cx="11429816" cy="5889477"/>
          </a:xfrm>
          <a:custGeom>
            <a:rect b="b" l="l" r="r" t="t"/>
            <a:pathLst>
              <a:path extrusionOk="0" h="1850582" w="3201629">
                <a:moveTo>
                  <a:pt x="0" y="0"/>
                </a:moveTo>
                <a:lnTo>
                  <a:pt x="3201629" y="0"/>
                </a:lnTo>
                <a:lnTo>
                  <a:pt x="3201629" y="1850582"/>
                </a:lnTo>
                <a:lnTo>
                  <a:pt x="0" y="1850582"/>
                </a:lnTo>
                <a:close/>
              </a:path>
            </a:pathLst>
          </a:custGeom>
          <a:solidFill>
            <a:schemeClr val="lt1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2"/>
          <p:cNvSpPr txBox="1"/>
          <p:nvPr/>
        </p:nvSpPr>
        <p:spPr>
          <a:xfrm>
            <a:off x="3728776" y="575550"/>
            <a:ext cx="129666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Donner des indications</a:t>
            </a:r>
            <a:endParaRPr b="1" sz="8302">
              <a:solidFill>
                <a:srgbClr val="79A1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Une activité pour pratiquer</a:t>
            </a:r>
            <a:endParaRPr b="1" sz="5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12823400" y="9737450"/>
            <a:ext cx="543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Boy in lotus position</a:t>
            </a:r>
            <a:r>
              <a:rPr lang="en-US" sz="1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by gstudioimagen1, Freepik.</a:t>
            </a:r>
            <a:endParaRPr sz="1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2" title="25591726_STUDIO SM 2204-12.jpg"/>
          <p:cNvPicPr preferRelativeResize="0"/>
          <p:nvPr/>
        </p:nvPicPr>
        <p:blipFill rotWithShape="1">
          <a:blip r:embed="rId4">
            <a:alphaModFix/>
          </a:blip>
          <a:srcRect b="3489" l="25891" r="24002" t="23678"/>
          <a:stretch/>
        </p:blipFill>
        <p:spPr>
          <a:xfrm>
            <a:off x="12823388" y="3029175"/>
            <a:ext cx="4494577" cy="653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2"/>
          <p:cNvSpPr txBox="1"/>
          <p:nvPr/>
        </p:nvSpPr>
        <p:spPr>
          <a:xfrm>
            <a:off x="1122513" y="4104725"/>
            <a:ext cx="11139000" cy="46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Impératif</a:t>
            </a:r>
            <a:endParaRPr b="1" sz="5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+ infinitif</a:t>
            </a:r>
            <a:endParaRPr b="1" sz="5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Voici des </a:t>
            </a:r>
            <a:r>
              <a:rPr b="1" lang="en-US" sz="3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activités pour s'entraîner à donner des indications. (H5P)</a:t>
            </a:r>
            <a:endParaRPr b="1"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Source : French Grammar Games. CC BY-NC-SA 4.0.</a:t>
            </a:r>
            <a:endParaRPr sz="1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32" name="Google Shape;232;p22"/>
          <p:cNvGrpSpPr/>
          <p:nvPr/>
        </p:nvGrpSpPr>
        <p:grpSpPr>
          <a:xfrm>
            <a:off x="0" y="0"/>
            <a:ext cx="3317786" cy="3429000"/>
            <a:chOff x="0" y="0"/>
            <a:chExt cx="3317786" cy="3429000"/>
          </a:xfrm>
        </p:grpSpPr>
        <p:pic>
          <p:nvPicPr>
            <p:cNvPr id="233" name="Google Shape;233;p22"/>
            <p:cNvPicPr preferRelativeResize="0"/>
            <p:nvPr/>
          </p:nvPicPr>
          <p:blipFill rotWithShape="1">
            <a:blip r:embed="rId6">
              <a:alphaModFix/>
            </a:blip>
            <a:srcRect b="5055" l="25990" r="25485" t="5786"/>
            <a:stretch/>
          </p:blipFill>
          <p:spPr>
            <a:xfrm>
              <a:off x="0" y="0"/>
              <a:ext cx="3317786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2"/>
            <p:cNvSpPr/>
            <p:nvPr/>
          </p:nvSpPr>
          <p:spPr>
            <a:xfrm>
              <a:off x="2380975" y="1541525"/>
              <a:ext cx="564600" cy="290100"/>
            </a:xfrm>
            <a:prstGeom prst="rect">
              <a:avLst/>
            </a:prstGeom>
            <a:solidFill>
              <a:srgbClr val="EB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-379924" y="-520932"/>
            <a:ext cx="19047973" cy="6590560"/>
            <a:chOff x="0" y="-57150"/>
            <a:chExt cx="5016717" cy="1735774"/>
          </a:xfrm>
        </p:grpSpPr>
        <p:sp>
          <p:nvSpPr>
            <p:cNvPr id="240" name="Google Shape;240;p23"/>
            <p:cNvSpPr/>
            <p:nvPr/>
          </p:nvSpPr>
          <p:spPr>
            <a:xfrm>
              <a:off x="0" y="0"/>
              <a:ext cx="5016717" cy="1678624"/>
            </a:xfrm>
            <a:custGeom>
              <a:rect b="b" l="l" r="r" t="t"/>
              <a:pathLst>
                <a:path extrusionOk="0" h="1678624" w="5016717">
                  <a:moveTo>
                    <a:pt x="0" y="0"/>
                  </a:moveTo>
                  <a:lnTo>
                    <a:pt x="5016717" y="0"/>
                  </a:lnTo>
                  <a:lnTo>
                    <a:pt x="5016717" y="1678624"/>
                  </a:lnTo>
                  <a:lnTo>
                    <a:pt x="0" y="1678624"/>
                  </a:lnTo>
                  <a:close/>
                </a:path>
              </a:pathLst>
            </a:custGeom>
            <a:solidFill>
              <a:srgbClr val="99BCBF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23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 b="0" l="10692" r="10629" t="0"/>
          <a:stretch/>
        </p:blipFill>
        <p:spPr>
          <a:xfrm>
            <a:off x="1753731" y="0"/>
            <a:ext cx="15576468" cy="978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/>
          <p:nvPr/>
        </p:nvSpPr>
        <p:spPr>
          <a:xfrm>
            <a:off x="2388050" y="642950"/>
            <a:ext cx="14267437" cy="8391003"/>
          </a:xfrm>
          <a:custGeom>
            <a:rect b="b" l="l" r="r" t="t"/>
            <a:pathLst>
              <a:path extrusionOk="0" h="2088613" w="3106682">
                <a:moveTo>
                  <a:pt x="0" y="0"/>
                </a:moveTo>
                <a:lnTo>
                  <a:pt x="3106682" y="0"/>
                </a:lnTo>
                <a:lnTo>
                  <a:pt x="3106682" y="2088613"/>
                </a:lnTo>
                <a:lnTo>
                  <a:pt x="0" y="2088613"/>
                </a:lnTo>
                <a:close/>
              </a:path>
            </a:pathLst>
          </a:custGeom>
          <a:solidFill>
            <a:srgbClr val="EBEAEA"/>
          </a:solidFill>
          <a:ln>
            <a:noFill/>
          </a:ln>
        </p:spPr>
      </p:sp>
      <p:sp>
        <p:nvSpPr>
          <p:cNvPr id="244" name="Google Shape;244;p23"/>
          <p:cNvSpPr txBox="1"/>
          <p:nvPr/>
        </p:nvSpPr>
        <p:spPr>
          <a:xfrm>
            <a:off x="2831800" y="3222975"/>
            <a:ext cx="132246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Faire apprendre une compétence à son/sa partenaire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Utiliser l’impératif et/ou “Il faut + infinitif”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Expliquer et interagir en utilisant la bonne langue (cf. poster)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Utiliser les stratégies pour aider à bien expliquer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2555234" y="801200"/>
            <a:ext cx="1121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Nos critères de succès</a:t>
            </a:r>
            <a:endParaRPr>
              <a:solidFill>
                <a:srgbClr val="4EBC9D"/>
              </a:solidFill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4">
            <a:alphaModFix/>
          </a:blip>
          <a:srcRect b="30708" l="25005" r="36849" t="48157"/>
          <a:stretch/>
        </p:blipFill>
        <p:spPr>
          <a:xfrm>
            <a:off x="1602248" y="8312191"/>
            <a:ext cx="4048200" cy="1261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-3321704" y="-3935391"/>
            <a:ext cx="7835627" cy="7870749"/>
            <a:chOff x="1813" y="0"/>
            <a:chExt cx="809173" cy="812800"/>
          </a:xfrm>
        </p:grpSpPr>
        <p:sp>
          <p:nvSpPr>
            <p:cNvPr id="252" name="Google Shape;252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4"/>
          <p:cNvGrpSpPr/>
          <p:nvPr/>
        </p:nvGrpSpPr>
        <p:grpSpPr>
          <a:xfrm>
            <a:off x="14480994" y="3158114"/>
            <a:ext cx="8518002" cy="8556183"/>
            <a:chOff x="1813" y="0"/>
            <a:chExt cx="809173" cy="812800"/>
          </a:xfrm>
        </p:grpSpPr>
        <p:sp>
          <p:nvSpPr>
            <p:cNvPr id="255" name="Google Shape;255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75104">
            <a:off x="10600208" y="1214198"/>
            <a:ext cx="1315811" cy="17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420790">
            <a:off x="15830851" y="761504"/>
            <a:ext cx="811074" cy="1300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4"/>
          <p:cNvGrpSpPr/>
          <p:nvPr/>
        </p:nvGrpSpPr>
        <p:grpSpPr>
          <a:xfrm>
            <a:off x="838200" y="5278535"/>
            <a:ext cx="9927000" cy="1853368"/>
            <a:chOff x="0" y="-28575"/>
            <a:chExt cx="13236000" cy="2471158"/>
          </a:xfrm>
        </p:grpSpPr>
        <p:sp>
          <p:nvSpPr>
            <p:cNvPr id="260" name="Google Shape;260;p24"/>
            <p:cNvSpPr txBox="1"/>
            <p:nvPr/>
          </p:nvSpPr>
          <p:spPr>
            <a:xfrm>
              <a:off x="0" y="1060783"/>
              <a:ext cx="13236000" cy="13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481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2- Activité</a:t>
              </a:r>
              <a:endParaRPr sz="100">
                <a:solidFill>
                  <a:srgbClr val="F28383"/>
                </a:solidFill>
              </a:endParaRPr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0" y="-28575"/>
              <a:ext cx="100653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4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Les compétences mystère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pic>
        <p:nvPicPr>
          <p:cNvPr id="262" name="Google Shape;262;p24"/>
          <p:cNvPicPr preferRelativeResize="0"/>
          <p:nvPr/>
        </p:nvPicPr>
        <p:blipFill rotWithShape="1">
          <a:blip r:embed="rId5">
            <a:alphaModFix/>
          </a:blip>
          <a:srcRect b="4744" l="15005" r="16134" t="0"/>
          <a:stretch/>
        </p:blipFill>
        <p:spPr>
          <a:xfrm>
            <a:off x="8688049" y="1180200"/>
            <a:ext cx="9310536" cy="72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5"/>
          <p:cNvGrpSpPr/>
          <p:nvPr/>
        </p:nvGrpSpPr>
        <p:grpSpPr>
          <a:xfrm>
            <a:off x="12701242" y="3529726"/>
            <a:ext cx="5095585" cy="4837303"/>
            <a:chOff x="0" y="-253979"/>
            <a:chExt cx="6794113" cy="6908459"/>
          </a:xfrm>
        </p:grpSpPr>
        <p:grpSp>
          <p:nvGrpSpPr>
            <p:cNvPr id="268" name="Google Shape;268;p25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269" name="Google Shape;269;p25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rect b="b" l="l" r="r" t="t"/>
                <a:pathLst>
                  <a:path extrusionOk="0" h="1497381" w="1528801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4EBC9D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0" name="Google Shape;270;p2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5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272" name="Google Shape;272;p25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rect b="b" l="l" r="r" t="t"/>
                <a:pathLst>
                  <a:path extrusionOk="0" h="1344137" w="1375351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3" name="Google Shape;273;p2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4" name="Google Shape;274;p25"/>
          <p:cNvGrpSpPr/>
          <p:nvPr/>
        </p:nvGrpSpPr>
        <p:grpSpPr>
          <a:xfrm>
            <a:off x="776725" y="3602876"/>
            <a:ext cx="5095585" cy="4837303"/>
            <a:chOff x="0" y="-253979"/>
            <a:chExt cx="6794113" cy="6908459"/>
          </a:xfrm>
        </p:grpSpPr>
        <p:grpSp>
          <p:nvGrpSpPr>
            <p:cNvPr id="275" name="Google Shape;275;p25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276" name="Google Shape;276;p25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rect b="b" l="l" r="r" t="t"/>
                <a:pathLst>
                  <a:path extrusionOk="0" h="1497381" w="1528801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F9B458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77" name="Google Shape;277;p2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278;p25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279" name="Google Shape;279;p25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rect b="b" l="l" r="r" t="t"/>
                <a:pathLst>
                  <a:path extrusionOk="0" h="1344137" w="1375351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80" name="Google Shape;280;p2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046081">
            <a:off x="2362001" y="5756814"/>
            <a:ext cx="1925024" cy="264030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776725" y="1244935"/>
            <a:ext cx="17136600" cy="19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2">
                <a:latin typeface="Ubuntu"/>
                <a:ea typeface="Ubuntu"/>
                <a:cs typeface="Ubuntu"/>
                <a:sym typeface="Ubuntu"/>
              </a:rPr>
              <a:t>Apprendre une nouvelle compétence </a:t>
            </a:r>
            <a:endParaRPr b="1" sz="6002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2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à mon/ma partenaire</a:t>
            </a:r>
            <a:endParaRPr b="1" sz="6002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>
            <a:off x="13050476" y="4212350"/>
            <a:ext cx="43794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Ubuntu"/>
                <a:ea typeface="Ubuntu"/>
                <a:cs typeface="Ubuntu"/>
                <a:sym typeface="Ubuntu"/>
              </a:rPr>
              <a:t>Explique comment faire cette compétence à ton/ta partenaire</a:t>
            </a:r>
            <a:endParaRPr b="1" sz="30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Ubuntu"/>
                <a:ea typeface="Ubuntu"/>
                <a:cs typeface="Ubuntu"/>
                <a:sym typeface="Ubuntu"/>
              </a:rPr>
              <a:t>en 2 min.</a:t>
            </a:r>
            <a:endParaRPr/>
          </a:p>
        </p:txBody>
      </p:sp>
      <p:sp>
        <p:nvSpPr>
          <p:cNvPr id="284" name="Google Shape;284;p25"/>
          <p:cNvSpPr txBox="1"/>
          <p:nvPr/>
        </p:nvSpPr>
        <p:spPr>
          <a:xfrm>
            <a:off x="1032453" y="4465275"/>
            <a:ext cx="4584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Ubuntu"/>
                <a:ea typeface="Ubuntu"/>
                <a:cs typeface="Ubuntu"/>
                <a:sym typeface="Ubuntu"/>
              </a:rPr>
              <a:t>Pioche une carte “Compétence mystère”</a:t>
            </a:r>
            <a:endParaRPr/>
          </a:p>
        </p:txBody>
      </p:sp>
      <p:pic>
        <p:nvPicPr>
          <p:cNvPr id="285" name="Google Shape;28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6668" y="6260087"/>
            <a:ext cx="1912754" cy="16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 txBox="1"/>
          <p:nvPr/>
        </p:nvSpPr>
        <p:spPr>
          <a:xfrm>
            <a:off x="7482852" y="8664504"/>
            <a:ext cx="43794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Avec certaines cartes, tu </a:t>
            </a:r>
            <a:r>
              <a:rPr b="1" lang="en-US" sz="3000">
                <a:latin typeface="Ubuntu"/>
                <a:ea typeface="Ubuntu"/>
                <a:cs typeface="Ubuntu"/>
                <a:sym typeface="Ubuntu"/>
              </a:rPr>
              <a:t>ne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 peux </a:t>
            </a:r>
            <a:r>
              <a:rPr b="1" lang="en-US" sz="3000">
                <a:latin typeface="Ubuntu"/>
                <a:ea typeface="Ubuntu"/>
                <a:cs typeface="Ubuntu"/>
                <a:sym typeface="Ubuntu"/>
              </a:rPr>
              <a:t>pas </a:t>
            </a: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démontrer ou mimer.</a:t>
            </a:r>
            <a:endParaRPr/>
          </a:p>
        </p:txBody>
      </p:sp>
      <p:pic>
        <p:nvPicPr>
          <p:cNvPr id="287" name="Google Shape;28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709" y="8885802"/>
            <a:ext cx="1519133" cy="105349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5"/>
          <p:cNvSpPr txBox="1"/>
          <p:nvPr/>
        </p:nvSpPr>
        <p:spPr>
          <a:xfrm>
            <a:off x="1260842" y="8689516"/>
            <a:ext cx="45840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Tu peux piocher une autre carte si celle que tu as ne te convient pas.</a:t>
            </a:r>
            <a:endParaRPr/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90019" y="8784340"/>
            <a:ext cx="898158" cy="138760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0" y="0"/>
            <a:ext cx="48618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Jouons! </a:t>
            </a:r>
            <a:endParaRPr>
              <a:solidFill>
                <a:srgbClr val="F28383"/>
              </a:solidFill>
            </a:endParaRPr>
          </a:p>
        </p:txBody>
      </p:sp>
      <p:grpSp>
        <p:nvGrpSpPr>
          <p:cNvPr id="291" name="Google Shape;291;p25"/>
          <p:cNvGrpSpPr/>
          <p:nvPr/>
        </p:nvGrpSpPr>
        <p:grpSpPr>
          <a:xfrm>
            <a:off x="6738979" y="3602876"/>
            <a:ext cx="5095608" cy="4837326"/>
            <a:chOff x="0" y="-253980"/>
            <a:chExt cx="6794145" cy="6908491"/>
          </a:xfrm>
        </p:grpSpPr>
        <p:grpSp>
          <p:nvGrpSpPr>
            <p:cNvPr id="292" name="Google Shape;292;p25"/>
            <p:cNvGrpSpPr/>
            <p:nvPr/>
          </p:nvGrpSpPr>
          <p:grpSpPr>
            <a:xfrm>
              <a:off x="0" y="-253980"/>
              <a:ext cx="6794145" cy="6908491"/>
              <a:chOff x="0" y="-57150"/>
              <a:chExt cx="1528801" cy="1554531"/>
            </a:xfrm>
          </p:grpSpPr>
          <p:sp>
            <p:nvSpPr>
              <p:cNvPr id="293" name="Google Shape;293;p25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rect b="b" l="l" r="r" t="t"/>
                <a:pathLst>
                  <a:path extrusionOk="0" h="1497381" w="1528801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B171D4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94" name="Google Shape;294;p25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25"/>
            <p:cNvGrpSpPr/>
            <p:nvPr/>
          </p:nvGrpSpPr>
          <p:grpSpPr>
            <a:xfrm>
              <a:off x="340974" y="86535"/>
              <a:ext cx="6112197" cy="6227460"/>
              <a:chOff x="0" y="-57150"/>
              <a:chExt cx="1375351" cy="1401287"/>
            </a:xfrm>
          </p:grpSpPr>
          <p:sp>
            <p:nvSpPr>
              <p:cNvPr id="296" name="Google Shape;296;p25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rect b="b" l="l" r="r" t="t"/>
                <a:pathLst>
                  <a:path extrusionOk="0" h="1344137" w="1375351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97" name="Google Shape;297;p25"/>
              <p:cNvSpPr txBox="1"/>
              <p:nvPr/>
            </p:nvSpPr>
            <p:spPr>
              <a:xfrm>
                <a:off x="0" y="-57150"/>
                <a:ext cx="812700" cy="87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8" name="Google Shape;298;p25"/>
          <p:cNvSpPr txBox="1"/>
          <p:nvPr/>
        </p:nvSpPr>
        <p:spPr>
          <a:xfrm>
            <a:off x="6996642" y="4285500"/>
            <a:ext cx="4584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Ubuntu"/>
                <a:ea typeface="Ubuntu"/>
                <a:cs typeface="Ubuntu"/>
                <a:sym typeface="Ubuntu"/>
              </a:rPr>
              <a:t>Prépare tes explications en 5 min.</a:t>
            </a:r>
            <a:endParaRPr/>
          </a:p>
        </p:txBody>
      </p:sp>
      <p:sp>
        <p:nvSpPr>
          <p:cNvPr id="299" name="Google Shape;299;p25"/>
          <p:cNvSpPr txBox="1"/>
          <p:nvPr/>
        </p:nvSpPr>
        <p:spPr>
          <a:xfrm>
            <a:off x="13377799" y="8664504"/>
            <a:ext cx="43794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Ubuntu"/>
                <a:ea typeface="Ubuntu"/>
                <a:cs typeface="Ubuntu"/>
                <a:sym typeface="Ubuntu"/>
              </a:rPr>
              <a:t>Ton/Ta partenaire doit poser une question pour clarifier (au minimum).</a:t>
            </a:r>
            <a:endParaRPr/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19359" y="8689515"/>
            <a:ext cx="811074" cy="130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2927" y="6065182"/>
            <a:ext cx="1884187" cy="179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307174" y="165250"/>
            <a:ext cx="1740999" cy="9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5"/>
          <p:cNvSpPr txBox="1"/>
          <p:nvPr/>
        </p:nvSpPr>
        <p:spPr>
          <a:xfrm>
            <a:off x="16446624" y="288800"/>
            <a:ext cx="166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En pair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/>
          <p:nvPr/>
        </p:nvSpPr>
        <p:spPr>
          <a:xfrm>
            <a:off x="776725" y="1504375"/>
            <a:ext cx="17136600" cy="77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6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Apprendre une nouvelle compétence </a:t>
            </a:r>
            <a:endParaRPr b="1" sz="6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à mon/ma partenaire</a:t>
            </a:r>
            <a:endParaRPr b="1" sz="6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700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1">
                <a:latin typeface="Ubuntu"/>
                <a:ea typeface="Ubuntu"/>
                <a:cs typeface="Ubuntu"/>
                <a:sym typeface="Ubuntu"/>
              </a:rPr>
              <a:t>Les cartes “Compétences mystère” </a:t>
            </a:r>
            <a:r>
              <a:rPr lang="en-US" sz="8302">
                <a:latin typeface="Ubuntu"/>
                <a:ea typeface="Ubuntu"/>
                <a:cs typeface="Ubuntu"/>
                <a:sym typeface="Ubuntu"/>
              </a:rPr>
              <a:t>à imprimer</a:t>
            </a:r>
            <a:endParaRPr sz="8302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latin typeface="Ubuntu"/>
                <a:ea typeface="Ubuntu"/>
                <a:cs typeface="Ubuntu"/>
                <a:sym typeface="Ubuntu"/>
              </a:rPr>
              <a:t>→ </a:t>
            </a:r>
            <a:r>
              <a:rPr lang="en-US" sz="5000">
                <a:latin typeface="Ubuntu"/>
                <a:ea typeface="Ubuntu"/>
                <a:cs typeface="Ubuntu"/>
                <a:sym typeface="Ubuntu"/>
              </a:rPr>
              <a:t>Voir le document </a:t>
            </a:r>
            <a:r>
              <a:rPr i="1" lang="en-US" sz="5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Les compétences mystère (2) - Cartes pour jouer</a:t>
            </a:r>
            <a:r>
              <a:rPr lang="en-US" sz="5000">
                <a:latin typeface="Ubuntu"/>
                <a:ea typeface="Ubuntu"/>
                <a:cs typeface="Ubuntu"/>
                <a:sym typeface="Ubuntu"/>
              </a:rPr>
              <a:t> ou ce </a:t>
            </a:r>
            <a:r>
              <a:rPr lang="en-US" sz="5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lien Canva</a:t>
            </a:r>
            <a:r>
              <a:rPr lang="en-US" sz="5000">
                <a:latin typeface="Ubuntu"/>
                <a:ea typeface="Ubuntu"/>
                <a:cs typeface="Ubuntu"/>
                <a:sym typeface="Ubuntu"/>
              </a:rPr>
              <a:t>.</a:t>
            </a:r>
            <a:endParaRPr sz="5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0" y="0"/>
            <a:ext cx="48618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Jouons! </a:t>
            </a:r>
            <a:endParaRPr>
              <a:solidFill>
                <a:srgbClr val="F2838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27"/>
          <p:cNvGrpSpPr/>
          <p:nvPr/>
        </p:nvGrpSpPr>
        <p:grpSpPr>
          <a:xfrm>
            <a:off x="-3321704" y="-3935391"/>
            <a:ext cx="7835627" cy="7870749"/>
            <a:chOff x="1813" y="0"/>
            <a:chExt cx="809173" cy="812800"/>
          </a:xfrm>
        </p:grpSpPr>
        <p:sp>
          <p:nvSpPr>
            <p:cNvPr id="315" name="Google Shape;315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7"/>
          <p:cNvGrpSpPr/>
          <p:nvPr/>
        </p:nvGrpSpPr>
        <p:grpSpPr>
          <a:xfrm>
            <a:off x="14480994" y="3158114"/>
            <a:ext cx="8518002" cy="8556183"/>
            <a:chOff x="1813" y="0"/>
            <a:chExt cx="809173" cy="812800"/>
          </a:xfrm>
        </p:grpSpPr>
        <p:sp>
          <p:nvSpPr>
            <p:cNvPr id="318" name="Google Shape;318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75104">
            <a:off x="10600208" y="1214198"/>
            <a:ext cx="1315811" cy="17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420790">
            <a:off x="15830851" y="761504"/>
            <a:ext cx="811074" cy="1300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27"/>
          <p:cNvGrpSpPr/>
          <p:nvPr/>
        </p:nvGrpSpPr>
        <p:grpSpPr>
          <a:xfrm>
            <a:off x="838200" y="5278535"/>
            <a:ext cx="9927000" cy="2889718"/>
            <a:chOff x="0" y="-28575"/>
            <a:chExt cx="13236000" cy="3852958"/>
          </a:xfrm>
        </p:grpSpPr>
        <p:sp>
          <p:nvSpPr>
            <p:cNvPr id="323" name="Google Shape;323;p27"/>
            <p:cNvSpPr txBox="1"/>
            <p:nvPr/>
          </p:nvSpPr>
          <p:spPr>
            <a:xfrm>
              <a:off x="0" y="1060783"/>
              <a:ext cx="13236000" cy="27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481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3- Réflexion après l’activité</a:t>
              </a:r>
              <a:endParaRPr sz="100">
                <a:solidFill>
                  <a:srgbClr val="F28383"/>
                </a:solidFill>
              </a:endParaRPr>
            </a:p>
          </p:txBody>
        </p:sp>
        <p:sp>
          <p:nvSpPr>
            <p:cNvPr id="324" name="Google Shape;324;p27"/>
            <p:cNvSpPr txBox="1"/>
            <p:nvPr/>
          </p:nvSpPr>
          <p:spPr>
            <a:xfrm>
              <a:off x="0" y="-28575"/>
              <a:ext cx="10065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Les compétences mystère</a:t>
              </a:r>
              <a:endParaRPr sz="4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pic>
        <p:nvPicPr>
          <p:cNvPr id="325" name="Google Shape;325;p27"/>
          <p:cNvPicPr preferRelativeResize="0"/>
          <p:nvPr/>
        </p:nvPicPr>
        <p:blipFill rotWithShape="1">
          <a:blip r:embed="rId5">
            <a:alphaModFix/>
          </a:blip>
          <a:srcRect b="4744" l="15005" r="16134" t="0"/>
          <a:stretch/>
        </p:blipFill>
        <p:spPr>
          <a:xfrm>
            <a:off x="8688049" y="1180200"/>
            <a:ext cx="9310536" cy="72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8"/>
          <p:cNvPicPr preferRelativeResize="0"/>
          <p:nvPr/>
        </p:nvPicPr>
        <p:blipFill rotWithShape="1">
          <a:blip r:embed="rId3">
            <a:alphaModFix/>
          </a:blip>
          <a:srcRect b="8528" l="28734" r="28734" t="7119"/>
          <a:stretch/>
        </p:blipFill>
        <p:spPr>
          <a:xfrm>
            <a:off x="9479524" y="1033050"/>
            <a:ext cx="7723351" cy="8616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28"/>
          <p:cNvCxnSpPr/>
          <p:nvPr/>
        </p:nvCxnSpPr>
        <p:spPr>
          <a:xfrm rot="-5400000">
            <a:off x="2924016" y="5119688"/>
            <a:ext cx="10287000" cy="0"/>
          </a:xfrm>
          <a:prstGeom prst="straightConnector1">
            <a:avLst/>
          </a:prstGeom>
          <a:noFill/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2" name="Google Shape;33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91993">
            <a:off x="16413268" y="2543857"/>
            <a:ext cx="1434317" cy="161986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8"/>
          <p:cNvSpPr txBox="1"/>
          <p:nvPr/>
        </p:nvSpPr>
        <p:spPr>
          <a:xfrm>
            <a:off x="996601" y="171139"/>
            <a:ext cx="609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99">
                <a:latin typeface="Ubuntu"/>
                <a:ea typeface="Ubuntu"/>
                <a:cs typeface="Ubuntu"/>
                <a:sym typeface="Ubuntu"/>
              </a:rPr>
              <a:t>Je nomme</a:t>
            </a:r>
            <a:endParaRPr/>
          </a:p>
        </p:txBody>
      </p:sp>
      <p:graphicFrame>
        <p:nvGraphicFramePr>
          <p:cNvPr id="334" name="Google Shape;334;p28"/>
          <p:cNvGraphicFramePr/>
          <p:nvPr/>
        </p:nvGraphicFramePr>
        <p:xfrm>
          <a:off x="628113" y="15938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70778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Une stratégie d’explication qui a bien fonctionné :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084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5" name="Google Shape;335;p28"/>
          <p:cNvGraphicFramePr/>
          <p:nvPr/>
        </p:nvGraphicFramePr>
        <p:xfrm>
          <a:off x="628113" y="44604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70778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L’émotion ressentie quand on est en position d’expert.e :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084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6" name="Google Shape;336;p28"/>
          <p:cNvGraphicFramePr/>
          <p:nvPr/>
        </p:nvGraphicFramePr>
        <p:xfrm>
          <a:off x="628113" y="73269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70778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Une idée d’atelier que je pourrais donner et que cette activité m’a inspirée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084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9"/>
          <p:cNvGrpSpPr/>
          <p:nvPr/>
        </p:nvGrpSpPr>
        <p:grpSpPr>
          <a:xfrm>
            <a:off x="-379924" y="-520932"/>
            <a:ext cx="19047973" cy="6590560"/>
            <a:chOff x="0" y="-57150"/>
            <a:chExt cx="5016717" cy="1735774"/>
          </a:xfrm>
        </p:grpSpPr>
        <p:sp>
          <p:nvSpPr>
            <p:cNvPr id="342" name="Google Shape;342;p29"/>
            <p:cNvSpPr/>
            <p:nvPr/>
          </p:nvSpPr>
          <p:spPr>
            <a:xfrm>
              <a:off x="0" y="0"/>
              <a:ext cx="5016717" cy="1678624"/>
            </a:xfrm>
            <a:custGeom>
              <a:rect b="b" l="l" r="r" t="t"/>
              <a:pathLst>
                <a:path extrusionOk="0" h="1678624" w="5016717">
                  <a:moveTo>
                    <a:pt x="0" y="0"/>
                  </a:moveTo>
                  <a:lnTo>
                    <a:pt x="5016717" y="0"/>
                  </a:lnTo>
                  <a:lnTo>
                    <a:pt x="5016717" y="1678624"/>
                  </a:lnTo>
                  <a:lnTo>
                    <a:pt x="0" y="1678624"/>
                  </a:lnTo>
                  <a:close/>
                </a:path>
              </a:pathLst>
            </a:custGeom>
            <a:solidFill>
              <a:srgbClr val="99BCBF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29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4" name="Google Shape;344;p29"/>
          <p:cNvPicPr preferRelativeResize="0"/>
          <p:nvPr/>
        </p:nvPicPr>
        <p:blipFill rotWithShape="1">
          <a:blip r:embed="rId3">
            <a:alphaModFix/>
          </a:blip>
          <a:srcRect b="0" l="10692" r="10629" t="0"/>
          <a:stretch/>
        </p:blipFill>
        <p:spPr>
          <a:xfrm>
            <a:off x="1753731" y="0"/>
            <a:ext cx="15576468" cy="978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9"/>
          <p:cNvSpPr/>
          <p:nvPr/>
        </p:nvSpPr>
        <p:spPr>
          <a:xfrm>
            <a:off x="2388050" y="642950"/>
            <a:ext cx="14267437" cy="8391003"/>
          </a:xfrm>
          <a:custGeom>
            <a:rect b="b" l="l" r="r" t="t"/>
            <a:pathLst>
              <a:path extrusionOk="0" h="2088613" w="3106682">
                <a:moveTo>
                  <a:pt x="0" y="0"/>
                </a:moveTo>
                <a:lnTo>
                  <a:pt x="3106682" y="0"/>
                </a:lnTo>
                <a:lnTo>
                  <a:pt x="3106682" y="2088613"/>
                </a:lnTo>
                <a:lnTo>
                  <a:pt x="0" y="2088613"/>
                </a:lnTo>
                <a:close/>
              </a:path>
            </a:pathLst>
          </a:custGeom>
          <a:solidFill>
            <a:srgbClr val="EBEAEA"/>
          </a:solidFill>
          <a:ln>
            <a:noFill/>
          </a:ln>
        </p:spPr>
      </p:sp>
      <p:sp>
        <p:nvSpPr>
          <p:cNvPr id="346" name="Google Shape;346;p29"/>
          <p:cNvSpPr txBox="1"/>
          <p:nvPr/>
        </p:nvSpPr>
        <p:spPr>
          <a:xfrm>
            <a:off x="2831800" y="3222975"/>
            <a:ext cx="132246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Fais apprendre une compétence à son/sa partenaire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Utilisé l’impératif et/ou “Il faut + infinitif”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Expliqué et interagi en utilisant la bonne langue (cf. poster)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  <a:p>
            <a:pPr indent="-4699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ts val="3800"/>
              <a:buFont typeface="Ubuntu"/>
              <a:buAutoNum type="arabicPeriod"/>
            </a:pPr>
            <a:r>
              <a:rPr lang="en-US" sz="3500">
                <a:latin typeface="Ubuntu"/>
                <a:ea typeface="Ubuntu"/>
                <a:cs typeface="Ubuntu"/>
                <a:sym typeface="Ubuntu"/>
              </a:rPr>
              <a:t>Utilisé les stratégies pour aider à bien expliquer</a:t>
            </a:r>
            <a:endParaRPr sz="3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2555234" y="801200"/>
            <a:ext cx="1121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Nos critères de succès</a:t>
            </a:r>
            <a:endParaRPr>
              <a:solidFill>
                <a:srgbClr val="4EBC9D"/>
              </a:solidFill>
            </a:endParaRPr>
          </a:p>
        </p:txBody>
      </p:sp>
      <p:pic>
        <p:nvPicPr>
          <p:cNvPr id="348" name="Google Shape;348;p29"/>
          <p:cNvPicPr preferRelativeResize="0"/>
          <p:nvPr/>
        </p:nvPicPr>
        <p:blipFill rotWithShape="1">
          <a:blip r:embed="rId4">
            <a:alphaModFix/>
          </a:blip>
          <a:srcRect b="30708" l="25005" r="36849" t="48157"/>
          <a:stretch/>
        </p:blipFill>
        <p:spPr>
          <a:xfrm>
            <a:off x="1602248" y="8312191"/>
            <a:ext cx="4048200" cy="126170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9"/>
          <p:cNvSpPr txBox="1"/>
          <p:nvPr/>
        </p:nvSpPr>
        <p:spPr>
          <a:xfrm>
            <a:off x="2692300" y="2032700"/>
            <a:ext cx="7533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Durant l’activité, j’ai…</a:t>
            </a:r>
            <a:endParaRPr sz="5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12346000" y="1969475"/>
            <a:ext cx="4048200" cy="115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Sélectionne le niveau que tu as atteint, selon toi.</a:t>
            </a:r>
            <a:endParaRPr b="1" sz="2400"/>
          </a:p>
        </p:txBody>
      </p:sp>
      <p:sp>
        <p:nvSpPr>
          <p:cNvPr id="351" name="Google Shape;351;p29"/>
          <p:cNvSpPr txBox="1"/>
          <p:nvPr/>
        </p:nvSpPr>
        <p:spPr>
          <a:xfrm>
            <a:off x="4962298" y="3844375"/>
            <a:ext cx="7217400" cy="61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Niveau 1</a:t>
            </a:r>
            <a:r>
              <a:rPr b="1" lang="en-US" sz="280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 / Niveau 2 / Niveau 3 / Niveau 4</a:t>
            </a:r>
            <a:endParaRPr b="1" sz="2800">
              <a:solidFill>
                <a:srgbClr val="4EBC9D"/>
              </a:solidFill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4962294" y="5287950"/>
            <a:ext cx="7217400" cy="61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Niveau 1 / Niveau 2 / Niveau 3 / Niveau 4</a:t>
            </a:r>
            <a:endParaRPr b="1" sz="2800">
              <a:solidFill>
                <a:srgbClr val="4EBC9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4962294" y="6731525"/>
            <a:ext cx="7217400" cy="61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Niveau 1 / Niveau 2 / Niveau 3 / Niveau 4</a:t>
            </a:r>
            <a:endParaRPr b="1" sz="2800">
              <a:solidFill>
                <a:srgbClr val="4EBC9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4" name="Google Shape;354;p29"/>
          <p:cNvSpPr txBox="1"/>
          <p:nvPr/>
        </p:nvSpPr>
        <p:spPr>
          <a:xfrm>
            <a:off x="4962294" y="8175100"/>
            <a:ext cx="7217400" cy="61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Niveau 1 / Niveau 2 / Niveau 3 / Niveau 4</a:t>
            </a:r>
            <a:endParaRPr b="1" sz="2800">
              <a:solidFill>
                <a:srgbClr val="4EBC9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55" name="Google Shape;35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650" y="165250"/>
            <a:ext cx="2579825" cy="9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419100" y="288800"/>
            <a:ext cx="249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Auto-éval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/>
          <p:nvPr/>
        </p:nvSpPr>
        <p:spPr>
          <a:xfrm>
            <a:off x="1028700" y="996048"/>
            <a:ext cx="50592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latin typeface="Ubuntu"/>
                <a:ea typeface="Ubuntu"/>
                <a:cs typeface="Ubuntu"/>
                <a:sym typeface="Ubuntu"/>
              </a:rPr>
              <a:t>Crédits</a:t>
            </a:r>
            <a:endParaRPr/>
          </a:p>
        </p:txBody>
      </p:sp>
      <p:sp>
        <p:nvSpPr>
          <p:cNvPr id="362" name="Google Shape;362;p30"/>
          <p:cNvSpPr txBox="1"/>
          <p:nvPr/>
        </p:nvSpPr>
        <p:spPr>
          <a:xfrm>
            <a:off x="1028700" y="2873900"/>
            <a:ext cx="156534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Ce document a été réalisé pour K-12 Studio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Le modèle de cette présentation provient de </a:t>
            </a:r>
            <a:r>
              <a:rPr lang="en-US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SlideCarnival, </a:t>
            </a:r>
            <a:r>
              <a:rPr i="1" lang="en-US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Grey Cute Illustrative E-Learning Slides</a:t>
            </a: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.</a:t>
            </a:r>
            <a:endParaRPr/>
          </a:p>
        </p:txBody>
      </p:sp>
      <p:pic>
        <p:nvPicPr>
          <p:cNvPr id="363" name="Google Shape;363;p30" title="Camerise_Secondar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5401" y="5148500"/>
            <a:ext cx="5580000" cy="44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4"/>
          <p:cNvGrpSpPr/>
          <p:nvPr/>
        </p:nvGrpSpPr>
        <p:grpSpPr>
          <a:xfrm>
            <a:off x="-3321704" y="-3935391"/>
            <a:ext cx="7835660" cy="7870782"/>
            <a:chOff x="1813" y="0"/>
            <a:chExt cx="809173" cy="812800"/>
          </a:xfrm>
        </p:grpSpPr>
        <p:sp>
          <p:nvSpPr>
            <p:cNvPr id="100" name="Google Shape;100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14480994" y="3158114"/>
            <a:ext cx="8518024" cy="8556205"/>
            <a:chOff x="1813" y="0"/>
            <a:chExt cx="809173" cy="812800"/>
          </a:xfrm>
        </p:grpSpPr>
        <p:sp>
          <p:nvSpPr>
            <p:cNvPr id="103" name="Google Shape;103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75103">
            <a:off x="10600208" y="1214198"/>
            <a:ext cx="1315811" cy="179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420788">
            <a:off x="15830851" y="761504"/>
            <a:ext cx="811074" cy="1300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4"/>
          <p:cNvGrpSpPr/>
          <p:nvPr/>
        </p:nvGrpSpPr>
        <p:grpSpPr>
          <a:xfrm>
            <a:off x="838200" y="5278535"/>
            <a:ext cx="9926999" cy="1853368"/>
            <a:chOff x="0" y="-28575"/>
            <a:chExt cx="13236000" cy="2471158"/>
          </a:xfrm>
        </p:grpSpPr>
        <p:sp>
          <p:nvSpPr>
            <p:cNvPr id="108" name="Google Shape;108;p14"/>
            <p:cNvSpPr txBox="1"/>
            <p:nvPr/>
          </p:nvSpPr>
          <p:spPr>
            <a:xfrm>
              <a:off x="0" y="1060783"/>
              <a:ext cx="13236000" cy="138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481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1- Mise en route</a:t>
              </a:r>
              <a:endParaRPr sz="100">
                <a:solidFill>
                  <a:srgbClr val="F28383"/>
                </a:solidFill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10065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Les compétences mystère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 b="4744" l="15005" r="16134" t="0"/>
          <a:stretch/>
        </p:blipFill>
        <p:spPr>
          <a:xfrm>
            <a:off x="8688049" y="1180200"/>
            <a:ext cx="9310536" cy="72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5"/>
          <p:cNvGrpSpPr/>
          <p:nvPr/>
        </p:nvGrpSpPr>
        <p:grpSpPr>
          <a:xfrm>
            <a:off x="-2103898" y="5804259"/>
            <a:ext cx="5517120" cy="5541850"/>
            <a:chOff x="1813" y="0"/>
            <a:chExt cx="809173" cy="812800"/>
          </a:xfrm>
        </p:grpSpPr>
        <p:sp>
          <p:nvSpPr>
            <p:cNvPr id="116" name="Google Shape;116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14431938" y="-1336425"/>
            <a:ext cx="5098006" cy="5120857"/>
            <a:chOff x="1813" y="0"/>
            <a:chExt cx="809173" cy="812800"/>
          </a:xfrm>
        </p:grpSpPr>
        <p:sp>
          <p:nvSpPr>
            <p:cNvPr id="119" name="Google Shape;119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654665" y="422352"/>
            <a:ext cx="16978669" cy="8446066"/>
            <a:chOff x="0" y="-57150"/>
            <a:chExt cx="4471748" cy="2224478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4471748" cy="2167328"/>
            </a:xfrm>
            <a:custGeom>
              <a:rect b="b" l="l" r="r" t="t"/>
              <a:pathLst>
                <a:path extrusionOk="0" h="2167328" w="4471748">
                  <a:moveTo>
                    <a:pt x="0" y="0"/>
                  </a:moveTo>
                  <a:lnTo>
                    <a:pt x="4471748" y="0"/>
                  </a:lnTo>
                  <a:lnTo>
                    <a:pt x="4471748" y="2167328"/>
                  </a:lnTo>
                  <a:lnTo>
                    <a:pt x="0" y="2167328"/>
                  </a:lnTo>
                  <a:close/>
                </a:path>
              </a:pathLst>
            </a:custGeom>
            <a:solidFill>
              <a:srgbClr val="A2B85E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3" name="Google Shape;123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936170" y="715586"/>
            <a:ext cx="16415660" cy="7859598"/>
            <a:chOff x="0" y="-57150"/>
            <a:chExt cx="4323466" cy="2070018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4323466" cy="2012868"/>
            </a:xfrm>
            <a:custGeom>
              <a:rect b="b" l="l" r="r" t="t"/>
              <a:pathLst>
                <a:path extrusionOk="0" h="2012868" w="4323466">
                  <a:moveTo>
                    <a:pt x="0" y="0"/>
                  </a:moveTo>
                  <a:lnTo>
                    <a:pt x="4323466" y="0"/>
                  </a:lnTo>
                  <a:lnTo>
                    <a:pt x="4323466" y="2012868"/>
                  </a:lnTo>
                  <a:lnTo>
                    <a:pt x="0" y="2012868"/>
                  </a:lnTo>
                  <a:close/>
                </a:path>
              </a:pathLst>
            </a:custGeom>
            <a:solidFill>
              <a:srgbClr val="EBEAEA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" name="Google Shape;126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985603" y="1621569"/>
            <a:ext cx="10395375" cy="6612471"/>
            <a:chOff x="-1184300" y="-439108"/>
            <a:chExt cx="13860500" cy="8816628"/>
          </a:xfrm>
        </p:grpSpPr>
        <p:sp>
          <p:nvSpPr>
            <p:cNvPr id="128" name="Google Shape;128;p15"/>
            <p:cNvSpPr txBox="1"/>
            <p:nvPr/>
          </p:nvSpPr>
          <p:spPr>
            <a:xfrm>
              <a:off x="0" y="6350420"/>
              <a:ext cx="12676200" cy="20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937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SzPts val="2600"/>
                <a:buFont typeface="Ubuntu"/>
                <a:buChar char="★"/>
              </a:pPr>
              <a:r>
                <a:rPr lang="en-US" sz="2600">
                  <a:latin typeface="Ubuntu"/>
                  <a:ea typeface="Ubuntu"/>
                  <a:cs typeface="Ubuntu"/>
                  <a:sym typeface="Ubuntu"/>
                </a:rPr>
                <a:t>Mes expériences</a:t>
              </a:r>
              <a:endParaRPr sz="2600">
                <a:latin typeface="Ubuntu"/>
                <a:ea typeface="Ubuntu"/>
                <a:cs typeface="Ubuntu"/>
                <a:sym typeface="Ubuntu"/>
              </a:endParaRPr>
            </a:p>
            <a:p>
              <a:pPr indent="-3937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SzPts val="2600"/>
                <a:buFont typeface="Ubuntu"/>
                <a:buChar char="★"/>
              </a:pPr>
              <a:r>
                <a:rPr lang="en-US" sz="2600">
                  <a:latin typeface="Ubuntu"/>
                  <a:ea typeface="Ubuntu"/>
                  <a:cs typeface="Ubuntu"/>
                  <a:sym typeface="Ubuntu"/>
                </a:rPr>
                <a:t>Ce qui m’a inspiré</a:t>
              </a:r>
              <a:endParaRPr sz="2600">
                <a:latin typeface="Ubuntu"/>
                <a:ea typeface="Ubuntu"/>
                <a:cs typeface="Ubuntu"/>
                <a:sym typeface="Ubuntu"/>
              </a:endParaRPr>
            </a:p>
            <a:p>
              <a:pPr indent="-393700" lvl="0" marL="4572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SzPts val="2600"/>
                <a:buFont typeface="Ubuntu"/>
                <a:buChar char="★"/>
              </a:pPr>
              <a:r>
                <a:rPr lang="en-US" sz="2600">
                  <a:latin typeface="Ubuntu"/>
                  <a:ea typeface="Ubuntu"/>
                  <a:cs typeface="Ubuntu"/>
                  <a:sym typeface="Ubuntu"/>
                </a:rPr>
                <a:t>À qui j’ai parlé, …</a:t>
              </a:r>
              <a:endParaRPr sz="26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-1184300" y="-439108"/>
              <a:ext cx="13794600" cy="48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698">
                  <a:latin typeface="Ubuntu"/>
                  <a:ea typeface="Ubuntu"/>
                  <a:cs typeface="Ubuntu"/>
                  <a:sym typeface="Ubuntu"/>
                </a:rPr>
                <a:t>Laissez-moi vous raconter la conférence</a:t>
              </a:r>
              <a:endParaRPr sz="100"/>
            </a:p>
          </p:txBody>
        </p:sp>
      </p:grpSp>
      <p:pic>
        <p:nvPicPr>
          <p:cNvPr id="130" name="Google Shape;130;p15"/>
          <p:cNvPicPr preferRelativeResize="0"/>
          <p:nvPr/>
        </p:nvPicPr>
        <p:blipFill rotWithShape="1">
          <a:blip r:embed="rId3">
            <a:alphaModFix/>
          </a:blip>
          <a:srcRect b="2523" l="22025" r="22019" t="2986"/>
          <a:stretch/>
        </p:blipFill>
        <p:spPr>
          <a:xfrm>
            <a:off x="11957952" y="3784425"/>
            <a:ext cx="7364250" cy="699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2951" y="65404"/>
            <a:ext cx="5274629" cy="371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6"/>
          <p:cNvGrpSpPr/>
          <p:nvPr/>
        </p:nvGrpSpPr>
        <p:grpSpPr>
          <a:xfrm>
            <a:off x="-379924" y="-520930"/>
            <a:ext cx="19047848" cy="4440563"/>
            <a:chOff x="0" y="-289322"/>
            <a:chExt cx="25397131" cy="5920751"/>
          </a:xfrm>
        </p:grpSpPr>
        <p:grpSp>
          <p:nvGrpSpPr>
            <p:cNvPr id="137" name="Google Shape;137;p16"/>
            <p:cNvGrpSpPr/>
            <p:nvPr/>
          </p:nvGrpSpPr>
          <p:grpSpPr>
            <a:xfrm>
              <a:off x="0" y="-289322"/>
              <a:ext cx="25397131" cy="5920751"/>
              <a:chOff x="0" y="-57150"/>
              <a:chExt cx="5016717" cy="1169531"/>
            </a:xfrm>
          </p:grpSpPr>
          <p:sp>
            <p:nvSpPr>
              <p:cNvPr id="138" name="Google Shape;138;p16"/>
              <p:cNvSpPr/>
              <p:nvPr/>
            </p:nvSpPr>
            <p:spPr>
              <a:xfrm>
                <a:off x="0" y="0"/>
                <a:ext cx="5016717" cy="1112381"/>
              </a:xfrm>
              <a:custGeom>
                <a:rect b="b" l="l" r="r" t="t"/>
                <a:pathLst>
                  <a:path extrusionOk="0" h="1112381" w="5016717">
                    <a:moveTo>
                      <a:pt x="0" y="0"/>
                    </a:moveTo>
                    <a:lnTo>
                      <a:pt x="5016717" y="0"/>
                    </a:lnTo>
                    <a:lnTo>
                      <a:pt x="5016717" y="1112381"/>
                    </a:lnTo>
                    <a:lnTo>
                      <a:pt x="0" y="1112381"/>
                    </a:lnTo>
                    <a:close/>
                  </a:path>
                </a:pathLst>
              </a:custGeom>
              <a:solidFill>
                <a:srgbClr val="79A1BF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9" name="Google Shape;139;p1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40" name="Google Shape;140;p16"/>
            <p:cNvCxnSpPr/>
            <p:nvPr/>
          </p:nvCxnSpPr>
          <p:spPr>
            <a:xfrm>
              <a:off x="506565" y="4372510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16"/>
            <p:cNvCxnSpPr/>
            <p:nvPr/>
          </p:nvCxnSpPr>
          <p:spPr>
            <a:xfrm>
              <a:off x="506565" y="3177091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16"/>
            <p:cNvCxnSpPr/>
            <p:nvPr/>
          </p:nvCxnSpPr>
          <p:spPr>
            <a:xfrm>
              <a:off x="506565" y="1981671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16"/>
            <p:cNvCxnSpPr/>
            <p:nvPr/>
          </p:nvCxnSpPr>
          <p:spPr>
            <a:xfrm>
              <a:off x="506565" y="786252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4" name="Google Shape;144;p16"/>
          <p:cNvSpPr/>
          <p:nvPr/>
        </p:nvSpPr>
        <p:spPr>
          <a:xfrm>
            <a:off x="2348650" y="750100"/>
            <a:ext cx="4783552" cy="7804726"/>
          </a:xfrm>
          <a:custGeom>
            <a:rect b="b" l="l" r="r" t="t"/>
            <a:pathLst>
              <a:path extrusionOk="0" h="2067477" w="1275614">
                <a:moveTo>
                  <a:pt x="0" y="0"/>
                </a:moveTo>
                <a:lnTo>
                  <a:pt x="1275614" y="0"/>
                </a:lnTo>
                <a:lnTo>
                  <a:pt x="1275614" y="2067477"/>
                </a:lnTo>
                <a:lnTo>
                  <a:pt x="0" y="2067477"/>
                </a:lnTo>
                <a:close/>
              </a:path>
            </a:pathLst>
          </a:custGeom>
          <a:solidFill>
            <a:schemeClr val="lt2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6"/>
          <p:cNvSpPr txBox="1"/>
          <p:nvPr/>
        </p:nvSpPr>
        <p:spPr>
          <a:xfrm>
            <a:off x="7109967" y="9248775"/>
            <a:ext cx="1047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Indiquez la source des photos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7717488" y="751162"/>
            <a:ext cx="4783552" cy="7804726"/>
          </a:xfrm>
          <a:custGeom>
            <a:rect b="b" l="l" r="r" t="t"/>
            <a:pathLst>
              <a:path extrusionOk="0" h="2067477" w="1275614">
                <a:moveTo>
                  <a:pt x="0" y="0"/>
                </a:moveTo>
                <a:lnTo>
                  <a:pt x="1275614" y="0"/>
                </a:lnTo>
                <a:lnTo>
                  <a:pt x="1275614" y="2067477"/>
                </a:lnTo>
                <a:lnTo>
                  <a:pt x="0" y="2067477"/>
                </a:lnTo>
                <a:close/>
              </a:path>
            </a:pathLst>
          </a:custGeom>
          <a:solidFill>
            <a:schemeClr val="lt2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6"/>
          <p:cNvSpPr/>
          <p:nvPr/>
        </p:nvSpPr>
        <p:spPr>
          <a:xfrm>
            <a:off x="13086350" y="750100"/>
            <a:ext cx="4783552" cy="7804726"/>
          </a:xfrm>
          <a:custGeom>
            <a:rect b="b" l="l" r="r" t="t"/>
            <a:pathLst>
              <a:path extrusionOk="0" h="2067477" w="1275614">
                <a:moveTo>
                  <a:pt x="0" y="0"/>
                </a:moveTo>
                <a:lnTo>
                  <a:pt x="1275614" y="0"/>
                </a:lnTo>
                <a:lnTo>
                  <a:pt x="1275614" y="2067477"/>
                </a:lnTo>
                <a:lnTo>
                  <a:pt x="0" y="2067477"/>
                </a:lnTo>
                <a:close/>
              </a:path>
            </a:pathLst>
          </a:custGeom>
          <a:solidFill>
            <a:schemeClr val="lt2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6"/>
          <p:cNvSpPr txBox="1"/>
          <p:nvPr/>
        </p:nvSpPr>
        <p:spPr>
          <a:xfrm>
            <a:off x="3144100" y="2152025"/>
            <a:ext cx="2686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Insérez vos photos de la conférence, une brochure ou autre.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8867350" y="2152025"/>
            <a:ext cx="2686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Insérez vos photos de la conférence, une brochure ou autre.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4300625" y="2152025"/>
            <a:ext cx="2686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Insérez vos photos de la conférence, une brochure ou autre.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16"/>
          <p:cNvGrpSpPr/>
          <p:nvPr/>
        </p:nvGrpSpPr>
        <p:grpSpPr>
          <a:xfrm>
            <a:off x="-1054427" y="4305125"/>
            <a:ext cx="5009050" cy="6338825"/>
            <a:chOff x="-1054427" y="4305125"/>
            <a:chExt cx="5009050" cy="6338825"/>
          </a:xfrm>
        </p:grpSpPr>
        <p:pic>
          <p:nvPicPr>
            <p:cNvPr id="152" name="Google Shape;152;p16"/>
            <p:cNvPicPr preferRelativeResize="0"/>
            <p:nvPr/>
          </p:nvPicPr>
          <p:blipFill rotWithShape="1">
            <a:blip r:embed="rId3">
              <a:alphaModFix/>
            </a:blip>
            <a:srcRect b="11497" l="31574" r="31895" t="6320"/>
            <a:stretch/>
          </p:blipFill>
          <p:spPr>
            <a:xfrm>
              <a:off x="-1054427" y="4305125"/>
              <a:ext cx="5009050" cy="63388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53" name="Google Shape;153;p16"/>
            <p:cNvSpPr/>
            <p:nvPr/>
          </p:nvSpPr>
          <p:spPr>
            <a:xfrm>
              <a:off x="1236275" y="7234475"/>
              <a:ext cx="1327800" cy="519000"/>
            </a:xfrm>
            <a:prstGeom prst="rect">
              <a:avLst/>
            </a:prstGeom>
            <a:solidFill>
              <a:srgbClr val="333333"/>
            </a:solidFill>
            <a:ln cap="flat" cmpd="sng" w="95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b="4811" l="17247" r="18851" t="5430"/>
          <a:stretch/>
        </p:blipFill>
        <p:spPr>
          <a:xfrm>
            <a:off x="-98175" y="4202425"/>
            <a:ext cx="6935726" cy="54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/>
        </p:nvSpPr>
        <p:spPr>
          <a:xfrm>
            <a:off x="2490239" y="782901"/>
            <a:ext cx="13155000" cy="22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C’est quoi l’apprentissage à vie?</a:t>
            </a:r>
            <a:endParaRPr b="1" sz="6800">
              <a:solidFill>
                <a:srgbClr val="F9B45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6800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Pourquoi c’est important?</a:t>
            </a:r>
            <a:endParaRPr b="1" sz="6800">
              <a:solidFill>
                <a:srgbClr val="F9B45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160" name="Google Shape;160;p17"/>
          <p:cNvGraphicFramePr/>
          <p:nvPr/>
        </p:nvGraphicFramePr>
        <p:xfrm>
          <a:off x="7012906" y="45529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3400500"/>
                <a:gridCol w="6845875"/>
              </a:tblGrid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1" name="Google Shape;1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44587">
            <a:off x="15462231" y="743668"/>
            <a:ext cx="2048069" cy="223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b="7348" l="26578" r="26224" t="3375"/>
          <a:stretch/>
        </p:blipFill>
        <p:spPr>
          <a:xfrm>
            <a:off x="-2580202" y="3394650"/>
            <a:ext cx="6220452" cy="66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/>
          <p:nvPr/>
        </p:nvSpPr>
        <p:spPr>
          <a:xfrm>
            <a:off x="2768100" y="1185625"/>
            <a:ext cx="14831135" cy="8401366"/>
          </a:xfrm>
          <a:custGeom>
            <a:rect b="b" l="l" r="r" t="t"/>
            <a:pathLst>
              <a:path extrusionOk="0" h="2309654" w="4450453">
                <a:moveTo>
                  <a:pt x="0" y="0"/>
                </a:moveTo>
                <a:lnTo>
                  <a:pt x="4450453" y="0"/>
                </a:lnTo>
                <a:lnTo>
                  <a:pt x="4450453" y="2309654"/>
                </a:lnTo>
                <a:lnTo>
                  <a:pt x="0" y="2309654"/>
                </a:lnTo>
                <a:close/>
              </a:path>
            </a:pathLst>
          </a:custGeom>
          <a:solidFill>
            <a:srgbClr val="EBEAEA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graphicFrame>
        <p:nvGraphicFramePr>
          <p:cNvPr id="168" name="Google Shape;168;p18"/>
          <p:cNvGraphicFramePr/>
          <p:nvPr/>
        </p:nvGraphicFramePr>
        <p:xfrm>
          <a:off x="3554115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388755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69" name="Google Shape;1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671" y="1910503"/>
            <a:ext cx="1519133" cy="10534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0" name="Google Shape;170;p18"/>
          <p:cNvGraphicFramePr/>
          <p:nvPr/>
        </p:nvGraphicFramePr>
        <p:xfrm>
          <a:off x="3554114" y="5902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406732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" name="Google Shape;171;p18"/>
          <p:cNvGraphicFramePr/>
          <p:nvPr/>
        </p:nvGraphicFramePr>
        <p:xfrm>
          <a:off x="8634213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474647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Google Shape;172;p18"/>
          <p:cNvGraphicFramePr/>
          <p:nvPr/>
        </p:nvGraphicFramePr>
        <p:xfrm>
          <a:off x="8414525" y="5902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51859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73" name="Google Shape;173;p18"/>
          <p:cNvSpPr txBox="1"/>
          <p:nvPr/>
        </p:nvSpPr>
        <p:spPr>
          <a:xfrm>
            <a:off x="3007800" y="344950"/>
            <a:ext cx="1139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Ubuntu"/>
                <a:ea typeface="Ubuntu"/>
                <a:cs typeface="Ubuntu"/>
                <a:sym typeface="Ubuntu"/>
              </a:rPr>
              <a:t>Comment rendre une explication facile à suivre?</a:t>
            </a:r>
            <a:endParaRPr sz="1600"/>
          </a:p>
        </p:txBody>
      </p:sp>
      <p:graphicFrame>
        <p:nvGraphicFramePr>
          <p:cNvPr id="174" name="Google Shape;174;p18"/>
          <p:cNvGraphicFramePr/>
          <p:nvPr/>
        </p:nvGraphicFramePr>
        <p:xfrm>
          <a:off x="13940113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33483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" name="Google Shape;175;p18"/>
          <p:cNvGraphicFramePr/>
          <p:nvPr/>
        </p:nvGraphicFramePr>
        <p:xfrm>
          <a:off x="13940113" y="4953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33483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76" name="Google Shape;17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650" y="165250"/>
            <a:ext cx="2579825" cy="9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419100" y="288800"/>
            <a:ext cx="2499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Discussion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b="7348" l="26578" r="26224" t="3375"/>
          <a:stretch/>
        </p:blipFill>
        <p:spPr>
          <a:xfrm>
            <a:off x="-2580202" y="3394650"/>
            <a:ext cx="6220452" cy="66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/>
          <p:nvPr/>
        </p:nvSpPr>
        <p:spPr>
          <a:xfrm>
            <a:off x="2871500" y="1245550"/>
            <a:ext cx="14831135" cy="8401366"/>
          </a:xfrm>
          <a:custGeom>
            <a:rect b="b" l="l" r="r" t="t"/>
            <a:pathLst>
              <a:path extrusionOk="0" h="2309654" w="4450453">
                <a:moveTo>
                  <a:pt x="0" y="0"/>
                </a:moveTo>
                <a:lnTo>
                  <a:pt x="4450453" y="0"/>
                </a:lnTo>
                <a:lnTo>
                  <a:pt x="4450453" y="2309654"/>
                </a:lnTo>
                <a:lnTo>
                  <a:pt x="0" y="2309654"/>
                </a:lnTo>
                <a:close/>
              </a:path>
            </a:pathLst>
          </a:custGeom>
          <a:solidFill>
            <a:srgbClr val="EBEAEA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graphicFrame>
        <p:nvGraphicFramePr>
          <p:cNvPr id="184" name="Google Shape;184;p19"/>
          <p:cNvGraphicFramePr/>
          <p:nvPr/>
        </p:nvGraphicFramePr>
        <p:xfrm>
          <a:off x="3554115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388755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des mots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Et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Mais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Parce que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D’abord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Ensuite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Et puis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671" y="1910503"/>
            <a:ext cx="1519133" cy="105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749" y="145282"/>
            <a:ext cx="1936125" cy="946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19"/>
          <p:cNvGraphicFramePr/>
          <p:nvPr/>
        </p:nvGraphicFramePr>
        <p:xfrm>
          <a:off x="3554114" y="5902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406732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la politesse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S’il-vous plait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Merci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Excuse-moi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Pardon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Attention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8" name="Google Shape;188;p19"/>
          <p:cNvGraphicFramePr/>
          <p:nvPr/>
        </p:nvGraphicFramePr>
        <p:xfrm>
          <a:off x="8634213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474647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des clarifications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Peux-tu répéter?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Je n’ai pas compris.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Que veut-dire ce mot …?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" name="Google Shape;189;p19"/>
          <p:cNvGraphicFramePr/>
          <p:nvPr/>
        </p:nvGraphicFramePr>
        <p:xfrm>
          <a:off x="8414525" y="5902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51859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des reformulations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C’est-à-dire,...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J’ai compris que …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Tu veux dire que …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190;p19"/>
          <p:cNvSpPr txBox="1"/>
          <p:nvPr/>
        </p:nvSpPr>
        <p:spPr>
          <a:xfrm>
            <a:off x="3640250" y="344950"/>
            <a:ext cx="10761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Ubuntu"/>
                <a:ea typeface="Ubuntu"/>
                <a:cs typeface="Ubuntu"/>
                <a:sym typeface="Ubuntu"/>
              </a:rPr>
              <a:t>Comment rendre une explication facile à suivre?</a:t>
            </a:r>
            <a:endParaRPr sz="1600"/>
          </a:p>
        </p:txBody>
      </p:sp>
      <p:graphicFrame>
        <p:nvGraphicFramePr>
          <p:cNvPr id="191" name="Google Shape;191;p19"/>
          <p:cNvGraphicFramePr/>
          <p:nvPr/>
        </p:nvGraphicFramePr>
        <p:xfrm>
          <a:off x="13940113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33483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des indications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Tourne à gauche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Avance d’un pas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Il faut lever les bras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" name="Google Shape;192;p19"/>
          <p:cNvGraphicFramePr/>
          <p:nvPr/>
        </p:nvGraphicFramePr>
        <p:xfrm>
          <a:off x="13940113" y="4953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{AA56FD4C-7AC8-4C84-B1C6-D7C98328D6C5}</a:tableStyleId>
              </a:tblPr>
              <a:tblGrid>
                <a:gridCol w="33483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Avec des stratégies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Faire des gestes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Utiliser les expressions du visage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Montrer un visuel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19"/>
          <p:cNvSpPr txBox="1"/>
          <p:nvPr/>
        </p:nvSpPr>
        <p:spPr>
          <a:xfrm>
            <a:off x="419111" y="288803"/>
            <a:ext cx="1957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Poster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977100" y="3350713"/>
            <a:ext cx="5714908" cy="5889477"/>
          </a:xfrm>
          <a:custGeom>
            <a:rect b="b" l="l" r="r" t="t"/>
            <a:pathLst>
              <a:path extrusionOk="0" h="1850582" w="3201629">
                <a:moveTo>
                  <a:pt x="0" y="0"/>
                </a:moveTo>
                <a:lnTo>
                  <a:pt x="3201629" y="0"/>
                </a:lnTo>
                <a:lnTo>
                  <a:pt x="3201629" y="1850582"/>
                </a:lnTo>
                <a:lnTo>
                  <a:pt x="0" y="1850582"/>
                </a:lnTo>
                <a:close/>
              </a:path>
            </a:pathLst>
          </a:custGeom>
          <a:solidFill>
            <a:schemeClr val="lt1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0"/>
          <p:cNvSpPr txBox="1"/>
          <p:nvPr/>
        </p:nvSpPr>
        <p:spPr>
          <a:xfrm>
            <a:off x="3728776" y="575550"/>
            <a:ext cx="129666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Donner des indications</a:t>
            </a:r>
            <a:endParaRPr b="1" sz="8302">
              <a:solidFill>
                <a:srgbClr val="79A1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Deux stratégies pour le dire</a:t>
            </a:r>
            <a:endParaRPr b="1" sz="5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6896725" y="9737450"/>
            <a:ext cx="543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Boy in lotus position</a:t>
            </a:r>
            <a:r>
              <a:rPr lang="en-US" sz="1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by gstudioimagen1, Freepik.</a:t>
            </a:r>
            <a:endParaRPr sz="1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0" title="25591726_STUDIO SM 2204-12.jpg"/>
          <p:cNvPicPr preferRelativeResize="0"/>
          <p:nvPr/>
        </p:nvPicPr>
        <p:blipFill rotWithShape="1">
          <a:blip r:embed="rId4">
            <a:alphaModFix/>
          </a:blip>
          <a:srcRect b="3489" l="25891" r="24002" t="23678"/>
          <a:stretch/>
        </p:blipFill>
        <p:spPr>
          <a:xfrm>
            <a:off x="6896713" y="3029163"/>
            <a:ext cx="4494577" cy="653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0"/>
          <p:cNvSpPr/>
          <p:nvPr/>
        </p:nvSpPr>
        <p:spPr>
          <a:xfrm>
            <a:off x="11596025" y="3350713"/>
            <a:ext cx="5714908" cy="5889477"/>
          </a:xfrm>
          <a:custGeom>
            <a:rect b="b" l="l" r="r" t="t"/>
            <a:pathLst>
              <a:path extrusionOk="0" h="1850582" w="3201629">
                <a:moveTo>
                  <a:pt x="0" y="0"/>
                </a:moveTo>
                <a:lnTo>
                  <a:pt x="3201629" y="0"/>
                </a:lnTo>
                <a:lnTo>
                  <a:pt x="3201629" y="1850582"/>
                </a:lnTo>
                <a:lnTo>
                  <a:pt x="0" y="1850582"/>
                </a:lnTo>
                <a:close/>
              </a:path>
            </a:pathLst>
          </a:custGeom>
          <a:solidFill>
            <a:schemeClr val="lt1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20"/>
          <p:cNvSpPr txBox="1"/>
          <p:nvPr/>
        </p:nvSpPr>
        <p:spPr>
          <a:xfrm>
            <a:off x="1137800" y="3821963"/>
            <a:ext cx="5554200" cy="4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Assieds-toi sur le sol.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Colle tes pieds ensemble.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Pose tes mains sur tes genoux.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Tiens ton dos droit.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Étire ta tête vers le ciel.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Souris :)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11756725" y="3520300"/>
            <a:ext cx="5554200" cy="55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s’asseoir </a:t>
            </a: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sur le sol.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coller tes pieds ensemble.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poser tes mains sur tes genoux.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tenir ton dos droit.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étirer ta tête vers le ciel.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sourire :)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13151725" y="9423450"/>
            <a:ext cx="476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Laquelle tu </a:t>
            </a:r>
            <a:r>
              <a:rPr b="1" lang="en-US" sz="3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préfères</a:t>
            </a:r>
            <a:r>
              <a:rPr b="1" lang="en-US" sz="3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20"/>
          <p:cNvGrpSpPr/>
          <p:nvPr/>
        </p:nvGrpSpPr>
        <p:grpSpPr>
          <a:xfrm>
            <a:off x="0" y="0"/>
            <a:ext cx="3317786" cy="3429000"/>
            <a:chOff x="0" y="0"/>
            <a:chExt cx="3317786" cy="3429000"/>
          </a:xfrm>
        </p:grpSpPr>
        <p:pic>
          <p:nvPicPr>
            <p:cNvPr id="207" name="Google Shape;207;p20"/>
            <p:cNvPicPr preferRelativeResize="0"/>
            <p:nvPr/>
          </p:nvPicPr>
          <p:blipFill rotWithShape="1">
            <a:blip r:embed="rId5">
              <a:alphaModFix/>
            </a:blip>
            <a:srcRect b="5055" l="25990" r="25485" t="5786"/>
            <a:stretch/>
          </p:blipFill>
          <p:spPr>
            <a:xfrm>
              <a:off x="0" y="0"/>
              <a:ext cx="3317786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20"/>
            <p:cNvSpPr/>
            <p:nvPr/>
          </p:nvSpPr>
          <p:spPr>
            <a:xfrm>
              <a:off x="2380975" y="1541525"/>
              <a:ext cx="564600" cy="290100"/>
            </a:xfrm>
            <a:prstGeom prst="rect">
              <a:avLst/>
            </a:prstGeom>
            <a:solidFill>
              <a:srgbClr val="EB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/>
          <p:nvPr/>
        </p:nvSpPr>
        <p:spPr>
          <a:xfrm>
            <a:off x="977100" y="3350713"/>
            <a:ext cx="5714908" cy="5889477"/>
          </a:xfrm>
          <a:custGeom>
            <a:rect b="b" l="l" r="r" t="t"/>
            <a:pathLst>
              <a:path extrusionOk="0" h="1850582" w="3201629">
                <a:moveTo>
                  <a:pt x="0" y="0"/>
                </a:moveTo>
                <a:lnTo>
                  <a:pt x="3201629" y="0"/>
                </a:lnTo>
                <a:lnTo>
                  <a:pt x="3201629" y="1850582"/>
                </a:lnTo>
                <a:lnTo>
                  <a:pt x="0" y="1850582"/>
                </a:lnTo>
                <a:close/>
              </a:path>
            </a:pathLst>
          </a:custGeom>
          <a:solidFill>
            <a:schemeClr val="lt1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1"/>
          <p:cNvSpPr txBox="1"/>
          <p:nvPr/>
        </p:nvSpPr>
        <p:spPr>
          <a:xfrm>
            <a:off x="3728776" y="575550"/>
            <a:ext cx="129666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Donner des indications</a:t>
            </a:r>
            <a:endParaRPr b="1" sz="8302">
              <a:solidFill>
                <a:srgbClr val="79A1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Deux structures pour le dire</a:t>
            </a:r>
            <a:endParaRPr b="1" sz="5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6896725" y="9737450"/>
            <a:ext cx="543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Boy in lotus position</a:t>
            </a:r>
            <a:r>
              <a:rPr lang="en-US" sz="1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by gstudioimagen1, Freepik.</a:t>
            </a:r>
            <a:endParaRPr sz="1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1" title="25591726_STUDIO SM 2204-12.jpg"/>
          <p:cNvPicPr preferRelativeResize="0"/>
          <p:nvPr/>
        </p:nvPicPr>
        <p:blipFill rotWithShape="1">
          <a:blip r:embed="rId4">
            <a:alphaModFix/>
          </a:blip>
          <a:srcRect b="3489" l="25891" r="24002" t="23678"/>
          <a:stretch/>
        </p:blipFill>
        <p:spPr>
          <a:xfrm>
            <a:off x="6896713" y="3029163"/>
            <a:ext cx="4494577" cy="653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/>
          <p:nvPr/>
        </p:nvSpPr>
        <p:spPr>
          <a:xfrm>
            <a:off x="11596025" y="3350713"/>
            <a:ext cx="5714908" cy="5889477"/>
          </a:xfrm>
          <a:custGeom>
            <a:rect b="b" l="l" r="r" t="t"/>
            <a:pathLst>
              <a:path extrusionOk="0" h="1850582" w="3201629">
                <a:moveTo>
                  <a:pt x="0" y="0"/>
                </a:moveTo>
                <a:lnTo>
                  <a:pt x="3201629" y="0"/>
                </a:lnTo>
                <a:lnTo>
                  <a:pt x="3201629" y="1850582"/>
                </a:lnTo>
                <a:lnTo>
                  <a:pt x="0" y="1850582"/>
                </a:lnTo>
                <a:close/>
              </a:path>
            </a:pathLst>
          </a:custGeom>
          <a:solidFill>
            <a:schemeClr val="lt1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1"/>
          <p:cNvSpPr txBox="1"/>
          <p:nvPr/>
        </p:nvSpPr>
        <p:spPr>
          <a:xfrm>
            <a:off x="1137800" y="3416800"/>
            <a:ext cx="5554200" cy="57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Impératif</a:t>
            </a:r>
            <a:endParaRPr b="1" sz="4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Colle </a:t>
            </a: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tes pieds ensemble.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Tiens</a:t>
            </a: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ton dos droit.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Souris</a:t>
            </a: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:)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Assieds-toi</a:t>
            </a: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sur le sol.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Voici une leçon en ligne sur l’impératif</a:t>
            </a: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11756725" y="3520300"/>
            <a:ext cx="5554200" cy="4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+ </a:t>
            </a:r>
            <a:r>
              <a:rPr b="1" lang="en-US" sz="4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 verbe à l’</a:t>
            </a:r>
            <a:r>
              <a:rPr b="1" lang="en-US" sz="4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infinitif</a:t>
            </a:r>
            <a:endParaRPr b="1" sz="4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coller </a:t>
            </a: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tes pieds.</a:t>
            </a:r>
            <a:endParaRPr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sourire.</a:t>
            </a:r>
            <a:endParaRPr b="1"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Il faut s’asseoir</a:t>
            </a:r>
            <a:r>
              <a:rPr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sur le sol</a:t>
            </a:r>
            <a:r>
              <a:rPr b="1" lang="en-US" sz="3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1" sz="3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20" name="Google Shape;220;p21"/>
          <p:cNvGrpSpPr/>
          <p:nvPr/>
        </p:nvGrpSpPr>
        <p:grpSpPr>
          <a:xfrm>
            <a:off x="0" y="0"/>
            <a:ext cx="3317786" cy="3429000"/>
            <a:chOff x="0" y="0"/>
            <a:chExt cx="3317786" cy="3429000"/>
          </a:xfrm>
        </p:grpSpPr>
        <p:pic>
          <p:nvPicPr>
            <p:cNvPr id="221" name="Google Shape;221;p21"/>
            <p:cNvPicPr preferRelativeResize="0"/>
            <p:nvPr/>
          </p:nvPicPr>
          <p:blipFill rotWithShape="1">
            <a:blip r:embed="rId6">
              <a:alphaModFix/>
            </a:blip>
            <a:srcRect b="5055" l="25990" r="25485" t="5786"/>
            <a:stretch/>
          </p:blipFill>
          <p:spPr>
            <a:xfrm>
              <a:off x="0" y="0"/>
              <a:ext cx="3317786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21"/>
            <p:cNvSpPr/>
            <p:nvPr/>
          </p:nvSpPr>
          <p:spPr>
            <a:xfrm>
              <a:off x="2380975" y="1541525"/>
              <a:ext cx="564600" cy="290100"/>
            </a:xfrm>
            <a:prstGeom prst="rect">
              <a:avLst/>
            </a:prstGeom>
            <a:solidFill>
              <a:srgbClr val="EB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