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58" r:id="rId4"/>
    <p:sldId id="25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63" r:id="rId18"/>
    <p:sldId id="257" r:id="rId19"/>
    <p:sldId id="262" r:id="rId20"/>
    <p:sldId id="261" r:id="rId21"/>
    <p:sldId id="260" r:id="rId22"/>
    <p:sldId id="264" r:id="rId23"/>
    <p:sldId id="265" r:id="rId24"/>
    <p:sldId id="266" r:id="rId25"/>
    <p:sldId id="267" r:id="rId26"/>
    <p:sldId id="268" r:id="rId27"/>
    <p:sldId id="282" r:id="rId28"/>
    <p:sldId id="269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3" d="100"/>
          <a:sy n="153" d="100"/>
        </p:scale>
        <p:origin x="4560" y="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BBD6-B58A-4F09-A3FA-6B2CCAC9ACF7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ABCA-D537-423E-A1CA-2637DBC3F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22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BBD6-B58A-4F09-A3FA-6B2CCAC9ACF7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ABCA-D537-423E-A1CA-2637DBC3F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83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BBD6-B58A-4F09-A3FA-6B2CCAC9ACF7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ABCA-D537-423E-A1CA-2637DBC3F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231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BBD6-B58A-4F09-A3FA-6B2CCAC9ACF7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ABCA-D537-423E-A1CA-2637DBC3F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453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BBD6-B58A-4F09-A3FA-6B2CCAC9ACF7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ABCA-D537-423E-A1CA-2637DBC3F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148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BBD6-B58A-4F09-A3FA-6B2CCAC9ACF7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ABCA-D537-423E-A1CA-2637DBC3F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668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BBD6-B58A-4F09-A3FA-6B2CCAC9ACF7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ABCA-D537-423E-A1CA-2637DBC3F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603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BBD6-B58A-4F09-A3FA-6B2CCAC9ACF7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ABCA-D537-423E-A1CA-2637DBC3F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235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BBD6-B58A-4F09-A3FA-6B2CCAC9ACF7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ABCA-D537-423E-A1CA-2637DBC3F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980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BBD6-B58A-4F09-A3FA-6B2CCAC9ACF7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ABCA-D537-423E-A1CA-2637DBC3F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260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BBD6-B58A-4F09-A3FA-6B2CCAC9ACF7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ABCA-D537-423E-A1CA-2637DBC3F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9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7BBD6-B58A-4F09-A3FA-6B2CCAC9ACF7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AABCA-D537-423E-A1CA-2637DBC3F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738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Ma routine</a:t>
            </a:r>
            <a:br>
              <a:rPr lang="fr-CA" dirty="0"/>
            </a:br>
            <a:r>
              <a:rPr lang="fr-CA" dirty="0"/>
              <a:t>La routine et l’heure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0505" y="5867400"/>
            <a:ext cx="6400800" cy="83820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Philippe Morin, 2026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6E7DE2-4E61-6EC7-14EE-6A5DB30AEE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5943600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951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Pratique en classe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2037" y="2694338"/>
            <a:ext cx="2820524" cy="1877662"/>
          </a:xfrm>
        </p:spPr>
      </p:pic>
      <p:sp>
        <p:nvSpPr>
          <p:cNvPr id="5" name="TextBox 4"/>
          <p:cNvSpPr txBox="1"/>
          <p:nvPr/>
        </p:nvSpPr>
        <p:spPr>
          <a:xfrm>
            <a:off x="1385807" y="3200400"/>
            <a:ext cx="182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6000" b="1" dirty="0"/>
              <a:t>Je</a:t>
            </a:r>
            <a:endParaRPr lang="en-US" sz="6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380641" y="5639652"/>
            <a:ext cx="64627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3600" i="1" dirty="0"/>
              <a:t>Je </a:t>
            </a:r>
            <a:r>
              <a:rPr lang="fr-CA" sz="3600" i="1" dirty="0">
                <a:solidFill>
                  <a:srgbClr val="FF0000"/>
                </a:solidFill>
              </a:rPr>
              <a:t>me </a:t>
            </a:r>
            <a:r>
              <a:rPr lang="fr-CA" sz="3600" i="1" dirty="0"/>
              <a:t>ras</a:t>
            </a:r>
            <a:r>
              <a:rPr lang="fr-CA" sz="3600" i="1" dirty="0">
                <a:solidFill>
                  <a:srgbClr val="FF0000"/>
                </a:solidFill>
              </a:rPr>
              <a:t>e</a:t>
            </a:r>
            <a:endParaRPr lang="en-US" sz="36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113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Pratique en classe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2438225"/>
            <a:ext cx="3805262" cy="2540012"/>
          </a:xfrm>
        </p:spPr>
      </p:pic>
      <p:sp>
        <p:nvSpPr>
          <p:cNvPr id="5" name="TextBox 4"/>
          <p:cNvSpPr txBox="1"/>
          <p:nvPr/>
        </p:nvSpPr>
        <p:spPr>
          <a:xfrm>
            <a:off x="1385807" y="3200400"/>
            <a:ext cx="182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6000" b="1" dirty="0"/>
              <a:t>Tu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16407398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Pratique en classe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2590800"/>
            <a:ext cx="3200400" cy="2136268"/>
          </a:xfrm>
        </p:spPr>
      </p:pic>
      <p:sp>
        <p:nvSpPr>
          <p:cNvPr id="5" name="TextBox 4"/>
          <p:cNvSpPr txBox="1"/>
          <p:nvPr/>
        </p:nvSpPr>
        <p:spPr>
          <a:xfrm>
            <a:off x="1385807" y="3200400"/>
            <a:ext cx="182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6000" b="1" dirty="0"/>
              <a:t>Tu</a:t>
            </a:r>
            <a:endParaRPr lang="en-US" sz="6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380641" y="5639652"/>
            <a:ext cx="64627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3600" i="1" dirty="0"/>
              <a:t>Tu </a:t>
            </a:r>
            <a:r>
              <a:rPr lang="fr-CA" sz="3600" i="1" dirty="0">
                <a:solidFill>
                  <a:srgbClr val="FF0000"/>
                </a:solidFill>
              </a:rPr>
              <a:t>t’</a:t>
            </a:r>
            <a:r>
              <a:rPr lang="fr-CA" sz="3600" i="1" dirty="0"/>
              <a:t>habill</a:t>
            </a:r>
            <a:r>
              <a:rPr lang="fr-CA" sz="3600" i="1" dirty="0">
                <a:solidFill>
                  <a:srgbClr val="FF0000"/>
                </a:solidFill>
              </a:rPr>
              <a:t>es</a:t>
            </a:r>
            <a:endParaRPr lang="en-US" sz="36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7600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Pratique en classe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2625" y="2438225"/>
            <a:ext cx="2540012" cy="2540012"/>
          </a:xfrm>
        </p:spPr>
      </p:pic>
      <p:sp>
        <p:nvSpPr>
          <p:cNvPr id="5" name="TextBox 4"/>
          <p:cNvSpPr txBox="1"/>
          <p:nvPr/>
        </p:nvSpPr>
        <p:spPr>
          <a:xfrm>
            <a:off x="1385807" y="3200400"/>
            <a:ext cx="182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6000" b="1" dirty="0"/>
              <a:t>Tu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241199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Pratique en classe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5466" y="2590800"/>
            <a:ext cx="2136268" cy="2136268"/>
          </a:xfrm>
        </p:spPr>
      </p:pic>
      <p:sp>
        <p:nvSpPr>
          <p:cNvPr id="5" name="TextBox 4"/>
          <p:cNvSpPr txBox="1"/>
          <p:nvPr/>
        </p:nvSpPr>
        <p:spPr>
          <a:xfrm>
            <a:off x="1385807" y="3200400"/>
            <a:ext cx="182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6000" b="1" dirty="0"/>
              <a:t>Tu</a:t>
            </a:r>
            <a:endParaRPr lang="en-US" sz="6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380641" y="5639652"/>
            <a:ext cx="64627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3600" i="1" dirty="0"/>
              <a:t>Tu </a:t>
            </a:r>
            <a:r>
              <a:rPr lang="fr-CA" sz="3600" i="1">
                <a:solidFill>
                  <a:srgbClr val="FF0000"/>
                </a:solidFill>
              </a:rPr>
              <a:t>te</a:t>
            </a:r>
            <a:r>
              <a:rPr lang="fr-CA" sz="3600" i="1"/>
              <a:t> couch</a:t>
            </a:r>
            <a:r>
              <a:rPr lang="fr-CA" sz="3600" i="1">
                <a:solidFill>
                  <a:srgbClr val="FF0000"/>
                </a:solidFill>
              </a:rPr>
              <a:t>es</a:t>
            </a:r>
            <a:endParaRPr lang="en-US" sz="36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7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Pratique en classe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2552573"/>
            <a:ext cx="3081753" cy="2311315"/>
          </a:xfrm>
        </p:spPr>
      </p:pic>
      <p:sp>
        <p:nvSpPr>
          <p:cNvPr id="5" name="TextBox 4"/>
          <p:cNvSpPr txBox="1"/>
          <p:nvPr/>
        </p:nvSpPr>
        <p:spPr>
          <a:xfrm>
            <a:off x="1385807" y="3200400"/>
            <a:ext cx="182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6000" b="1" dirty="0"/>
              <a:t>Tu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10304526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Pratique en classe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599" y="2613862"/>
            <a:ext cx="2610851" cy="1958138"/>
          </a:xfrm>
        </p:spPr>
      </p:pic>
      <p:sp>
        <p:nvSpPr>
          <p:cNvPr id="5" name="TextBox 4"/>
          <p:cNvSpPr txBox="1"/>
          <p:nvPr/>
        </p:nvSpPr>
        <p:spPr>
          <a:xfrm>
            <a:off x="1385807" y="3200400"/>
            <a:ext cx="182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6000" b="1" dirty="0"/>
              <a:t>Tu</a:t>
            </a:r>
            <a:endParaRPr lang="en-US" sz="6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380641" y="5639652"/>
            <a:ext cx="64627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3600" i="1" dirty="0"/>
              <a:t>Tu </a:t>
            </a:r>
            <a:r>
              <a:rPr lang="fr-CA" sz="3600" i="1" dirty="0">
                <a:solidFill>
                  <a:srgbClr val="FF0000"/>
                </a:solidFill>
              </a:rPr>
              <a:t>te</a:t>
            </a:r>
            <a:r>
              <a:rPr lang="fr-CA" sz="3600" i="1" dirty="0"/>
              <a:t> repos</a:t>
            </a:r>
            <a:r>
              <a:rPr lang="fr-CA" sz="3600" i="1" dirty="0">
                <a:solidFill>
                  <a:srgbClr val="FF0000"/>
                </a:solidFill>
              </a:rPr>
              <a:t>es</a:t>
            </a:r>
            <a:endParaRPr lang="en-US" sz="36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2027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La routine de la semaine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4494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 lundi matin…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656883"/>
            <a:ext cx="2895600" cy="2895600"/>
          </a:xfrm>
        </p:spPr>
      </p:pic>
      <p:grpSp>
        <p:nvGrpSpPr>
          <p:cNvPr id="5" name="Groupe 5"/>
          <p:cNvGrpSpPr>
            <a:grpSpLocks/>
          </p:cNvGrpSpPr>
          <p:nvPr/>
        </p:nvGrpSpPr>
        <p:grpSpPr bwMode="auto">
          <a:xfrm>
            <a:off x="520700" y="4724400"/>
            <a:ext cx="2908300" cy="1822450"/>
            <a:chOff x="3200400" y="3886200"/>
            <a:chExt cx="2743200" cy="1821910"/>
          </a:xfrm>
        </p:grpSpPr>
        <p:pic>
          <p:nvPicPr>
            <p:cNvPr id="6" name="Picture 5" descr="http://upload.wikimedia.org/wikipedia/commons/c/c7/Antique_Clock_Face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3886200"/>
              <a:ext cx="2743200" cy="1821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Image 4" descr="Question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92700" y="3962400"/>
              <a:ext cx="7620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8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1643968"/>
            <a:ext cx="2895600" cy="2895600"/>
          </a:xfrm>
          <a:prstGeom prst="rect">
            <a:avLst/>
          </a:prstGeom>
        </p:spPr>
      </p:pic>
      <p:grpSp>
        <p:nvGrpSpPr>
          <p:cNvPr id="9" name="Groupe 5"/>
          <p:cNvGrpSpPr>
            <a:grpSpLocks/>
          </p:cNvGrpSpPr>
          <p:nvPr/>
        </p:nvGrpSpPr>
        <p:grpSpPr bwMode="auto">
          <a:xfrm>
            <a:off x="5626100" y="4711485"/>
            <a:ext cx="2908300" cy="1822450"/>
            <a:chOff x="3200400" y="3886200"/>
            <a:chExt cx="2743200" cy="1821910"/>
          </a:xfrm>
        </p:grpSpPr>
        <p:pic>
          <p:nvPicPr>
            <p:cNvPr id="10" name="Picture 9" descr="http://upload.wikimedia.org/wikipedia/commons/c/c7/Antique_Clock_Face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3886200"/>
              <a:ext cx="2743200" cy="1821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Image 4" descr="Question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92700" y="3962400"/>
              <a:ext cx="7620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Box 11"/>
          <p:cNvSpPr txBox="1"/>
          <p:nvPr/>
        </p:nvSpPr>
        <p:spPr>
          <a:xfrm>
            <a:off x="3581400" y="3352800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4400" dirty="0"/>
              <a:t>Moi …</a:t>
            </a:r>
            <a:endParaRPr lang="en-US" sz="4400" dirty="0"/>
          </a:p>
        </p:txBody>
      </p:sp>
      <p:sp>
        <p:nvSpPr>
          <p:cNvPr id="13" name="TextBox 12"/>
          <p:cNvSpPr txBox="1"/>
          <p:nvPr/>
        </p:nvSpPr>
        <p:spPr>
          <a:xfrm>
            <a:off x="156382" y="1495278"/>
            <a:ext cx="9144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CA" sz="4400" dirty="0"/>
              <a:t>A. </a:t>
            </a:r>
            <a:endParaRPr lang="en-US" sz="4400" dirty="0"/>
          </a:p>
        </p:txBody>
      </p:sp>
      <p:sp>
        <p:nvSpPr>
          <p:cNvPr id="14" name="TextBox 13"/>
          <p:cNvSpPr txBox="1"/>
          <p:nvPr/>
        </p:nvSpPr>
        <p:spPr>
          <a:xfrm>
            <a:off x="5263181" y="1495278"/>
            <a:ext cx="9144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CA" sz="4400" dirty="0"/>
              <a:t>B.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7876412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 lundi matin…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600200"/>
            <a:ext cx="2895600" cy="3008967"/>
          </a:xfrm>
        </p:spPr>
      </p:pic>
      <p:grpSp>
        <p:nvGrpSpPr>
          <p:cNvPr id="5" name="Groupe 5"/>
          <p:cNvGrpSpPr>
            <a:grpSpLocks/>
          </p:cNvGrpSpPr>
          <p:nvPr/>
        </p:nvGrpSpPr>
        <p:grpSpPr bwMode="auto">
          <a:xfrm>
            <a:off x="520700" y="4724400"/>
            <a:ext cx="2908300" cy="1822450"/>
            <a:chOff x="3200400" y="3886200"/>
            <a:chExt cx="2743200" cy="1821910"/>
          </a:xfrm>
        </p:grpSpPr>
        <p:pic>
          <p:nvPicPr>
            <p:cNvPr id="6" name="Picture 5" descr="http://upload.wikimedia.org/wikipedia/commons/c/c7/Antique_Clock_Face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3886200"/>
              <a:ext cx="2743200" cy="1821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Image 4" descr="Question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92700" y="3962400"/>
              <a:ext cx="7620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8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1587285"/>
            <a:ext cx="2895600" cy="3008967"/>
          </a:xfrm>
          <a:prstGeom prst="rect">
            <a:avLst/>
          </a:prstGeom>
        </p:spPr>
      </p:pic>
      <p:grpSp>
        <p:nvGrpSpPr>
          <p:cNvPr id="9" name="Groupe 5"/>
          <p:cNvGrpSpPr>
            <a:grpSpLocks/>
          </p:cNvGrpSpPr>
          <p:nvPr/>
        </p:nvGrpSpPr>
        <p:grpSpPr bwMode="auto">
          <a:xfrm>
            <a:off x="5626100" y="4711485"/>
            <a:ext cx="2908300" cy="1822450"/>
            <a:chOff x="3200400" y="3886200"/>
            <a:chExt cx="2743200" cy="1821910"/>
          </a:xfrm>
        </p:grpSpPr>
        <p:pic>
          <p:nvPicPr>
            <p:cNvPr id="10" name="Picture 9" descr="http://upload.wikimedia.org/wikipedia/commons/c/c7/Antique_Clock_Face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3886200"/>
              <a:ext cx="2743200" cy="1821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Image 4" descr="Question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92700" y="3962400"/>
              <a:ext cx="7620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Box 11"/>
          <p:cNvSpPr txBox="1"/>
          <p:nvPr/>
        </p:nvSpPr>
        <p:spPr>
          <a:xfrm>
            <a:off x="3581400" y="3352800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4400" dirty="0"/>
              <a:t>Moi …</a:t>
            </a:r>
            <a:endParaRPr lang="en-US" sz="4400" dirty="0"/>
          </a:p>
        </p:txBody>
      </p:sp>
      <p:sp>
        <p:nvSpPr>
          <p:cNvPr id="13" name="TextBox 12"/>
          <p:cNvSpPr txBox="1"/>
          <p:nvPr/>
        </p:nvSpPr>
        <p:spPr>
          <a:xfrm>
            <a:off x="156382" y="1495278"/>
            <a:ext cx="9144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CA" sz="4400" dirty="0"/>
              <a:t>B. </a:t>
            </a:r>
            <a:endParaRPr lang="en-US" sz="4400" dirty="0"/>
          </a:p>
        </p:txBody>
      </p:sp>
      <p:sp>
        <p:nvSpPr>
          <p:cNvPr id="14" name="TextBox 13"/>
          <p:cNvSpPr txBox="1"/>
          <p:nvPr/>
        </p:nvSpPr>
        <p:spPr>
          <a:xfrm>
            <a:off x="5263181" y="1495278"/>
            <a:ext cx="9144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CA" sz="4400" dirty="0"/>
              <a:t>A.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143546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03EB1-791F-9189-3C66-72821DF0C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Déroulement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3D454-3771-502C-70D9-88A62A1DA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1800" dirty="0" err="1"/>
              <a:t>Asseoir</a:t>
            </a:r>
            <a:r>
              <a:rPr lang="en-CA" sz="1800" dirty="0"/>
              <a:t> les </a:t>
            </a:r>
            <a:r>
              <a:rPr lang="en-CA" sz="1800" dirty="0" err="1"/>
              <a:t>élèves</a:t>
            </a:r>
            <a:r>
              <a:rPr lang="en-CA" sz="1800" dirty="0"/>
              <a:t> </a:t>
            </a:r>
            <a:r>
              <a:rPr lang="en-CA" sz="1800" dirty="0" err="1"/>
              <a:t>en</a:t>
            </a:r>
            <a:r>
              <a:rPr lang="en-CA" sz="1800" dirty="0"/>
              <a:t> </a:t>
            </a:r>
            <a:r>
              <a:rPr lang="en-CA" sz="1800" dirty="0" err="1"/>
              <a:t>paires</a:t>
            </a:r>
            <a:r>
              <a:rPr lang="en-CA" sz="1800" dirty="0"/>
              <a:t>. </a:t>
            </a:r>
          </a:p>
          <a:p>
            <a:pPr marL="0" indent="0">
              <a:buNone/>
            </a:pPr>
            <a:endParaRPr lang="en-CA" sz="1800" dirty="0"/>
          </a:p>
          <a:p>
            <a:pPr marL="0" indent="0">
              <a:buNone/>
            </a:pPr>
            <a:r>
              <a:rPr lang="en-CA" sz="1800" dirty="0" err="1"/>
              <a:t>Réviser</a:t>
            </a:r>
            <a:r>
              <a:rPr lang="en-CA" sz="1800" dirty="0"/>
              <a:t> le </a:t>
            </a:r>
            <a:r>
              <a:rPr lang="en-CA" sz="1800" dirty="0" err="1"/>
              <a:t>vocabulaire</a:t>
            </a:r>
            <a:r>
              <a:rPr lang="en-CA" sz="1800" dirty="0"/>
              <a:t> et la pronunciation des </a:t>
            </a:r>
            <a:r>
              <a:rPr lang="en-CA" sz="1800" dirty="0" err="1"/>
              <a:t>verbes</a:t>
            </a:r>
            <a:r>
              <a:rPr lang="en-CA" sz="1800" dirty="0"/>
              <a:t> </a:t>
            </a:r>
            <a:r>
              <a:rPr lang="en-CA" sz="1800" dirty="0" err="1"/>
              <a:t>réfléchis</a:t>
            </a:r>
            <a:r>
              <a:rPr lang="en-CA" sz="1800" dirty="0"/>
              <a:t> au present (voir </a:t>
            </a:r>
            <a:r>
              <a:rPr lang="en-CA" sz="1800" dirty="0" err="1"/>
              <a:t>diapo</a:t>
            </a:r>
            <a:r>
              <a:rPr lang="en-CA" sz="1800" dirty="0"/>
              <a:t> 3-4). </a:t>
            </a:r>
          </a:p>
          <a:p>
            <a:pPr marL="0" indent="0">
              <a:buNone/>
            </a:pPr>
            <a:endParaRPr lang="en-CA" sz="1800" dirty="0"/>
          </a:p>
          <a:p>
            <a:pPr marL="0" indent="0">
              <a:buNone/>
            </a:pPr>
            <a:r>
              <a:rPr lang="en-CA" sz="1800" dirty="0"/>
              <a:t>Les </a:t>
            </a:r>
            <a:r>
              <a:rPr lang="en-CA" sz="1800" dirty="0" err="1"/>
              <a:t>diapo</a:t>
            </a:r>
            <a:r>
              <a:rPr lang="en-CA" sz="1800" dirty="0"/>
              <a:t> 5-16 </a:t>
            </a:r>
            <a:r>
              <a:rPr lang="en-CA" sz="1800" dirty="0" err="1"/>
              <a:t>servent</a:t>
            </a:r>
            <a:r>
              <a:rPr lang="en-CA" sz="1800" dirty="0"/>
              <a:t> de pratique du </a:t>
            </a:r>
            <a:r>
              <a:rPr lang="en-CA" sz="1800" dirty="0" err="1"/>
              <a:t>vocabulaire</a:t>
            </a:r>
            <a:r>
              <a:rPr lang="en-CA" sz="1800" dirty="0"/>
              <a:t> et des </a:t>
            </a:r>
            <a:r>
              <a:rPr lang="en-CA" sz="1800" dirty="0" err="1"/>
              <a:t>verbes</a:t>
            </a:r>
            <a:r>
              <a:rPr lang="en-CA" sz="1800" dirty="0"/>
              <a:t> </a:t>
            </a:r>
            <a:r>
              <a:rPr lang="en-CA" sz="1800" dirty="0" err="1"/>
              <a:t>en</a:t>
            </a:r>
            <a:r>
              <a:rPr lang="en-CA" sz="1800" dirty="0"/>
              <a:t> grand </a:t>
            </a:r>
            <a:r>
              <a:rPr lang="en-CA" sz="1800" dirty="0" err="1"/>
              <a:t>groupe</a:t>
            </a:r>
            <a:r>
              <a:rPr lang="en-CA" sz="1800" dirty="0"/>
              <a:t>.</a:t>
            </a:r>
          </a:p>
          <a:p>
            <a:pPr marL="0" indent="0">
              <a:buNone/>
            </a:pPr>
            <a:r>
              <a:rPr lang="en-CA" sz="1800" dirty="0"/>
              <a:t> </a:t>
            </a:r>
          </a:p>
          <a:p>
            <a:pPr marL="0" indent="0">
              <a:buNone/>
            </a:pPr>
            <a:r>
              <a:rPr lang="en-CA" sz="1800" dirty="0"/>
              <a:t>Les </a:t>
            </a:r>
            <a:r>
              <a:rPr lang="en-CA" sz="1800" dirty="0" err="1"/>
              <a:t>diapo</a:t>
            </a:r>
            <a:r>
              <a:rPr lang="en-CA" sz="1800" dirty="0"/>
              <a:t> 18-26 </a:t>
            </a:r>
            <a:r>
              <a:rPr lang="en-CA" sz="1800" dirty="0" err="1"/>
              <a:t>servent</a:t>
            </a:r>
            <a:r>
              <a:rPr lang="en-CA" sz="1800" dirty="0"/>
              <a:t> à faire </a:t>
            </a:r>
            <a:r>
              <a:rPr lang="en-CA" sz="1800" dirty="0" err="1"/>
              <a:t>pratiquer</a:t>
            </a:r>
            <a:r>
              <a:rPr lang="en-CA" sz="1800" dirty="0"/>
              <a:t> les </a:t>
            </a:r>
            <a:r>
              <a:rPr lang="en-CA" sz="1800" dirty="0" err="1"/>
              <a:t>élèves</a:t>
            </a:r>
            <a:r>
              <a:rPr lang="en-CA" sz="1800" dirty="0"/>
              <a:t> </a:t>
            </a:r>
            <a:r>
              <a:rPr lang="en-CA" sz="1800" dirty="0" err="1"/>
              <a:t>en</a:t>
            </a:r>
            <a:r>
              <a:rPr lang="en-CA" sz="1800" dirty="0"/>
              <a:t> </a:t>
            </a:r>
            <a:r>
              <a:rPr lang="en-CA" sz="1800" dirty="0" err="1"/>
              <a:t>paires</a:t>
            </a:r>
            <a:r>
              <a:rPr lang="en-CA" sz="1800" dirty="0"/>
              <a:t>. </a:t>
            </a:r>
            <a:r>
              <a:rPr lang="en-CA" sz="1800" dirty="0" err="1"/>
              <a:t>L’élève</a:t>
            </a:r>
            <a:r>
              <a:rPr lang="en-CA" sz="1800" dirty="0"/>
              <a:t> A fait </a:t>
            </a:r>
            <a:r>
              <a:rPr lang="en-CA" sz="1800" dirty="0" err="1"/>
              <a:t>une</a:t>
            </a:r>
            <a:r>
              <a:rPr lang="en-CA" sz="1800" dirty="0"/>
              <a:t> phrase avec les </a:t>
            </a:r>
            <a:r>
              <a:rPr lang="en-CA" sz="1800" dirty="0" err="1"/>
              <a:t>élèments</a:t>
            </a:r>
            <a:r>
              <a:rPr lang="en-CA" sz="1800" dirty="0"/>
              <a:t> </a:t>
            </a:r>
            <a:r>
              <a:rPr lang="en-CA" sz="1800" dirty="0" err="1"/>
              <a:t>proposés</a:t>
            </a:r>
            <a:r>
              <a:rPr lang="en-CA" sz="1800" dirty="0"/>
              <a:t>, </a:t>
            </a:r>
            <a:r>
              <a:rPr lang="en-CA" sz="1800" dirty="0" err="1"/>
              <a:t>puis</a:t>
            </a:r>
            <a:r>
              <a:rPr lang="en-CA" sz="1800" dirty="0"/>
              <a:t> </a:t>
            </a:r>
            <a:r>
              <a:rPr lang="en-CA" sz="1800" dirty="0" err="1"/>
              <a:t>l’élève</a:t>
            </a:r>
            <a:r>
              <a:rPr lang="en-CA" sz="1800" dirty="0"/>
              <a:t> B fait de </a:t>
            </a:r>
            <a:r>
              <a:rPr lang="en-CA" sz="1800" dirty="0" err="1"/>
              <a:t>même</a:t>
            </a:r>
            <a:r>
              <a:rPr lang="en-CA" sz="1800" dirty="0"/>
              <a:t>. </a:t>
            </a:r>
            <a:r>
              <a:rPr lang="en-CA" sz="1800" dirty="0" err="1"/>
              <a:t>L’enseignant.e</a:t>
            </a:r>
            <a:r>
              <a:rPr lang="en-CA" sz="1800" dirty="0"/>
              <a:t> </a:t>
            </a:r>
            <a:r>
              <a:rPr lang="en-CA" sz="1800" dirty="0" err="1"/>
              <a:t>demande</a:t>
            </a:r>
            <a:r>
              <a:rPr lang="en-CA" sz="1800" dirty="0"/>
              <a:t> à </a:t>
            </a:r>
            <a:r>
              <a:rPr lang="en-CA" sz="1800" dirty="0" err="1"/>
              <a:t>une</a:t>
            </a:r>
            <a:r>
              <a:rPr lang="en-CA" sz="1800" dirty="0"/>
              <a:t> </a:t>
            </a:r>
            <a:r>
              <a:rPr lang="en-CA" sz="1800" dirty="0" err="1"/>
              <a:t>paire</a:t>
            </a:r>
            <a:r>
              <a:rPr lang="en-CA" sz="1800" dirty="0"/>
              <a:t> </a:t>
            </a:r>
            <a:r>
              <a:rPr lang="en-CA" sz="1800" dirty="0" err="1"/>
              <a:t>d’élèves</a:t>
            </a:r>
            <a:r>
              <a:rPr lang="en-CA" sz="1800" dirty="0"/>
              <a:t> pour les </a:t>
            </a:r>
            <a:r>
              <a:rPr lang="en-CA" sz="1800" dirty="0" err="1"/>
              <a:t>réponses</a:t>
            </a:r>
            <a:r>
              <a:rPr lang="en-CA" sz="1800" dirty="0"/>
              <a:t>, </a:t>
            </a:r>
            <a:r>
              <a:rPr lang="en-CA" sz="1800" dirty="0" err="1"/>
              <a:t>corrige</a:t>
            </a:r>
            <a:r>
              <a:rPr lang="en-CA" sz="1800" dirty="0"/>
              <a:t> au </a:t>
            </a:r>
            <a:r>
              <a:rPr lang="en-CA" sz="1800" dirty="0" err="1"/>
              <a:t>besion</a:t>
            </a:r>
            <a:r>
              <a:rPr lang="en-CA" sz="1800" dirty="0"/>
              <a:t>, </a:t>
            </a:r>
            <a:r>
              <a:rPr lang="en-CA" sz="1800" dirty="0" err="1"/>
              <a:t>puis</a:t>
            </a:r>
            <a:r>
              <a:rPr lang="en-CA" sz="1800" dirty="0"/>
              <a:t> </a:t>
            </a:r>
            <a:r>
              <a:rPr lang="en-CA" sz="1800" dirty="0" err="1"/>
              <a:t>poursuit</a:t>
            </a:r>
            <a:r>
              <a:rPr lang="en-CA" sz="1800" dirty="0"/>
              <a:t>. </a:t>
            </a:r>
          </a:p>
          <a:p>
            <a:pPr marL="0" indent="0">
              <a:buNone/>
            </a:pPr>
            <a:endParaRPr lang="en-CA" sz="1800" dirty="0"/>
          </a:p>
          <a:p>
            <a:pPr marL="0" indent="0">
              <a:buNone/>
            </a:pPr>
            <a:r>
              <a:rPr lang="en-CA" sz="1800" dirty="0"/>
              <a:t>Le </a:t>
            </a:r>
            <a:r>
              <a:rPr lang="en-CA" sz="1800" dirty="0" err="1"/>
              <a:t>diapaositive</a:t>
            </a:r>
            <a:r>
              <a:rPr lang="en-CA" sz="1800" dirty="0"/>
              <a:t> 27 est </a:t>
            </a:r>
            <a:r>
              <a:rPr lang="en-CA" sz="1800" dirty="0" err="1"/>
              <a:t>une</a:t>
            </a:r>
            <a:r>
              <a:rPr lang="en-CA" sz="1800" dirty="0"/>
              <a:t> </a:t>
            </a:r>
            <a:r>
              <a:rPr lang="en-CA" sz="1800" dirty="0" err="1"/>
              <a:t>liste</a:t>
            </a:r>
            <a:r>
              <a:rPr lang="en-CA" sz="1800" dirty="0"/>
              <a:t> de </a:t>
            </a:r>
            <a:r>
              <a:rPr lang="en-CA" sz="1800" dirty="0" err="1"/>
              <a:t>nourriture</a:t>
            </a:r>
            <a:r>
              <a:rPr lang="en-CA" sz="1800" dirty="0"/>
              <a:t> pour </a:t>
            </a:r>
            <a:r>
              <a:rPr lang="en-CA" sz="1800"/>
              <a:t>le déjeuner. </a:t>
            </a:r>
            <a:endParaRPr lang="en-CA" sz="1800" dirty="0"/>
          </a:p>
          <a:p>
            <a:pPr marL="0" indent="0">
              <a:buNone/>
            </a:pPr>
            <a:endParaRPr lang="en-CA" sz="1800" dirty="0"/>
          </a:p>
          <a:p>
            <a:pPr marL="0" indent="0">
              <a:buNone/>
            </a:pPr>
            <a:r>
              <a:rPr lang="en-CA" sz="1800" dirty="0"/>
              <a:t>La </a:t>
            </a:r>
            <a:r>
              <a:rPr lang="en-CA" sz="1800" dirty="0" err="1"/>
              <a:t>dernière</a:t>
            </a:r>
            <a:r>
              <a:rPr lang="en-CA" sz="1800" dirty="0"/>
              <a:t> </a:t>
            </a:r>
            <a:r>
              <a:rPr lang="en-CA" sz="1800" dirty="0" err="1"/>
              <a:t>diapo</a:t>
            </a:r>
            <a:r>
              <a:rPr lang="en-CA" sz="1800" dirty="0"/>
              <a:t> est un </a:t>
            </a:r>
            <a:r>
              <a:rPr lang="en-CA" sz="1800" dirty="0" err="1"/>
              <a:t>réinvestissement</a:t>
            </a:r>
            <a:r>
              <a:rPr lang="en-CA" sz="1800" dirty="0"/>
              <a:t> dans </a:t>
            </a:r>
            <a:r>
              <a:rPr lang="en-CA" sz="1800" dirty="0" err="1"/>
              <a:t>une</a:t>
            </a:r>
            <a:r>
              <a:rPr lang="en-CA" sz="1800" dirty="0"/>
              <a:t> </a:t>
            </a:r>
            <a:r>
              <a:rPr lang="en-CA" sz="1800" dirty="0" err="1"/>
              <a:t>activité</a:t>
            </a:r>
            <a:r>
              <a:rPr lang="en-CA" sz="1800" dirty="0"/>
              <a:t> </a:t>
            </a:r>
            <a:r>
              <a:rPr lang="en-CA" sz="1800" dirty="0" err="1"/>
              <a:t>écrite</a:t>
            </a:r>
            <a:r>
              <a:rPr lang="en-CA" sz="1800" dirty="0"/>
              <a:t>. 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789113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 lundi matin…</a:t>
            </a:r>
            <a:endParaRPr lang="en-US" dirty="0"/>
          </a:p>
        </p:txBody>
      </p:sp>
      <p:grpSp>
        <p:nvGrpSpPr>
          <p:cNvPr id="5" name="Groupe 5"/>
          <p:cNvGrpSpPr>
            <a:grpSpLocks/>
          </p:cNvGrpSpPr>
          <p:nvPr/>
        </p:nvGrpSpPr>
        <p:grpSpPr bwMode="auto">
          <a:xfrm>
            <a:off x="520700" y="4724400"/>
            <a:ext cx="2908300" cy="1822450"/>
            <a:chOff x="3200400" y="3886200"/>
            <a:chExt cx="2743200" cy="1821910"/>
          </a:xfrm>
        </p:grpSpPr>
        <p:pic>
          <p:nvPicPr>
            <p:cNvPr id="6" name="Picture 5" descr="http://upload.wikimedia.org/wikipedia/commons/c/c7/Antique_Clock_Face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3886200"/>
              <a:ext cx="2743200" cy="1821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Image 4" descr="Question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92700" y="3962400"/>
              <a:ext cx="7620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8" name="Content Placeholder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2007316"/>
            <a:ext cx="2895600" cy="2168905"/>
          </a:xfrm>
          <a:prstGeom prst="rect">
            <a:avLst/>
          </a:prstGeom>
        </p:spPr>
      </p:pic>
      <p:grpSp>
        <p:nvGrpSpPr>
          <p:cNvPr id="9" name="Groupe 5"/>
          <p:cNvGrpSpPr>
            <a:grpSpLocks/>
          </p:cNvGrpSpPr>
          <p:nvPr/>
        </p:nvGrpSpPr>
        <p:grpSpPr bwMode="auto">
          <a:xfrm>
            <a:off x="5626100" y="4711485"/>
            <a:ext cx="2908300" cy="1822450"/>
            <a:chOff x="3200400" y="3886200"/>
            <a:chExt cx="2743200" cy="1821910"/>
          </a:xfrm>
        </p:grpSpPr>
        <p:pic>
          <p:nvPicPr>
            <p:cNvPr id="10" name="Picture 9" descr="http://upload.wikimedia.org/wikipedia/commons/c/c7/Antique_Clock_Face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3886200"/>
              <a:ext cx="2743200" cy="1821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Image 4" descr="Question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92700" y="3962400"/>
              <a:ext cx="7620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Box 11"/>
          <p:cNvSpPr txBox="1"/>
          <p:nvPr/>
        </p:nvSpPr>
        <p:spPr>
          <a:xfrm>
            <a:off x="3581400" y="3352800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4400" dirty="0"/>
              <a:t>Moi …</a:t>
            </a:r>
            <a:endParaRPr lang="en-US" sz="4400" dirty="0"/>
          </a:p>
        </p:txBody>
      </p:sp>
      <p:sp>
        <p:nvSpPr>
          <p:cNvPr id="14" name="TextBox 13"/>
          <p:cNvSpPr txBox="1"/>
          <p:nvPr/>
        </p:nvSpPr>
        <p:spPr>
          <a:xfrm>
            <a:off x="5263181" y="1495278"/>
            <a:ext cx="9144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CA" sz="4400" dirty="0"/>
              <a:t>B. </a:t>
            </a:r>
            <a:endParaRPr lang="en-US" sz="4400" dirty="0"/>
          </a:p>
        </p:txBody>
      </p:sp>
      <p:pic>
        <p:nvPicPr>
          <p:cNvPr id="15" name="Content Placeholder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1767" y="2013180"/>
            <a:ext cx="2917233" cy="216304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56382" y="1495278"/>
            <a:ext cx="9144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CA" sz="4400" dirty="0"/>
              <a:t>A.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3635434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 lundi soir…</a:t>
            </a:r>
            <a:endParaRPr lang="en-US" dirty="0"/>
          </a:p>
        </p:txBody>
      </p:sp>
      <p:grpSp>
        <p:nvGrpSpPr>
          <p:cNvPr id="5" name="Groupe 5"/>
          <p:cNvGrpSpPr>
            <a:grpSpLocks/>
          </p:cNvGrpSpPr>
          <p:nvPr/>
        </p:nvGrpSpPr>
        <p:grpSpPr bwMode="auto">
          <a:xfrm>
            <a:off x="520700" y="4724400"/>
            <a:ext cx="2908300" cy="1822450"/>
            <a:chOff x="3200400" y="3886200"/>
            <a:chExt cx="2743200" cy="1821910"/>
          </a:xfrm>
        </p:grpSpPr>
        <p:pic>
          <p:nvPicPr>
            <p:cNvPr id="6" name="Picture 5" descr="http://upload.wikimedia.org/wikipedia/commons/c/c7/Antique_Clock_Face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3886200"/>
              <a:ext cx="2743200" cy="1821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Image 4" descr="Question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92700" y="3962400"/>
              <a:ext cx="7620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8" name="Content Placeholder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1879997"/>
            <a:ext cx="2895600" cy="2659571"/>
          </a:xfrm>
          <a:prstGeom prst="rect">
            <a:avLst/>
          </a:prstGeom>
        </p:spPr>
      </p:pic>
      <p:grpSp>
        <p:nvGrpSpPr>
          <p:cNvPr id="9" name="Groupe 5"/>
          <p:cNvGrpSpPr>
            <a:grpSpLocks/>
          </p:cNvGrpSpPr>
          <p:nvPr/>
        </p:nvGrpSpPr>
        <p:grpSpPr bwMode="auto">
          <a:xfrm>
            <a:off x="5626100" y="4711485"/>
            <a:ext cx="2908300" cy="1822450"/>
            <a:chOff x="3200400" y="3886200"/>
            <a:chExt cx="2743200" cy="1821910"/>
          </a:xfrm>
        </p:grpSpPr>
        <p:pic>
          <p:nvPicPr>
            <p:cNvPr id="10" name="Picture 9" descr="http://upload.wikimedia.org/wikipedia/commons/c/c7/Antique_Clock_Face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3886200"/>
              <a:ext cx="2743200" cy="1821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Image 4" descr="Question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92700" y="3962400"/>
              <a:ext cx="7620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Box 11"/>
          <p:cNvSpPr txBox="1"/>
          <p:nvPr/>
        </p:nvSpPr>
        <p:spPr>
          <a:xfrm>
            <a:off x="3581400" y="3352800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4400" dirty="0"/>
              <a:t>Moi …</a:t>
            </a:r>
            <a:endParaRPr lang="en-US" sz="4400" dirty="0"/>
          </a:p>
        </p:txBody>
      </p:sp>
      <p:sp>
        <p:nvSpPr>
          <p:cNvPr id="14" name="TextBox 13"/>
          <p:cNvSpPr txBox="1"/>
          <p:nvPr/>
        </p:nvSpPr>
        <p:spPr>
          <a:xfrm>
            <a:off x="5263181" y="1495278"/>
            <a:ext cx="9144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CA" sz="4400" dirty="0"/>
              <a:t>A. </a:t>
            </a:r>
            <a:endParaRPr lang="en-US" sz="4400" dirty="0"/>
          </a:p>
        </p:txBody>
      </p:sp>
      <p:pic>
        <p:nvPicPr>
          <p:cNvPr id="15" name="Content Placeholder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1879998"/>
            <a:ext cx="2814049" cy="265957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56382" y="1495278"/>
            <a:ext cx="9144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CA" sz="4400" dirty="0"/>
              <a:t>B.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5847329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La fin de semaine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2874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 samedi matin…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656883"/>
            <a:ext cx="2895600" cy="2895600"/>
          </a:xfrm>
        </p:spPr>
      </p:pic>
      <p:grpSp>
        <p:nvGrpSpPr>
          <p:cNvPr id="5" name="Groupe 5"/>
          <p:cNvGrpSpPr>
            <a:grpSpLocks/>
          </p:cNvGrpSpPr>
          <p:nvPr/>
        </p:nvGrpSpPr>
        <p:grpSpPr bwMode="auto">
          <a:xfrm>
            <a:off x="520700" y="4724400"/>
            <a:ext cx="2908300" cy="1822450"/>
            <a:chOff x="3200400" y="3886200"/>
            <a:chExt cx="2743200" cy="1821910"/>
          </a:xfrm>
        </p:grpSpPr>
        <p:pic>
          <p:nvPicPr>
            <p:cNvPr id="6" name="Picture 5" descr="http://upload.wikimedia.org/wikipedia/commons/c/c7/Antique_Clock_Face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3886200"/>
              <a:ext cx="2743200" cy="1821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Image 4" descr="Question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92700" y="3962400"/>
              <a:ext cx="7620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8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1643968"/>
            <a:ext cx="2895600" cy="2895600"/>
          </a:xfrm>
          <a:prstGeom prst="rect">
            <a:avLst/>
          </a:prstGeom>
        </p:spPr>
      </p:pic>
      <p:grpSp>
        <p:nvGrpSpPr>
          <p:cNvPr id="9" name="Groupe 5"/>
          <p:cNvGrpSpPr>
            <a:grpSpLocks/>
          </p:cNvGrpSpPr>
          <p:nvPr/>
        </p:nvGrpSpPr>
        <p:grpSpPr bwMode="auto">
          <a:xfrm>
            <a:off x="5626100" y="4711485"/>
            <a:ext cx="2908300" cy="1822450"/>
            <a:chOff x="3200400" y="3886200"/>
            <a:chExt cx="2743200" cy="1821910"/>
          </a:xfrm>
        </p:grpSpPr>
        <p:pic>
          <p:nvPicPr>
            <p:cNvPr id="10" name="Picture 9" descr="http://upload.wikimedia.org/wikipedia/commons/c/c7/Antique_Clock_Face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3886200"/>
              <a:ext cx="2743200" cy="1821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Image 4" descr="Question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92700" y="3962400"/>
              <a:ext cx="7620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Box 11"/>
          <p:cNvSpPr txBox="1"/>
          <p:nvPr/>
        </p:nvSpPr>
        <p:spPr>
          <a:xfrm>
            <a:off x="3581400" y="3352800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4400" dirty="0"/>
              <a:t>Moi …</a:t>
            </a:r>
            <a:endParaRPr lang="en-US" sz="4400" dirty="0"/>
          </a:p>
        </p:txBody>
      </p:sp>
      <p:sp>
        <p:nvSpPr>
          <p:cNvPr id="13" name="TextBox 12"/>
          <p:cNvSpPr txBox="1"/>
          <p:nvPr/>
        </p:nvSpPr>
        <p:spPr>
          <a:xfrm>
            <a:off x="156382" y="1495278"/>
            <a:ext cx="9144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CA" sz="4400" dirty="0"/>
              <a:t>B. </a:t>
            </a:r>
            <a:endParaRPr lang="en-US" sz="4400" dirty="0"/>
          </a:p>
        </p:txBody>
      </p:sp>
      <p:sp>
        <p:nvSpPr>
          <p:cNvPr id="14" name="TextBox 13"/>
          <p:cNvSpPr txBox="1"/>
          <p:nvPr/>
        </p:nvSpPr>
        <p:spPr>
          <a:xfrm>
            <a:off x="5263181" y="1495278"/>
            <a:ext cx="9144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CA" sz="4400" dirty="0"/>
              <a:t>A.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0246458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 samedi matin…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600200"/>
            <a:ext cx="2895600" cy="3008967"/>
          </a:xfrm>
        </p:spPr>
      </p:pic>
      <p:grpSp>
        <p:nvGrpSpPr>
          <p:cNvPr id="5" name="Groupe 5"/>
          <p:cNvGrpSpPr>
            <a:grpSpLocks/>
          </p:cNvGrpSpPr>
          <p:nvPr/>
        </p:nvGrpSpPr>
        <p:grpSpPr bwMode="auto">
          <a:xfrm>
            <a:off x="520700" y="4724400"/>
            <a:ext cx="2908300" cy="1822450"/>
            <a:chOff x="3200400" y="3886200"/>
            <a:chExt cx="2743200" cy="1821910"/>
          </a:xfrm>
        </p:grpSpPr>
        <p:pic>
          <p:nvPicPr>
            <p:cNvPr id="6" name="Picture 5" descr="http://upload.wikimedia.org/wikipedia/commons/c/c7/Antique_Clock_Face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3886200"/>
              <a:ext cx="2743200" cy="1821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Image 4" descr="Question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92700" y="3962400"/>
              <a:ext cx="7620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8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1587285"/>
            <a:ext cx="2895600" cy="3008967"/>
          </a:xfrm>
          <a:prstGeom prst="rect">
            <a:avLst/>
          </a:prstGeom>
        </p:spPr>
      </p:pic>
      <p:grpSp>
        <p:nvGrpSpPr>
          <p:cNvPr id="9" name="Groupe 5"/>
          <p:cNvGrpSpPr>
            <a:grpSpLocks/>
          </p:cNvGrpSpPr>
          <p:nvPr/>
        </p:nvGrpSpPr>
        <p:grpSpPr bwMode="auto">
          <a:xfrm>
            <a:off x="5626100" y="4711485"/>
            <a:ext cx="2908300" cy="1822450"/>
            <a:chOff x="3200400" y="3886200"/>
            <a:chExt cx="2743200" cy="1821910"/>
          </a:xfrm>
        </p:grpSpPr>
        <p:pic>
          <p:nvPicPr>
            <p:cNvPr id="10" name="Picture 9" descr="http://upload.wikimedia.org/wikipedia/commons/c/c7/Antique_Clock_Face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3886200"/>
              <a:ext cx="2743200" cy="1821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Image 4" descr="Question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92700" y="3962400"/>
              <a:ext cx="7620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Box 11"/>
          <p:cNvSpPr txBox="1"/>
          <p:nvPr/>
        </p:nvSpPr>
        <p:spPr>
          <a:xfrm>
            <a:off x="3581400" y="3352800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4400" dirty="0"/>
              <a:t>Moi …</a:t>
            </a:r>
            <a:endParaRPr lang="en-US" sz="4400" dirty="0"/>
          </a:p>
        </p:txBody>
      </p:sp>
      <p:sp>
        <p:nvSpPr>
          <p:cNvPr id="13" name="TextBox 12"/>
          <p:cNvSpPr txBox="1"/>
          <p:nvPr/>
        </p:nvSpPr>
        <p:spPr>
          <a:xfrm>
            <a:off x="156382" y="1495278"/>
            <a:ext cx="9144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CA" sz="4400" dirty="0"/>
              <a:t>A. </a:t>
            </a:r>
            <a:endParaRPr lang="en-US" sz="4400" dirty="0"/>
          </a:p>
        </p:txBody>
      </p:sp>
      <p:sp>
        <p:nvSpPr>
          <p:cNvPr id="14" name="TextBox 13"/>
          <p:cNvSpPr txBox="1"/>
          <p:nvPr/>
        </p:nvSpPr>
        <p:spPr>
          <a:xfrm>
            <a:off x="5263181" y="1495278"/>
            <a:ext cx="9144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CA" sz="4400" dirty="0"/>
              <a:t>B.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7020869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 samedi matin…</a:t>
            </a:r>
            <a:endParaRPr lang="en-US" dirty="0"/>
          </a:p>
        </p:txBody>
      </p:sp>
      <p:grpSp>
        <p:nvGrpSpPr>
          <p:cNvPr id="5" name="Groupe 5"/>
          <p:cNvGrpSpPr>
            <a:grpSpLocks/>
          </p:cNvGrpSpPr>
          <p:nvPr/>
        </p:nvGrpSpPr>
        <p:grpSpPr bwMode="auto">
          <a:xfrm>
            <a:off x="520700" y="4724400"/>
            <a:ext cx="2908300" cy="1822450"/>
            <a:chOff x="3200400" y="3886200"/>
            <a:chExt cx="2743200" cy="1821910"/>
          </a:xfrm>
        </p:grpSpPr>
        <p:pic>
          <p:nvPicPr>
            <p:cNvPr id="6" name="Picture 5" descr="http://upload.wikimedia.org/wikipedia/commons/c/c7/Antique_Clock_Face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3886200"/>
              <a:ext cx="2743200" cy="1821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Image 4" descr="Question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92700" y="3962400"/>
              <a:ext cx="7620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8" name="Content Placeholder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2007316"/>
            <a:ext cx="2895600" cy="2168905"/>
          </a:xfrm>
          <a:prstGeom prst="rect">
            <a:avLst/>
          </a:prstGeom>
        </p:spPr>
      </p:pic>
      <p:grpSp>
        <p:nvGrpSpPr>
          <p:cNvPr id="9" name="Groupe 5"/>
          <p:cNvGrpSpPr>
            <a:grpSpLocks/>
          </p:cNvGrpSpPr>
          <p:nvPr/>
        </p:nvGrpSpPr>
        <p:grpSpPr bwMode="auto">
          <a:xfrm>
            <a:off x="5626100" y="4711485"/>
            <a:ext cx="2908300" cy="1822450"/>
            <a:chOff x="3200400" y="3886200"/>
            <a:chExt cx="2743200" cy="1821910"/>
          </a:xfrm>
        </p:grpSpPr>
        <p:pic>
          <p:nvPicPr>
            <p:cNvPr id="10" name="Picture 9" descr="http://upload.wikimedia.org/wikipedia/commons/c/c7/Antique_Clock_Face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3886200"/>
              <a:ext cx="2743200" cy="1821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Image 4" descr="Question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92700" y="3962400"/>
              <a:ext cx="7620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Box 11"/>
          <p:cNvSpPr txBox="1"/>
          <p:nvPr/>
        </p:nvSpPr>
        <p:spPr>
          <a:xfrm>
            <a:off x="3581400" y="3352800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4400" dirty="0"/>
              <a:t>Moi …</a:t>
            </a:r>
            <a:endParaRPr lang="en-US" sz="4400" dirty="0"/>
          </a:p>
        </p:txBody>
      </p:sp>
      <p:sp>
        <p:nvSpPr>
          <p:cNvPr id="14" name="TextBox 13"/>
          <p:cNvSpPr txBox="1"/>
          <p:nvPr/>
        </p:nvSpPr>
        <p:spPr>
          <a:xfrm>
            <a:off x="5263181" y="1495278"/>
            <a:ext cx="9144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CA" sz="4400" dirty="0"/>
              <a:t>A. </a:t>
            </a:r>
            <a:endParaRPr lang="en-US" sz="4400" dirty="0"/>
          </a:p>
        </p:txBody>
      </p:sp>
      <p:pic>
        <p:nvPicPr>
          <p:cNvPr id="15" name="Content Placeholder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1767" y="2013180"/>
            <a:ext cx="2917233" cy="216304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56382" y="1495278"/>
            <a:ext cx="9144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CA" sz="4400" dirty="0"/>
              <a:t>B.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7327144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 samedi soir…</a:t>
            </a:r>
            <a:endParaRPr lang="en-US" dirty="0"/>
          </a:p>
        </p:txBody>
      </p:sp>
      <p:grpSp>
        <p:nvGrpSpPr>
          <p:cNvPr id="5" name="Groupe 5"/>
          <p:cNvGrpSpPr>
            <a:grpSpLocks/>
          </p:cNvGrpSpPr>
          <p:nvPr/>
        </p:nvGrpSpPr>
        <p:grpSpPr bwMode="auto">
          <a:xfrm>
            <a:off x="520700" y="4724400"/>
            <a:ext cx="2908300" cy="1822450"/>
            <a:chOff x="3200400" y="3886200"/>
            <a:chExt cx="2743200" cy="1821910"/>
          </a:xfrm>
        </p:grpSpPr>
        <p:pic>
          <p:nvPicPr>
            <p:cNvPr id="6" name="Picture 5" descr="http://upload.wikimedia.org/wikipedia/commons/c/c7/Antique_Clock_Face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3886200"/>
              <a:ext cx="2743200" cy="1821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Image 4" descr="Question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92700" y="3962400"/>
              <a:ext cx="7620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8" name="Content Placeholder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1879997"/>
            <a:ext cx="2895600" cy="2659571"/>
          </a:xfrm>
          <a:prstGeom prst="rect">
            <a:avLst/>
          </a:prstGeom>
        </p:spPr>
      </p:pic>
      <p:grpSp>
        <p:nvGrpSpPr>
          <p:cNvPr id="9" name="Groupe 5"/>
          <p:cNvGrpSpPr>
            <a:grpSpLocks/>
          </p:cNvGrpSpPr>
          <p:nvPr/>
        </p:nvGrpSpPr>
        <p:grpSpPr bwMode="auto">
          <a:xfrm>
            <a:off x="5626100" y="4711485"/>
            <a:ext cx="2908300" cy="1822450"/>
            <a:chOff x="3200400" y="3886200"/>
            <a:chExt cx="2743200" cy="1821910"/>
          </a:xfrm>
        </p:grpSpPr>
        <p:pic>
          <p:nvPicPr>
            <p:cNvPr id="10" name="Picture 9" descr="http://upload.wikimedia.org/wikipedia/commons/c/c7/Antique_Clock_Face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3886200"/>
              <a:ext cx="2743200" cy="1821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Image 4" descr="Question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92700" y="3962400"/>
              <a:ext cx="7620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Box 11"/>
          <p:cNvSpPr txBox="1"/>
          <p:nvPr/>
        </p:nvSpPr>
        <p:spPr>
          <a:xfrm>
            <a:off x="3581400" y="3352800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4400" dirty="0"/>
              <a:t>Moi …</a:t>
            </a:r>
            <a:endParaRPr lang="en-US" sz="4400" dirty="0"/>
          </a:p>
        </p:txBody>
      </p:sp>
      <p:sp>
        <p:nvSpPr>
          <p:cNvPr id="14" name="TextBox 13"/>
          <p:cNvSpPr txBox="1"/>
          <p:nvPr/>
        </p:nvSpPr>
        <p:spPr>
          <a:xfrm>
            <a:off x="5263181" y="1495278"/>
            <a:ext cx="9144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CA" sz="4400" dirty="0"/>
              <a:t>B. </a:t>
            </a:r>
            <a:endParaRPr lang="en-US" sz="4400" dirty="0"/>
          </a:p>
        </p:txBody>
      </p:sp>
      <p:pic>
        <p:nvPicPr>
          <p:cNvPr id="15" name="Content Placeholder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1879998"/>
            <a:ext cx="2814049" cy="265957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56382" y="1495278"/>
            <a:ext cx="9144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CA" sz="4400" dirty="0"/>
              <a:t>A.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389307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Remue méninges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b="1" dirty="0"/>
              <a:t>Qu’est-ce qu’on mange au déjeuner?</a:t>
            </a:r>
          </a:p>
          <a:p>
            <a:pPr marL="0" indent="0">
              <a:buNone/>
            </a:pPr>
            <a:endParaRPr lang="fr-CA" sz="28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6170604"/>
              </p:ext>
            </p:extLst>
          </p:nvPr>
        </p:nvGraphicFramePr>
        <p:xfrm>
          <a:off x="685800" y="1397000"/>
          <a:ext cx="77724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CA" sz="3600" dirty="0"/>
                        <a:t>du pain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3600" dirty="0"/>
                        <a:t>du pain doré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CA" sz="3600" dirty="0"/>
                        <a:t>des céréales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3600" dirty="0"/>
                        <a:t>du bacon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CA" sz="3600" dirty="0"/>
                        <a:t>des fruits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3600" dirty="0"/>
                        <a:t>du jambon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CA" sz="3600" dirty="0"/>
                        <a:t>des crêpes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3600" dirty="0"/>
                        <a:t>des muffins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CA" sz="3600" dirty="0"/>
                        <a:t>des pancakes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3600" dirty="0"/>
                        <a:t>un smoothie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CA" sz="3600" dirty="0"/>
                        <a:t>des  </a:t>
                      </a:r>
                      <a:r>
                        <a:rPr lang="fr-CA" sz="3600" dirty="0" err="1"/>
                        <a:t>oeufs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3600" dirty="0"/>
                        <a:t>des </a:t>
                      </a:r>
                      <a:r>
                        <a:rPr lang="fr-CA" sz="3600" dirty="0" err="1"/>
                        <a:t>bagles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CA" sz="3600" dirty="0"/>
                        <a:t>des saucisses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3600" dirty="0"/>
                        <a:t>des rôties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CA" sz="3600" dirty="0"/>
                        <a:t>du jus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3600" dirty="0"/>
                        <a:t>du lait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49403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On écrit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CA" dirty="0"/>
              <a:t>Écris un court paragraphe. Décris ta routine du matin la semaine:</a:t>
            </a:r>
          </a:p>
          <a:p>
            <a:pPr marL="0" indent="0">
              <a:buNone/>
            </a:pPr>
            <a:endParaRPr lang="fr-CA" dirty="0"/>
          </a:p>
          <a:p>
            <a:pPr>
              <a:buFontTx/>
              <a:buChar char="-"/>
            </a:pPr>
            <a:r>
              <a:rPr lang="fr-CA" dirty="0"/>
              <a:t>Se réveiller		S’habiller</a:t>
            </a:r>
          </a:p>
          <a:p>
            <a:pPr>
              <a:buFontTx/>
              <a:buChar char="-"/>
            </a:pPr>
            <a:r>
              <a:rPr lang="fr-CA" dirty="0"/>
              <a:t>Se lever			Se laver</a:t>
            </a:r>
          </a:p>
          <a:p>
            <a:pPr>
              <a:buFontTx/>
              <a:buChar char="-"/>
            </a:pPr>
            <a:r>
              <a:rPr lang="fr-CA" dirty="0"/>
              <a:t>Manger			des rôties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CA" dirty="0"/>
              <a:t>Ajoute des détails comme tu peux. </a:t>
            </a:r>
          </a:p>
          <a:p>
            <a:pPr marL="0" indent="0">
              <a:buNone/>
            </a:pPr>
            <a:r>
              <a:rPr lang="fr-CA" dirty="0"/>
              <a:t> </a:t>
            </a:r>
          </a:p>
          <a:p>
            <a:pPr marL="0" indent="0">
              <a:buNone/>
            </a:pPr>
            <a:r>
              <a:rPr lang="fr-CA" dirty="0"/>
              <a:t>La semaine …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612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rmAutofit fontScale="90000"/>
          </a:bodyPr>
          <a:lstStyle/>
          <a:p>
            <a:r>
              <a:rPr lang="fr-CA" dirty="0"/>
              <a:t>Révision</a:t>
            </a:r>
            <a:br>
              <a:rPr lang="fr-CA" dirty="0"/>
            </a:br>
            <a:r>
              <a:rPr lang="fr-CA" dirty="0"/>
              <a:t>Comment dire les verbes au présent (je, tu, il, elle, on)</a:t>
            </a:r>
            <a:endParaRPr lang="en-US" dirty="0"/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buFont typeface="Arial" charset="0"/>
              <a:buNone/>
            </a:pPr>
            <a:endParaRPr lang="fr-CA" dirty="0"/>
          </a:p>
          <a:p>
            <a:pPr>
              <a:buFont typeface="Arial" charset="0"/>
              <a:buNone/>
            </a:pPr>
            <a:r>
              <a:rPr lang="fr-CA" sz="6000" dirty="0"/>
              <a:t>Marcher			Marcher</a:t>
            </a:r>
          </a:p>
          <a:p>
            <a:pPr>
              <a:buFont typeface="Arial" charset="0"/>
              <a:buNone/>
            </a:pPr>
            <a:r>
              <a:rPr lang="fr-CA" sz="6000" dirty="0"/>
              <a:t>Finir				Finir</a:t>
            </a:r>
          </a:p>
          <a:p>
            <a:pPr>
              <a:buFont typeface="Arial" charset="0"/>
              <a:buNone/>
            </a:pPr>
            <a:r>
              <a:rPr lang="fr-CA" sz="6000" dirty="0"/>
              <a:t>Attendre			Attendre</a:t>
            </a:r>
          </a:p>
          <a:p>
            <a:pPr>
              <a:buFont typeface="Arial" charset="0"/>
              <a:buNone/>
            </a:pPr>
            <a:endParaRPr lang="en-US" dirty="0"/>
          </a:p>
        </p:txBody>
      </p:sp>
      <p:pic>
        <p:nvPicPr>
          <p:cNvPr id="3076" name="Image 4" descr="n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7338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Image 5" descr="n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5908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Image 4" descr="n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800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9819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Avec les pronoms réfléchis</a:t>
            </a:r>
            <a:endParaRPr lang="en-US" dirty="0"/>
          </a:p>
        </p:txBody>
      </p:sp>
      <p:sp>
        <p:nvSpPr>
          <p:cNvPr id="7171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Font typeface="Arial" charset="0"/>
              <a:buNone/>
            </a:pPr>
            <a:r>
              <a:rPr lang="fr-CA" sz="3600" dirty="0"/>
              <a:t>Avec « je »</a:t>
            </a:r>
          </a:p>
          <a:p>
            <a:pPr marL="0" indent="0">
              <a:buFont typeface="Arial" charset="0"/>
              <a:buNone/>
            </a:pPr>
            <a:endParaRPr lang="fr-CA" sz="3600" dirty="0"/>
          </a:p>
          <a:p>
            <a:pPr marL="0" indent="0">
              <a:buFont typeface="Arial" charset="0"/>
              <a:buNone/>
            </a:pPr>
            <a:r>
              <a:rPr lang="fr-CA" sz="3600" dirty="0"/>
              <a:t>Je me réveille</a:t>
            </a:r>
          </a:p>
          <a:p>
            <a:pPr marL="0" indent="0">
              <a:buFont typeface="Arial" charset="0"/>
              <a:buNone/>
            </a:pPr>
            <a:r>
              <a:rPr lang="fr-CA" sz="3600" dirty="0"/>
              <a:t>Je me couche</a:t>
            </a:r>
          </a:p>
          <a:p>
            <a:pPr marL="0" indent="0">
              <a:buFont typeface="Arial" charset="0"/>
              <a:buNone/>
            </a:pPr>
            <a:r>
              <a:rPr lang="fr-CA" sz="3600" dirty="0"/>
              <a:t>Je me lave</a:t>
            </a:r>
          </a:p>
          <a:p>
            <a:pPr marL="0" indent="0">
              <a:buFont typeface="Arial" charset="0"/>
              <a:buNone/>
            </a:pPr>
            <a:r>
              <a:rPr lang="fr-CA" sz="3600" dirty="0"/>
              <a:t>Je m’amuse</a:t>
            </a:r>
          </a:p>
          <a:p>
            <a:pPr marL="0" indent="0">
              <a:buFont typeface="Arial" charset="0"/>
              <a:buNone/>
            </a:pPr>
            <a:r>
              <a:rPr lang="fr-CA" sz="3600" dirty="0"/>
              <a:t>Je m’habille</a:t>
            </a:r>
            <a:endParaRPr lang="en-US" sz="3600" dirty="0"/>
          </a:p>
        </p:txBody>
      </p:sp>
      <p:sp>
        <p:nvSpPr>
          <p:cNvPr id="7172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Font typeface="Arial" charset="0"/>
              <a:buNone/>
            </a:pPr>
            <a:r>
              <a:rPr lang="fr-CA" sz="3600" dirty="0"/>
              <a:t>Avec « tu »</a:t>
            </a:r>
          </a:p>
          <a:p>
            <a:pPr marL="0" indent="0">
              <a:buFont typeface="Arial" charset="0"/>
              <a:buNone/>
            </a:pPr>
            <a:endParaRPr lang="fr-CA" sz="3600" dirty="0"/>
          </a:p>
          <a:p>
            <a:pPr marL="0" indent="0">
              <a:buFont typeface="Arial" charset="0"/>
              <a:buNone/>
            </a:pPr>
            <a:r>
              <a:rPr lang="fr-CA" sz="3600" dirty="0"/>
              <a:t>Tu te réveilles</a:t>
            </a:r>
          </a:p>
          <a:p>
            <a:pPr marL="0" indent="0">
              <a:buFont typeface="Arial" charset="0"/>
              <a:buNone/>
            </a:pPr>
            <a:r>
              <a:rPr lang="fr-CA" sz="3600" dirty="0"/>
              <a:t>Tu te couches</a:t>
            </a:r>
          </a:p>
          <a:p>
            <a:pPr marL="0" indent="0">
              <a:buFont typeface="Arial" charset="0"/>
              <a:buNone/>
            </a:pPr>
            <a:r>
              <a:rPr lang="fr-CA" sz="3600" dirty="0"/>
              <a:t>Tu te laves</a:t>
            </a:r>
          </a:p>
          <a:p>
            <a:pPr marL="0" indent="0">
              <a:buFont typeface="Arial" charset="0"/>
              <a:buNone/>
            </a:pPr>
            <a:r>
              <a:rPr lang="fr-CA" sz="3600" dirty="0"/>
              <a:t>Tu t’amuses</a:t>
            </a:r>
          </a:p>
          <a:p>
            <a:pPr marL="0" indent="0">
              <a:buFont typeface="Arial" charset="0"/>
              <a:buNone/>
            </a:pPr>
            <a:r>
              <a:rPr lang="fr-CA" sz="3600" dirty="0"/>
              <a:t>Tu t’habilles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12161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Pratique en classe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2514600"/>
            <a:ext cx="3962400" cy="2641600"/>
          </a:xfrm>
        </p:spPr>
      </p:pic>
      <p:sp>
        <p:nvSpPr>
          <p:cNvPr id="5" name="TextBox 4"/>
          <p:cNvSpPr txBox="1"/>
          <p:nvPr/>
        </p:nvSpPr>
        <p:spPr>
          <a:xfrm>
            <a:off x="1385807" y="3200400"/>
            <a:ext cx="182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6000" b="1" dirty="0"/>
              <a:t>Je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855374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Pratique en classe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2514600"/>
            <a:ext cx="3962400" cy="2641600"/>
          </a:xfrm>
        </p:spPr>
      </p:pic>
      <p:sp>
        <p:nvSpPr>
          <p:cNvPr id="5" name="TextBox 4"/>
          <p:cNvSpPr txBox="1"/>
          <p:nvPr/>
        </p:nvSpPr>
        <p:spPr>
          <a:xfrm>
            <a:off x="1385807" y="3200400"/>
            <a:ext cx="182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6000" b="1" dirty="0"/>
              <a:t>Je</a:t>
            </a:r>
            <a:endParaRPr lang="en-US" sz="6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380641" y="5639652"/>
            <a:ext cx="64627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3600" i="1" dirty="0"/>
              <a:t>Je </a:t>
            </a:r>
            <a:r>
              <a:rPr lang="fr-CA" sz="3600" i="1" dirty="0">
                <a:solidFill>
                  <a:srgbClr val="FF0000"/>
                </a:solidFill>
              </a:rPr>
              <a:t>m</a:t>
            </a:r>
            <a:r>
              <a:rPr lang="fr-CA" sz="3600" i="1" dirty="0"/>
              <a:t>’amus</a:t>
            </a:r>
            <a:r>
              <a:rPr lang="fr-CA" sz="3600" i="1" dirty="0">
                <a:solidFill>
                  <a:srgbClr val="FF0000"/>
                </a:solidFill>
              </a:rPr>
              <a:t>e</a:t>
            </a:r>
            <a:endParaRPr lang="en-US" sz="36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154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Pratique en classe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2514600"/>
            <a:ext cx="2285854" cy="2641600"/>
          </a:xfrm>
        </p:spPr>
      </p:pic>
      <p:sp>
        <p:nvSpPr>
          <p:cNvPr id="5" name="TextBox 4"/>
          <p:cNvSpPr txBox="1"/>
          <p:nvPr/>
        </p:nvSpPr>
        <p:spPr>
          <a:xfrm>
            <a:off x="1385807" y="3200400"/>
            <a:ext cx="182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6000" b="1" dirty="0"/>
              <a:t>Je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1289445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Pratique en classe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73" y="2514600"/>
            <a:ext cx="2285854" cy="2641600"/>
          </a:xfrm>
        </p:spPr>
      </p:pic>
      <p:sp>
        <p:nvSpPr>
          <p:cNvPr id="5" name="TextBox 4"/>
          <p:cNvSpPr txBox="1"/>
          <p:nvPr/>
        </p:nvSpPr>
        <p:spPr>
          <a:xfrm>
            <a:off x="1385807" y="3200400"/>
            <a:ext cx="182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6000" b="1" dirty="0"/>
              <a:t>Je</a:t>
            </a:r>
            <a:endParaRPr lang="en-US" sz="6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380641" y="5639652"/>
            <a:ext cx="64627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3600" i="1" dirty="0"/>
              <a:t>Je </a:t>
            </a:r>
            <a:r>
              <a:rPr lang="fr-CA" sz="3600" i="1" dirty="0">
                <a:solidFill>
                  <a:srgbClr val="FF0000"/>
                </a:solidFill>
              </a:rPr>
              <a:t>me </a:t>
            </a:r>
            <a:r>
              <a:rPr lang="fr-CA" sz="3600" i="1" dirty="0"/>
              <a:t>lav</a:t>
            </a:r>
            <a:r>
              <a:rPr lang="fr-CA" sz="3600" i="1" dirty="0">
                <a:solidFill>
                  <a:srgbClr val="FF0000"/>
                </a:solidFill>
              </a:rPr>
              <a:t>e</a:t>
            </a:r>
            <a:endParaRPr lang="en-US" sz="36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00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Pratique en classe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2591115"/>
            <a:ext cx="3356144" cy="2234232"/>
          </a:xfrm>
        </p:spPr>
      </p:pic>
      <p:sp>
        <p:nvSpPr>
          <p:cNvPr id="5" name="TextBox 4"/>
          <p:cNvSpPr txBox="1"/>
          <p:nvPr/>
        </p:nvSpPr>
        <p:spPr>
          <a:xfrm>
            <a:off x="1385807" y="3200400"/>
            <a:ext cx="182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6000" b="1" dirty="0"/>
              <a:t>Je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3535000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432</Words>
  <Application>Microsoft Office PowerPoint</Application>
  <PresentationFormat>On-screen Show (4:3)</PresentationFormat>
  <Paragraphs>126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Calibri</vt:lpstr>
      <vt:lpstr>Office Theme</vt:lpstr>
      <vt:lpstr>Ma routine La routine et l’heure</vt:lpstr>
      <vt:lpstr>Déroulement</vt:lpstr>
      <vt:lpstr>Révision Comment dire les verbes au présent (je, tu, il, elle, on)</vt:lpstr>
      <vt:lpstr>Avec les pronoms réfléchis</vt:lpstr>
      <vt:lpstr>Pratique en classe</vt:lpstr>
      <vt:lpstr>Pratique en classe</vt:lpstr>
      <vt:lpstr>Pratique en classe</vt:lpstr>
      <vt:lpstr>Pratique en classe</vt:lpstr>
      <vt:lpstr>Pratique en classe</vt:lpstr>
      <vt:lpstr>Pratique en classe</vt:lpstr>
      <vt:lpstr>Pratique en classe</vt:lpstr>
      <vt:lpstr>Pratique en classe</vt:lpstr>
      <vt:lpstr>Pratique en classe</vt:lpstr>
      <vt:lpstr>Pratique en classe</vt:lpstr>
      <vt:lpstr>Pratique en classe</vt:lpstr>
      <vt:lpstr>Pratique en classe</vt:lpstr>
      <vt:lpstr>La routine de la semaine</vt:lpstr>
      <vt:lpstr>Le lundi matin…</vt:lpstr>
      <vt:lpstr>Le lundi matin…</vt:lpstr>
      <vt:lpstr>Le lundi matin…</vt:lpstr>
      <vt:lpstr>Le lundi soir…</vt:lpstr>
      <vt:lpstr>La fin de semaine</vt:lpstr>
      <vt:lpstr>Le samedi matin…</vt:lpstr>
      <vt:lpstr>Le samedi matin…</vt:lpstr>
      <vt:lpstr>Le samedi matin…</vt:lpstr>
      <vt:lpstr>Le samedi soir…</vt:lpstr>
      <vt:lpstr>Remue méninges</vt:lpstr>
      <vt:lpstr>On écrit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 routine La routine et l’heure</dc:title>
  <dc:creator>BWDSB</dc:creator>
  <cp:lastModifiedBy>Philippe Morin</cp:lastModifiedBy>
  <cp:revision>20</cp:revision>
  <dcterms:created xsi:type="dcterms:W3CDTF">2013-12-10T14:26:41Z</dcterms:created>
  <dcterms:modified xsi:type="dcterms:W3CDTF">2026-03-24T15:14:39Z</dcterms:modified>
</cp:coreProperties>
</file>