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97" r:id="rId3"/>
    <p:sldId id="298" r:id="rId4"/>
    <p:sldId id="258" r:id="rId5"/>
    <p:sldId id="259" r:id="rId6"/>
    <p:sldId id="260" r:id="rId7"/>
  </p:sldIdLst>
  <p:sldSz cx="9144000" cy="5143500" type="screen16x9"/>
  <p:notesSz cx="6858000" cy="9144000"/>
  <p:embeddedFontLst>
    <p:embeddedFont>
      <p:font typeface="Open Sans" panose="020B0606030504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‹N°›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>
          <a:extLst>
            <a:ext uri="{FF2B5EF4-FFF2-40B4-BE49-F238E27FC236}">
              <a16:creationId xmlns:a16="http://schemas.microsoft.com/office/drawing/2014/main" id="{2657E312-12A5-5CC3-098F-69ED6FA57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g3ba9468414f_2_7710:notes">
            <a:extLst>
              <a:ext uri="{FF2B5EF4-FFF2-40B4-BE49-F238E27FC236}">
                <a16:creationId xmlns:a16="http://schemas.microsoft.com/office/drawing/2014/main" id="{21EA373E-7017-3995-8736-0D8B141C394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Google Shape;79;g3ba9468414f_2_7710:notes">
            <a:extLst>
              <a:ext uri="{FF2B5EF4-FFF2-40B4-BE49-F238E27FC236}">
                <a16:creationId xmlns:a16="http://schemas.microsoft.com/office/drawing/2014/main" id="{3E94D99B-C5EE-1EBD-2689-EEE1478328D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g3ba9468414f_2_7710:notes">
            <a:extLst>
              <a:ext uri="{FF2B5EF4-FFF2-40B4-BE49-F238E27FC236}">
                <a16:creationId xmlns:a16="http://schemas.microsoft.com/office/drawing/2014/main" id="{2D66A503-D6EE-A82E-D3A9-DB9D20C97C21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056841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745c88186f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745c88186f_0_1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Doughty, C. J., &amp; Long, M. H. (2003). A Handbook of Second Language Acquisition. Malden: Blackwell.</a:t>
            </a:r>
            <a:br>
              <a:rPr lang="en-US" dirty="0"/>
            </a:br>
            <a:r>
              <a:rPr lang="en-US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https://doi.org/10.1002/9780470756492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Deci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E.L., Vallerand, R.J., Pelletier, L.G. and Ryan, R.M. (1991) Motivation and Education: The Self-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Determination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Perspective. The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Educational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fr-FR" sz="1200" b="0" i="0" u="none" strike="noStrike" cap="none" dirty="0" err="1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Psychologist</a:t>
            </a: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, 26, 325-346.</a:t>
            </a:r>
            <a:br>
              <a:rPr lang="fr-FR" dirty="0"/>
            </a:br>
            <a:r>
              <a:rPr lang="fr-FR" sz="1200" b="0" i="0" u="none" strike="noStrike" cap="none" dirty="0">
                <a:solidFill>
                  <a:schemeClr val="dk1"/>
                </a:solidFill>
                <a:effectLst/>
                <a:latin typeface="Calibri"/>
                <a:ea typeface="Calibri"/>
                <a:cs typeface="Calibri"/>
                <a:sym typeface="Calibri"/>
              </a:rPr>
              <a:t>http://dx.doi.org/10.1080/00461520.1991.9653137</a:t>
            </a:r>
            <a:endParaRPr lang="fr-FR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endParaRPr lang="en-US" sz="1200" b="0" i="0" u="none" strike="noStrike" cap="none" dirty="0">
              <a:solidFill>
                <a:schemeClr val="dk1"/>
              </a:solidFill>
              <a:effectLst/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5" name="Google Shape;95;g3745c88186f_0_1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3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745c88186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745c88186f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g3745c88186f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4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745c88186f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745c88186f_0_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g3745c88186f_0_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5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7460231ba5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37460231ba5_0_0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g37460231ba5_0_0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00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en-US"/>
              <a:t>6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7" name="Google Shape;17;p2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ctr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ctr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8" name="Google Shape;18;p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0" name="Google Shape;20;p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6" name="Google Shape;76;p1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7" name="Google Shape;77;p1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8" name="Google Shape;78;p1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2" name="Google Shape;82;p1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3" name="Google Shape;83;p1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4" name="Google Shape;84;p1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3"/>
          <p:cNvSpPr txBox="1">
            <a:spLocks noGrp="1"/>
          </p:cNvSpPr>
          <p:nvPr>
            <p:ph type="title"/>
          </p:nvPr>
        </p:nvSpPr>
        <p:spPr>
          <a:xfrm>
            <a:off x="352697" y="342899"/>
            <a:ext cx="8412600" cy="51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Open Sans"/>
              <a:buNone/>
              <a:defRPr sz="4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body" idx="1"/>
          </p:nvPr>
        </p:nvSpPr>
        <p:spPr>
          <a:xfrm>
            <a:off x="352697" y="960120"/>
            <a:ext cx="8412600" cy="367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4" name="Google Shape;24;p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5" name="Google Shape;25;p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6" name="Google Shape;26;p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  <p:pic>
        <p:nvPicPr>
          <p:cNvPr id="27" name="Google Shape;27;p3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4648955"/>
            <a:ext cx="9144000" cy="5105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4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Open Sans"/>
              <a:buNone/>
              <a:defRPr sz="6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body" idx="1"/>
          </p:nvPr>
        </p:nvSpPr>
        <p:spPr>
          <a:xfrm>
            <a:off x="623888" y="3442098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sz="20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sz="18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sz="16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1" name="Google Shape;31;p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2" name="Google Shape;32;p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3" name="Google Shape;33;p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6" name="Google Shape;36;p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0" name="Google Shape;40;p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6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body" idx="1"/>
          </p:nvPr>
        </p:nvSpPr>
        <p:spPr>
          <a:xfrm>
            <a:off x="629842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body" idx="2"/>
          </p:nvPr>
        </p:nvSpPr>
        <p:spPr>
          <a:xfrm>
            <a:off x="629842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5" name="Google Shape;45;p6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1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7" name="Google Shape;47;p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8" name="Google Shape;48;p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49" name="Google Shape;49;p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7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2" name="Google Shape;52;p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7" name="Google Shape;57;p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58" name="Google Shape;58;p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318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4064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3" name="Google Shape;63;p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4" name="Google Shape;64;p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5" name="Google Shape;65;p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0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300" cy="12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Open Sans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68" name="Google Shape;68;p10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sz="16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228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0" name="Google Shape;70;p1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1" name="Google Shape;71;p1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Open Sans"/>
              <a:buNone/>
              <a:defRPr sz="4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‹N°›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3"/>
          <p:cNvPicPr preferRelativeResize="0"/>
          <p:nvPr/>
        </p:nvPicPr>
        <p:blipFill rotWithShape="1">
          <a:blip r:embed="rId3">
            <a:alphaModFix/>
          </a:blip>
          <a:srcRect l="258" r="258" b="40919"/>
          <a:stretch/>
        </p:blipFill>
        <p:spPr>
          <a:xfrm>
            <a:off x="0" y="0"/>
            <a:ext cx="9144001" cy="3086102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3"/>
          <p:cNvSpPr txBox="1"/>
          <p:nvPr/>
        </p:nvSpPr>
        <p:spPr>
          <a:xfrm>
            <a:off x="3541225" y="1055300"/>
            <a:ext cx="5270700" cy="1805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Le diagramme 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800" b="1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rPr>
              <a:t>de Venn</a:t>
            </a:r>
            <a:endParaRPr sz="3800" b="1">
              <a:solidFill>
                <a:schemeClr val="lt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91" name="Google Shape;91;p13"/>
          <p:cNvPicPr preferRelativeResize="0"/>
          <p:nvPr/>
        </p:nvPicPr>
        <p:blipFill rotWithShape="1">
          <a:blip r:embed="rId3">
            <a:alphaModFix/>
          </a:blip>
          <a:srcRect l="258" t="94347" r="258"/>
          <a:stretch/>
        </p:blipFill>
        <p:spPr>
          <a:xfrm>
            <a:off x="0" y="4852751"/>
            <a:ext cx="9143972" cy="290751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4;p14">
            <a:extLst>
              <a:ext uri="{FF2B5EF4-FFF2-40B4-BE49-F238E27FC236}">
                <a16:creationId xmlns:a16="http://schemas.microsoft.com/office/drawing/2014/main" id="{36908626-47CF-E229-346B-FB72AA7D60F7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927991" y="3077778"/>
            <a:ext cx="3398606" cy="1368842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45005F9-21C7-87CB-A282-F53D9631C94E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ZoneTexte 3">
            <a:extLst>
              <a:ext uri="{FF2B5EF4-FFF2-40B4-BE49-F238E27FC236}">
                <a16:creationId xmlns:a16="http://schemas.microsoft.com/office/drawing/2014/main" id="{837514AE-5055-8524-9950-8534246C47E5}"/>
              </a:ext>
            </a:extLst>
          </p:cNvPr>
          <p:cNvSpPr txBox="1"/>
          <p:nvPr/>
        </p:nvSpPr>
        <p:spPr>
          <a:xfrm>
            <a:off x="1090248" y="4567239"/>
            <a:ext cx="706198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000" i="1" dirty="0">
                <a:latin typeface="+mj-lt"/>
              </a:rPr>
              <a:t>Le diagramme de </a:t>
            </a:r>
            <a:r>
              <a:rPr lang="fr-FR" sz="1000" i="1" dirty="0" err="1">
                <a:latin typeface="+mj-lt"/>
              </a:rPr>
              <a:t>Venn</a:t>
            </a:r>
            <a:r>
              <a:rPr lang="fr-FR" sz="1000" i="1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by </a:t>
            </a:r>
            <a:r>
              <a:rPr lang="fr-FR" altLang="fr-FR" sz="1000" dirty="0">
                <a:latin typeface="+mj-lt"/>
              </a:rPr>
              <a:t>Andrea </a:t>
            </a:r>
            <a:r>
              <a:rPr lang="fr-FR" altLang="fr-FR" sz="1000" dirty="0" err="1">
                <a:latin typeface="+mj-lt"/>
              </a:rPr>
              <a:t>Vogan</a:t>
            </a:r>
            <a:r>
              <a:rPr lang="fr-FR" altLang="fr-FR" sz="1000" dirty="0">
                <a:latin typeface="+mj-lt"/>
              </a:rPr>
              <a:t> and </a:t>
            </a:r>
            <a:r>
              <a:rPr lang="fr-FR" altLang="fr-FR" sz="1000" dirty="0" err="1">
                <a:latin typeface="+mj-lt"/>
              </a:rPr>
              <a:t>other</a:t>
            </a:r>
            <a:r>
              <a:rPr lang="fr-FR" altLang="fr-FR" sz="1000" dirty="0">
                <a:latin typeface="+mj-lt"/>
              </a:rPr>
              <a:t> FSL </a:t>
            </a:r>
            <a:r>
              <a:rPr lang="fr-FR" altLang="fr-FR" sz="1000" dirty="0" err="1">
                <a:latin typeface="+mj-lt"/>
              </a:rPr>
              <a:t>teachers</a:t>
            </a:r>
            <a:r>
              <a:rPr lang="fr-FR" altLang="fr-FR" sz="1000" dirty="0">
                <a:latin typeface="+mj-lt"/>
              </a:rPr>
              <a:t> </a:t>
            </a:r>
            <a:r>
              <a:rPr lang="en-US" sz="1000" dirty="0">
                <a:latin typeface="+mj-lt"/>
              </a:rPr>
              <a:t>for </a:t>
            </a:r>
            <a:r>
              <a:rPr lang="en-US" sz="1000" i="1" dirty="0">
                <a:latin typeface="+mj-lt"/>
              </a:rPr>
              <a:t>Halton District School Board</a:t>
            </a:r>
            <a:r>
              <a:rPr lang="en-US" sz="1000" dirty="0">
                <a:latin typeface="+mj-lt"/>
              </a:rPr>
              <a:t>, with collaboration from Muriel </a:t>
            </a:r>
            <a:r>
              <a:rPr lang="en-US" sz="1000" dirty="0" err="1">
                <a:latin typeface="+mj-lt"/>
              </a:rPr>
              <a:t>Péguret</a:t>
            </a:r>
            <a:r>
              <a:rPr lang="en-US" sz="1000" dirty="0">
                <a:latin typeface="+mj-lt"/>
              </a:rPr>
              <a:t> for revision. CC-BY-NC-SA </a:t>
            </a:r>
            <a:endParaRPr lang="fr-FR" sz="1000" dirty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>
          <a:extLst>
            <a:ext uri="{FF2B5EF4-FFF2-40B4-BE49-F238E27FC236}">
              <a16:creationId xmlns:a16="http://schemas.microsoft.com/office/drawing/2014/main" id="{FB8D5BF6-22A0-EEDC-FF0B-7D29747665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>
            <a:extLst>
              <a:ext uri="{FF2B5EF4-FFF2-40B4-BE49-F238E27FC236}">
                <a16:creationId xmlns:a16="http://schemas.microsoft.com/office/drawing/2014/main" id="{DB129FE2-449A-1EA5-FD3F-BD47E3185DA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52697" y="147812"/>
            <a:ext cx="84126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dirty="0"/>
              <a:t>R</a:t>
            </a:r>
            <a:r>
              <a:rPr lang="fr" dirty="0"/>
              <a:t>ights of Use for this Resource</a:t>
            </a:r>
            <a:endParaRPr dirty="0"/>
          </a:p>
        </p:txBody>
      </p:sp>
      <p:sp>
        <p:nvSpPr>
          <p:cNvPr id="83" name="Google Shape;83;p16">
            <a:extLst>
              <a:ext uri="{FF2B5EF4-FFF2-40B4-BE49-F238E27FC236}">
                <a16:creationId xmlns:a16="http://schemas.microsoft.com/office/drawing/2014/main" id="{0A2F5814-00F5-6170-EDE5-B845371EE14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26609" y="695062"/>
            <a:ext cx="8638688" cy="2233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spcBef>
                <a:spcPts val="1000"/>
              </a:spcBef>
              <a:spcAft>
                <a:spcPts val="0"/>
              </a:spcAft>
              <a:buNone/>
            </a:pPr>
            <a:r>
              <a:rPr lang="fr-FR" sz="1500" dirty="0"/>
              <a:t>For </a:t>
            </a:r>
            <a:r>
              <a:rPr lang="fr-FR" sz="1500" dirty="0" err="1"/>
              <a:t>educational</a:t>
            </a:r>
            <a:r>
              <a:rPr lang="fr-FR" sz="1500" dirty="0"/>
              <a:t> </a:t>
            </a:r>
            <a:r>
              <a:rPr lang="fr-FR" sz="1500" dirty="0" err="1"/>
              <a:t>purposes</a:t>
            </a:r>
            <a:r>
              <a:rPr lang="fr-FR" sz="1500" dirty="0"/>
              <a:t>, </a:t>
            </a:r>
            <a:r>
              <a:rPr lang="fr-FR" sz="1500" dirty="0" err="1"/>
              <a:t>teachers</a:t>
            </a:r>
            <a:r>
              <a:rPr lang="fr-FR" sz="1500" dirty="0"/>
              <a:t> </a:t>
            </a:r>
            <a:r>
              <a:rPr lang="fr-FR" sz="1500" b="1" dirty="0"/>
              <a:t>can:</a:t>
            </a:r>
            <a:endParaRPr sz="1500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download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modify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endParaRPr lang="fr-FR" sz="1500" b="1" dirty="0"/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project</a:t>
            </a:r>
            <a:r>
              <a:rPr lang="fr-FR" sz="1500" b="1" dirty="0"/>
              <a:t> </a:t>
            </a:r>
            <a:r>
              <a:rPr lang="fr-FR" sz="1500" b="1" dirty="0" err="1"/>
              <a:t>it</a:t>
            </a:r>
            <a:r>
              <a:rPr lang="fr-FR" sz="1500" b="1" dirty="0"/>
              <a:t> in class 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/>
              <a:t>post </a:t>
            </a:r>
            <a:r>
              <a:rPr lang="fr-FR" sz="1500" b="1" dirty="0" err="1"/>
              <a:t>it</a:t>
            </a:r>
            <a:r>
              <a:rPr lang="fr-FR" sz="1500" b="1" dirty="0"/>
              <a:t> on </a:t>
            </a:r>
            <a:r>
              <a:rPr lang="fr-FR" sz="1500" b="1" dirty="0" err="1"/>
              <a:t>their</a:t>
            </a:r>
            <a:r>
              <a:rPr lang="fr-FR" sz="1500" b="1" dirty="0"/>
              <a:t> </a:t>
            </a:r>
            <a:r>
              <a:rPr lang="fr-FR" sz="1500" b="1" dirty="0" err="1"/>
              <a:t>classroom</a:t>
            </a:r>
            <a:r>
              <a:rPr lang="fr-FR" sz="1500" b="1" dirty="0"/>
              <a:t> LMS</a:t>
            </a:r>
          </a:p>
          <a:p>
            <a:pPr marL="914400" lvl="0" indent="-323850" algn="l" rtl="0">
              <a:spcBef>
                <a:spcPts val="1200"/>
              </a:spcBef>
              <a:spcAft>
                <a:spcPts val="0"/>
              </a:spcAft>
              <a:buSzPts val="1500"/>
              <a:buAutoNum type="arabicParenR"/>
            </a:pPr>
            <a:r>
              <a:rPr lang="fr-FR" sz="1500" b="1" dirty="0" err="1"/>
              <a:t>Reshare</a:t>
            </a:r>
            <a:r>
              <a:rPr lang="fr-FR" sz="1500" b="1" dirty="0"/>
              <a:t> the original or a </a:t>
            </a:r>
            <a:r>
              <a:rPr lang="fr-FR" sz="1500" b="1" dirty="0" err="1"/>
              <a:t>modified</a:t>
            </a:r>
            <a:r>
              <a:rPr lang="fr-FR" sz="1500" b="1" dirty="0"/>
              <a:t> version on </a:t>
            </a:r>
            <a:r>
              <a:rPr lang="fr-FR" sz="1500" b="1" dirty="0" err="1"/>
              <a:t>any</a:t>
            </a:r>
            <a:r>
              <a:rPr lang="fr-FR" sz="1500" b="1" dirty="0"/>
              <a:t> </a:t>
            </a:r>
            <a:r>
              <a:rPr lang="fr-FR" sz="1500" b="1" dirty="0" err="1"/>
              <a:t>educational</a:t>
            </a:r>
            <a:r>
              <a:rPr lang="fr-FR" sz="1500" b="1" dirty="0"/>
              <a:t> </a:t>
            </a:r>
            <a:r>
              <a:rPr lang="fr-FR" sz="1500" b="1" dirty="0" err="1"/>
              <a:t>website</a:t>
            </a:r>
            <a:r>
              <a:rPr lang="fr-FR" sz="1500" b="1" dirty="0"/>
              <a:t>.</a:t>
            </a:r>
          </a:p>
        </p:txBody>
      </p:sp>
      <p:sp>
        <p:nvSpPr>
          <p:cNvPr id="84" name="Google Shape;84;p16">
            <a:extLst>
              <a:ext uri="{FF2B5EF4-FFF2-40B4-BE49-F238E27FC236}">
                <a16:creationId xmlns:a16="http://schemas.microsoft.com/office/drawing/2014/main" id="{9C4F9D4E-DFB4-D5F9-BFFF-E299B969C6C5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rmAutofit lnSpcReduction="10000"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lang="fr"/>
              <a:t>2</a:t>
            </a:fld>
            <a:endParaRPr/>
          </a:p>
        </p:txBody>
      </p:sp>
      <p:sp>
        <p:nvSpPr>
          <p:cNvPr id="2" name="Google Shape;83;p16">
            <a:extLst>
              <a:ext uri="{FF2B5EF4-FFF2-40B4-BE49-F238E27FC236}">
                <a16:creationId xmlns:a16="http://schemas.microsoft.com/office/drawing/2014/main" id="{65E1711C-5B34-C000-BBEC-1C30F99E58DC}"/>
              </a:ext>
            </a:extLst>
          </p:cNvPr>
          <p:cNvSpPr txBox="1">
            <a:spLocks/>
          </p:cNvSpPr>
          <p:nvPr/>
        </p:nvSpPr>
        <p:spPr>
          <a:xfrm>
            <a:off x="126609" y="3084655"/>
            <a:ext cx="8890782" cy="22332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2286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Arial"/>
              <a:buNone/>
              <a:defRPr sz="25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683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200"/>
              <a:buFont typeface="Arial"/>
              <a:buChar char="•"/>
              <a:defRPr sz="22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indent="0"/>
            <a:r>
              <a:rPr lang="en-US" sz="1500" dirty="0"/>
              <a:t>Teachers </a:t>
            </a:r>
            <a:r>
              <a:rPr lang="en-US" sz="1500" b="1" dirty="0"/>
              <a:t>can’t</a:t>
            </a:r>
            <a:r>
              <a:rPr lang="en-US" sz="1500" dirty="0"/>
              <a:t> sell this resource and can’t modify the applied CC license when resharing it even in modified version (CC-BY-NC-SA)</a:t>
            </a:r>
          </a:p>
          <a:p>
            <a:pPr marL="0" indent="0"/>
            <a:br>
              <a:rPr lang="en-US" sz="800" dirty="0"/>
            </a:br>
            <a:r>
              <a:rPr lang="en-US" sz="1500" dirty="0"/>
              <a:t>When sharing a modified version of this resource, you are required to credit the original author(s) and you can also add your name using this template :</a:t>
            </a:r>
          </a:p>
          <a:p>
            <a:pPr marL="0" indent="0"/>
            <a:r>
              <a:rPr lang="en-US" sz="1000" dirty="0"/>
              <a:t>This resource, &lt;</a:t>
            </a:r>
            <a:r>
              <a:rPr lang="en-US" sz="1000" i="1" dirty="0"/>
              <a:t>Your modified title</a:t>
            </a:r>
            <a:r>
              <a:rPr lang="en-US" sz="1000" dirty="0"/>
              <a:t>&gt;, is adapted from </a:t>
            </a:r>
            <a:r>
              <a:rPr lang="en-US" sz="1000" i="1" dirty="0"/>
              <a:t>Le </a:t>
            </a:r>
            <a:r>
              <a:rPr lang="en-US" sz="1000" i="1" dirty="0" err="1"/>
              <a:t>diagramme</a:t>
            </a:r>
            <a:r>
              <a:rPr lang="en-US" sz="1000" i="1" dirty="0"/>
              <a:t> </a:t>
            </a:r>
            <a:r>
              <a:rPr lang="en-US" sz="1000" i="1"/>
              <a:t>de Venn </a:t>
            </a:r>
            <a:r>
              <a:rPr lang="en-US" sz="1000"/>
              <a:t>by </a:t>
            </a:r>
            <a:r>
              <a:rPr lang="fr-FR" altLang="fr-FR" sz="1000" dirty="0"/>
              <a:t>Andrea </a:t>
            </a:r>
            <a:r>
              <a:rPr lang="fr-FR" altLang="fr-FR" sz="1000" dirty="0" err="1"/>
              <a:t>Vogan</a:t>
            </a:r>
            <a:r>
              <a:rPr lang="fr-FR" altLang="fr-FR" sz="1000" dirty="0"/>
              <a:t> and </a:t>
            </a:r>
            <a:r>
              <a:rPr lang="fr-FR" altLang="fr-FR" sz="1000" dirty="0" err="1"/>
              <a:t>other</a:t>
            </a:r>
            <a:r>
              <a:rPr lang="fr-FR" altLang="fr-FR" sz="1000" dirty="0"/>
              <a:t> FSL </a:t>
            </a:r>
            <a:r>
              <a:rPr lang="fr-FR" altLang="fr-FR" sz="1000" dirty="0" err="1"/>
              <a:t>teachers</a:t>
            </a:r>
            <a:r>
              <a:rPr lang="fr-FR" altLang="fr-FR" sz="1000" dirty="0"/>
              <a:t> </a:t>
            </a:r>
            <a:r>
              <a:rPr lang="en-US" sz="1000" dirty="0"/>
              <a:t>for </a:t>
            </a:r>
            <a:r>
              <a:rPr lang="en-US" sz="1000" i="1" dirty="0"/>
              <a:t>Halton District School Board</a:t>
            </a:r>
            <a:r>
              <a:rPr lang="en-US" sz="1000" dirty="0"/>
              <a:t>, used under license </a:t>
            </a:r>
            <a:r>
              <a:rPr lang="en-US" sz="1000" i="1" dirty="0"/>
              <a:t>CC-BY-NC-SA</a:t>
            </a:r>
            <a:r>
              <a:rPr lang="en-US" sz="1000" dirty="0"/>
              <a:t>.  &lt;</a:t>
            </a:r>
            <a:r>
              <a:rPr lang="en-US" sz="1000" i="1" dirty="0"/>
              <a:t>Your modified title</a:t>
            </a:r>
            <a:r>
              <a:rPr lang="en-US" sz="1000" dirty="0"/>
              <a:t>&gt; is licensed under CC-BY-NC-SA by &lt;</a:t>
            </a:r>
            <a:r>
              <a:rPr lang="en-US" sz="1000" i="1" dirty="0"/>
              <a:t>Your name</a:t>
            </a:r>
            <a:r>
              <a:rPr lang="en-US" sz="1000" dirty="0"/>
              <a:t>&gt;.</a:t>
            </a:r>
            <a:br>
              <a:rPr lang="fr-FR" sz="1000" dirty="0"/>
            </a:br>
            <a:endParaRPr lang="en-US" sz="1000" b="1" dirty="0"/>
          </a:p>
        </p:txBody>
      </p:sp>
      <p:pic>
        <p:nvPicPr>
          <p:cNvPr id="3" name="Google Shape;65;p14">
            <a:extLst>
              <a:ext uri="{FF2B5EF4-FFF2-40B4-BE49-F238E27FC236}">
                <a16:creationId xmlns:a16="http://schemas.microsoft.com/office/drawing/2014/main" id="{7C2F508A-FA2E-EE41-3694-B1804DD9E7B9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81912" y="819559"/>
            <a:ext cx="1760591" cy="5840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053551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 txBox="1">
            <a:spLocks noGrp="1"/>
          </p:cNvSpPr>
          <p:nvPr>
            <p:ph type="title"/>
          </p:nvPr>
        </p:nvSpPr>
        <p:spPr>
          <a:xfrm>
            <a:off x="683125" y="309875"/>
            <a:ext cx="8566800" cy="515400"/>
          </a:xfrm>
          <a:prstGeom prst="rect">
            <a:avLst/>
          </a:prstGeom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200"/>
              <a:t>Benefits of Using Graphic Organizers</a:t>
            </a:r>
            <a:endParaRPr sz="3200"/>
          </a:p>
        </p:txBody>
      </p:sp>
      <p:sp>
        <p:nvSpPr>
          <p:cNvPr id="98" name="Google Shape;98;p14"/>
          <p:cNvSpPr txBox="1">
            <a:spLocks noGrp="1"/>
          </p:cNvSpPr>
          <p:nvPr>
            <p:ph type="body" idx="1"/>
          </p:nvPr>
        </p:nvSpPr>
        <p:spPr>
          <a:xfrm>
            <a:off x="683122" y="927095"/>
            <a:ext cx="8412600" cy="36726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The use graphic organizers in the classroom has gained significant attention as an effective strategy for enhancing second language acquisition, including French. This template provides a dynamic, communicative resource where learners are encouraged to practice using new vocabulary, improve communication, and apply grammar in context—all while fostering a sense of enjoyment and collaboration (Doughty and Long, 2003).</a:t>
            </a:r>
          </a:p>
          <a:p>
            <a:pPr marL="0" lvl="0" indent="0">
              <a:lnSpc>
                <a:spcPct val="115000"/>
              </a:lnSpc>
              <a:spcBef>
                <a:spcPts val="1200"/>
              </a:spcBef>
              <a:buSzPts val="1100"/>
            </a:pPr>
            <a:r>
              <a:rPr lang="en-US" sz="1100" dirty="0">
                <a:latin typeface="Arial"/>
                <a:ea typeface="Arial"/>
                <a:cs typeface="Arial"/>
                <a:sym typeface="Arial"/>
              </a:rPr>
              <a:t>Research has consistently highlighted the benefits of authentic practice of scaffolded language learning, underscoring their positive impact on engagement, fluency, and cognitive development (Deci, Vallerand, Pelletier, &amp; Ryan, 1991). Below are several key student outcomes of using this strategy.</a:t>
            </a:r>
            <a:endParaRPr sz="1100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Building schema for oral fluency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Vocabulary learning, practice and retention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A structured approach to the writing process (enhancing organizational and planning skills)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Increased motivation and engagement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Facilitation of authentic communication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  <a:p>
            <a:pPr marL="457200" lvl="0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AutoNum type="arabicPeriod"/>
            </a:pPr>
            <a:r>
              <a:rPr lang="en-US" sz="1100" b="1" dirty="0">
                <a:latin typeface="Arial"/>
                <a:ea typeface="Arial"/>
                <a:cs typeface="Arial"/>
                <a:sym typeface="Arial"/>
              </a:rPr>
              <a:t>Reinforcement of target grammar and vocabulary </a:t>
            </a:r>
            <a:endParaRPr sz="1100" b="1" dirty="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99" name="Google Shape;99;p14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F5CD0496-523E-B909-B197-BF5DE596BFE1}"/>
              </a:ext>
            </a:extLst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5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06" name="Google Shape;106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21400" y="152400"/>
            <a:ext cx="8079700" cy="4667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D7CF3972-52F0-6F58-AE6B-41C84F8C12ED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6"/>
          <p:cNvSpPr txBox="1"/>
          <p:nvPr/>
        </p:nvSpPr>
        <p:spPr>
          <a:xfrm>
            <a:off x="6548025" y="182975"/>
            <a:ext cx="24420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13" name="Google Shape;113;p16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14" name="Google Shape;114;p16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426" y="101244"/>
            <a:ext cx="484575" cy="11263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6"/>
          <p:cNvPicPr preferRelativeResize="0"/>
          <p:nvPr/>
        </p:nvPicPr>
        <p:blipFill rotWithShape="1">
          <a:blip r:embed="rId4">
            <a:alphaModFix/>
          </a:blip>
          <a:srcRect l="4141" t="3558"/>
          <a:stretch/>
        </p:blipFill>
        <p:spPr>
          <a:xfrm>
            <a:off x="850900" y="946125"/>
            <a:ext cx="7112000" cy="39913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6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60400" y="101251"/>
            <a:ext cx="3599150" cy="990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Google Shape;65;p14">
            <a:extLst>
              <a:ext uri="{FF2B5EF4-FFF2-40B4-BE49-F238E27FC236}">
                <a16:creationId xmlns:a16="http://schemas.microsoft.com/office/drawing/2014/main" id="{DCB5EF09-C626-0AD7-431D-C796FED02AE1}"/>
              </a:ext>
            </a:extLst>
          </p:cNvPr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-1" y="4712610"/>
            <a:ext cx="1090248" cy="43088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7"/>
          <p:cNvSpPr txBox="1"/>
          <p:nvPr/>
        </p:nvSpPr>
        <p:spPr>
          <a:xfrm rot="-5400000">
            <a:off x="-657625" y="713250"/>
            <a:ext cx="1828800" cy="40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Nom</a:t>
            </a:r>
            <a:r>
              <a:rPr lang="en-US"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rPr>
              <a:t>:_________</a:t>
            </a:r>
            <a:endParaRPr sz="1800">
              <a:solidFill>
                <a:schemeClr val="dk1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23" name="Google Shape;123;p17"/>
          <p:cNvSpPr/>
          <p:nvPr/>
        </p:nvSpPr>
        <p:spPr>
          <a:xfrm>
            <a:off x="6506400" y="668625"/>
            <a:ext cx="402300" cy="277500"/>
          </a:xfrm>
          <a:prstGeom prst="rect">
            <a:avLst/>
          </a:prstGeom>
          <a:solidFill>
            <a:schemeClr val="lt1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24" name="Google Shape;124;p17" title="HDSB_logo.1.pn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5400000">
            <a:off x="376526" y="4025544"/>
            <a:ext cx="484575" cy="112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431</Words>
  <Application>Microsoft Office PowerPoint</Application>
  <PresentationFormat>Affichage à l'écran (16:9)</PresentationFormat>
  <Paragraphs>32</Paragraphs>
  <Slides>6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Open Sans</vt:lpstr>
      <vt:lpstr>Office Theme</vt:lpstr>
      <vt:lpstr>Présentation PowerPoint</vt:lpstr>
      <vt:lpstr>Rights of Use for this Resource</vt:lpstr>
      <vt:lpstr>Benefits of Using Graphic Organizers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Muriel Peguret</cp:lastModifiedBy>
  <cp:revision>1</cp:revision>
  <dcterms:modified xsi:type="dcterms:W3CDTF">2026-02-20T17:17:10Z</dcterms:modified>
</cp:coreProperties>
</file>