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97" r:id="rId3"/>
    <p:sldId id="298" r:id="rId4"/>
    <p:sldId id="258" r:id="rId5"/>
    <p:sldId id="259" r:id="rId6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9" d="100"/>
          <a:sy n="119" d="100"/>
        </p:scale>
        <p:origin x="4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>
          <a:extLst>
            <a:ext uri="{FF2B5EF4-FFF2-40B4-BE49-F238E27FC236}">
              <a16:creationId xmlns:a16="http://schemas.microsoft.com/office/drawing/2014/main" id="{2657E312-12A5-5CC3-098F-69ED6FA57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ba9468414f_2_7710:notes">
            <a:extLst>
              <a:ext uri="{FF2B5EF4-FFF2-40B4-BE49-F238E27FC236}">
                <a16:creationId xmlns:a16="http://schemas.microsoft.com/office/drawing/2014/main" id="{21EA373E-7017-3995-8736-0D8B141C39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ba9468414f_2_7710:notes">
            <a:extLst>
              <a:ext uri="{FF2B5EF4-FFF2-40B4-BE49-F238E27FC236}">
                <a16:creationId xmlns:a16="http://schemas.microsoft.com/office/drawing/2014/main" id="{3E94D99B-C5EE-1EBD-2689-EEE1478328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g3ba9468414f_2_7710:notes">
            <a:extLst>
              <a:ext uri="{FF2B5EF4-FFF2-40B4-BE49-F238E27FC236}">
                <a16:creationId xmlns:a16="http://schemas.microsoft.com/office/drawing/2014/main" id="{2D66A503-D6EE-A82E-D3A9-DB9D20C97C2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05684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745c88186f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745c88186f_0_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Doughty, C. J., &amp; Long, M. H. (2003). A Handbook of Second Language Acquisition. Malden: Blackwell.</a:t>
            </a:r>
            <a:br>
              <a:rPr lang="en-US" dirty="0"/>
            </a:b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https://doi.org/10.1002/9780470756492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Deci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E.L., Vallerand, R.J., Pelletier, L.G. and Ryan, R.M. (1991) Motivation and Education: The Self-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Determination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Perspective. The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Educational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Psychologist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26, 325-346.</a:t>
            </a:r>
            <a:br>
              <a:rPr lang="fr-FR" dirty="0"/>
            </a:b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http://dx.doi.org/10.1080/00461520.1991.9653137</a:t>
            </a:r>
            <a:endParaRPr lang="fr-F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g3745c88186f_0_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745c88186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745c88186f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g3745c88186f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745c88186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745c88186f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g3745c88186f_0_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352697" y="342899"/>
            <a:ext cx="8412600" cy="5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pen Sans"/>
              <a:buNone/>
              <a:defRPr sz="4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352697" y="960120"/>
            <a:ext cx="8412600" cy="36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7" name="Google Shape;27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648955"/>
            <a:ext cx="9144000" cy="5105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8" name="Google Shape;68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3"/>
          <p:cNvPicPr preferRelativeResize="0"/>
          <p:nvPr/>
        </p:nvPicPr>
        <p:blipFill rotWithShape="1">
          <a:blip r:embed="rId3">
            <a:alphaModFix/>
          </a:blip>
          <a:srcRect l="258" r="258" b="40919"/>
          <a:stretch/>
        </p:blipFill>
        <p:spPr>
          <a:xfrm>
            <a:off x="0" y="0"/>
            <a:ext cx="9144001" cy="3086102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3"/>
          <p:cNvSpPr txBox="1"/>
          <p:nvPr/>
        </p:nvSpPr>
        <p:spPr>
          <a:xfrm>
            <a:off x="3541225" y="1055300"/>
            <a:ext cx="5270700" cy="18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b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La toile</a:t>
            </a:r>
            <a:endParaRPr sz="3800" b="1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1" name="Google Shape;91;p13"/>
          <p:cNvPicPr preferRelativeResize="0"/>
          <p:nvPr/>
        </p:nvPicPr>
        <p:blipFill rotWithShape="1">
          <a:blip r:embed="rId3">
            <a:alphaModFix/>
          </a:blip>
          <a:srcRect l="258" t="94347" r="258"/>
          <a:stretch/>
        </p:blipFill>
        <p:spPr>
          <a:xfrm>
            <a:off x="0" y="4852751"/>
            <a:ext cx="9143972" cy="2907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8FC17636-6192-3912-B9E7-3D289870EE9A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64;p14">
            <a:extLst>
              <a:ext uri="{FF2B5EF4-FFF2-40B4-BE49-F238E27FC236}">
                <a16:creationId xmlns:a16="http://schemas.microsoft.com/office/drawing/2014/main" id="{B470B7D9-B67D-7D6E-B0C7-817EA318FECB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927991" y="3077778"/>
            <a:ext cx="3398606" cy="136884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ZoneTexte 1">
            <a:extLst>
              <a:ext uri="{FF2B5EF4-FFF2-40B4-BE49-F238E27FC236}">
                <a16:creationId xmlns:a16="http://schemas.microsoft.com/office/drawing/2014/main" id="{432F476A-252B-D7FB-B7AC-2D8ED2943BF8}"/>
              </a:ext>
            </a:extLst>
          </p:cNvPr>
          <p:cNvSpPr txBox="1"/>
          <p:nvPr/>
        </p:nvSpPr>
        <p:spPr>
          <a:xfrm>
            <a:off x="1501728" y="4598016"/>
            <a:ext cx="70619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latin typeface="+mj-lt"/>
              </a:rPr>
              <a:t>La toile </a:t>
            </a:r>
            <a:r>
              <a:rPr lang="en-US" sz="1000" dirty="0">
                <a:latin typeface="+mj-lt"/>
              </a:rPr>
              <a:t>by </a:t>
            </a:r>
            <a:r>
              <a:rPr lang="fr-FR" altLang="fr-FR" sz="1000" dirty="0">
                <a:latin typeface="+mj-lt"/>
              </a:rPr>
              <a:t>Andrea </a:t>
            </a:r>
            <a:r>
              <a:rPr lang="fr-FR" altLang="fr-FR" sz="1000" dirty="0" err="1">
                <a:latin typeface="+mj-lt"/>
              </a:rPr>
              <a:t>Vogan</a:t>
            </a:r>
            <a:r>
              <a:rPr lang="fr-FR" altLang="fr-FR" sz="1000" dirty="0">
                <a:latin typeface="+mj-lt"/>
              </a:rPr>
              <a:t> and </a:t>
            </a:r>
            <a:r>
              <a:rPr lang="fr-FR" altLang="fr-FR" sz="1000" dirty="0" err="1">
                <a:latin typeface="+mj-lt"/>
              </a:rPr>
              <a:t>other</a:t>
            </a:r>
            <a:r>
              <a:rPr lang="fr-FR" altLang="fr-FR" sz="1000" dirty="0">
                <a:latin typeface="+mj-lt"/>
              </a:rPr>
              <a:t> FSL </a:t>
            </a:r>
            <a:r>
              <a:rPr lang="fr-FR" altLang="fr-FR" sz="1000" dirty="0" err="1">
                <a:latin typeface="+mj-lt"/>
              </a:rPr>
              <a:t>teachers</a:t>
            </a:r>
            <a:r>
              <a:rPr lang="fr-FR" altLang="fr-FR" sz="1000" dirty="0">
                <a:latin typeface="+mj-lt"/>
              </a:rPr>
              <a:t> </a:t>
            </a:r>
            <a:r>
              <a:rPr lang="en-US" sz="1000" dirty="0">
                <a:latin typeface="+mj-lt"/>
              </a:rPr>
              <a:t>for </a:t>
            </a:r>
            <a:r>
              <a:rPr lang="en-US" sz="1000" i="1" dirty="0">
                <a:latin typeface="+mj-lt"/>
              </a:rPr>
              <a:t>Halton District School Board</a:t>
            </a:r>
            <a:r>
              <a:rPr lang="en-US" sz="1000" dirty="0">
                <a:latin typeface="+mj-lt"/>
              </a:rPr>
              <a:t>, with collaboration from Muriel </a:t>
            </a:r>
            <a:r>
              <a:rPr lang="en-US" sz="1000" dirty="0" err="1">
                <a:latin typeface="+mj-lt"/>
              </a:rPr>
              <a:t>Péguret</a:t>
            </a:r>
            <a:r>
              <a:rPr lang="en-US" sz="1000" dirty="0">
                <a:latin typeface="+mj-lt"/>
              </a:rPr>
              <a:t> for revision. CC-BY-NC-SA </a:t>
            </a:r>
            <a:endParaRPr lang="fr-FR" sz="1000" dirty="0"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FB8D5BF6-22A0-EEDC-FF0B-7D2974766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>
            <a:extLst>
              <a:ext uri="{FF2B5EF4-FFF2-40B4-BE49-F238E27FC236}">
                <a16:creationId xmlns:a16="http://schemas.microsoft.com/office/drawing/2014/main" id="{DB129FE2-449A-1EA5-FD3F-BD47E3185DA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2697" y="147812"/>
            <a:ext cx="84126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R</a:t>
            </a:r>
            <a:r>
              <a:rPr lang="fr" dirty="0"/>
              <a:t>ights of Use for this Resource</a:t>
            </a:r>
            <a:endParaRPr dirty="0"/>
          </a:p>
        </p:txBody>
      </p:sp>
      <p:sp>
        <p:nvSpPr>
          <p:cNvPr id="83" name="Google Shape;83;p16">
            <a:extLst>
              <a:ext uri="{FF2B5EF4-FFF2-40B4-BE49-F238E27FC236}">
                <a16:creationId xmlns:a16="http://schemas.microsoft.com/office/drawing/2014/main" id="{0A2F5814-00F5-6170-EDE5-B845371EE1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6609" y="695062"/>
            <a:ext cx="8638688" cy="223324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fr-FR" sz="1500" dirty="0"/>
              <a:t>For </a:t>
            </a:r>
            <a:r>
              <a:rPr lang="fr-FR" sz="1500" dirty="0" err="1"/>
              <a:t>educational</a:t>
            </a:r>
            <a:r>
              <a:rPr lang="fr-FR" sz="1500" dirty="0"/>
              <a:t> </a:t>
            </a:r>
            <a:r>
              <a:rPr lang="fr-FR" sz="1500" dirty="0" err="1"/>
              <a:t>purposes</a:t>
            </a:r>
            <a:r>
              <a:rPr lang="fr-FR" sz="1500" dirty="0"/>
              <a:t>, </a:t>
            </a:r>
            <a:r>
              <a:rPr lang="fr-FR" sz="1500" dirty="0" err="1"/>
              <a:t>teachers</a:t>
            </a:r>
            <a:r>
              <a:rPr lang="fr-FR" sz="1500" dirty="0"/>
              <a:t> </a:t>
            </a:r>
            <a:r>
              <a:rPr lang="fr-FR" sz="1500" b="1" dirty="0"/>
              <a:t>can:</a:t>
            </a:r>
            <a:endParaRPr sz="1500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download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modify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project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r>
              <a:rPr lang="fr-FR" sz="1500" b="1" dirty="0"/>
              <a:t> in class 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post </a:t>
            </a:r>
            <a:r>
              <a:rPr lang="fr-FR" sz="1500" b="1" dirty="0" err="1"/>
              <a:t>it</a:t>
            </a:r>
            <a:r>
              <a:rPr lang="fr-FR" sz="1500" b="1" dirty="0"/>
              <a:t> on </a:t>
            </a:r>
            <a:r>
              <a:rPr lang="fr-FR" sz="1500" b="1" dirty="0" err="1"/>
              <a:t>their</a:t>
            </a:r>
            <a:r>
              <a:rPr lang="fr-FR" sz="1500" b="1" dirty="0"/>
              <a:t> </a:t>
            </a:r>
            <a:r>
              <a:rPr lang="fr-FR" sz="1500" b="1" dirty="0" err="1"/>
              <a:t>classroom</a:t>
            </a:r>
            <a:r>
              <a:rPr lang="fr-FR" sz="1500" b="1" dirty="0"/>
              <a:t> LMS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Reshare</a:t>
            </a:r>
            <a:r>
              <a:rPr lang="fr-FR" sz="1500" b="1" dirty="0"/>
              <a:t> the original or a </a:t>
            </a:r>
            <a:r>
              <a:rPr lang="fr-FR" sz="1500" b="1" dirty="0" err="1"/>
              <a:t>modified</a:t>
            </a:r>
            <a:r>
              <a:rPr lang="fr-FR" sz="1500" b="1" dirty="0"/>
              <a:t> version on </a:t>
            </a:r>
            <a:r>
              <a:rPr lang="fr-FR" sz="1500" b="1" dirty="0" err="1"/>
              <a:t>any</a:t>
            </a:r>
            <a:r>
              <a:rPr lang="fr-FR" sz="1500" b="1" dirty="0"/>
              <a:t> </a:t>
            </a:r>
            <a:r>
              <a:rPr lang="fr-FR" sz="1500" b="1" dirty="0" err="1"/>
              <a:t>educational</a:t>
            </a:r>
            <a:r>
              <a:rPr lang="fr-FR" sz="1500" b="1" dirty="0"/>
              <a:t> </a:t>
            </a:r>
            <a:r>
              <a:rPr lang="fr-FR" sz="1500" b="1" dirty="0" err="1"/>
              <a:t>website</a:t>
            </a:r>
            <a:r>
              <a:rPr lang="fr-FR" sz="1500" b="1" dirty="0"/>
              <a:t>.</a:t>
            </a:r>
          </a:p>
        </p:txBody>
      </p:sp>
      <p:sp>
        <p:nvSpPr>
          <p:cNvPr id="84" name="Google Shape;84;p16">
            <a:extLst>
              <a:ext uri="{FF2B5EF4-FFF2-40B4-BE49-F238E27FC236}">
                <a16:creationId xmlns:a16="http://schemas.microsoft.com/office/drawing/2014/main" id="{9C4F9D4E-DFB4-D5F9-BFFF-E299B969C6C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  <p:sp>
        <p:nvSpPr>
          <p:cNvPr id="2" name="Google Shape;83;p16">
            <a:extLst>
              <a:ext uri="{FF2B5EF4-FFF2-40B4-BE49-F238E27FC236}">
                <a16:creationId xmlns:a16="http://schemas.microsoft.com/office/drawing/2014/main" id="{65E1711C-5B34-C000-BBEC-1C30F99E58DC}"/>
              </a:ext>
            </a:extLst>
          </p:cNvPr>
          <p:cNvSpPr txBox="1">
            <a:spLocks/>
          </p:cNvSpPr>
          <p:nvPr/>
        </p:nvSpPr>
        <p:spPr>
          <a:xfrm>
            <a:off x="126609" y="3084655"/>
            <a:ext cx="8890782" cy="2233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/>
            <a:r>
              <a:rPr lang="en-US" sz="1500" dirty="0"/>
              <a:t>Teachers </a:t>
            </a:r>
            <a:r>
              <a:rPr lang="en-US" sz="1500" b="1" dirty="0"/>
              <a:t>can’t</a:t>
            </a:r>
            <a:r>
              <a:rPr lang="en-US" sz="1500" dirty="0"/>
              <a:t> sell this resource and can’t modify the applied CC license when resharing it even in modified version (CC-BY-NC-SA)</a:t>
            </a:r>
          </a:p>
          <a:p>
            <a:pPr marL="0" indent="0"/>
            <a:br>
              <a:rPr lang="en-US" sz="800" dirty="0"/>
            </a:br>
            <a:r>
              <a:rPr lang="en-US" sz="1500" dirty="0"/>
              <a:t>When sharing a modified version of this resource, you are required to credit the original author(s) and you can also add your name using this template :</a:t>
            </a:r>
          </a:p>
          <a:p>
            <a:pPr marL="0" indent="0"/>
            <a:r>
              <a:rPr lang="en-US" sz="1000" dirty="0"/>
              <a:t>This resource, &lt;</a:t>
            </a:r>
            <a:r>
              <a:rPr lang="en-US" sz="1000" i="1" dirty="0"/>
              <a:t>Your modified title</a:t>
            </a:r>
            <a:r>
              <a:rPr lang="en-US" sz="1000" dirty="0"/>
              <a:t>&gt;, is adapted from </a:t>
            </a:r>
            <a:r>
              <a:rPr lang="fr-FR" sz="1000" i="1" dirty="0"/>
              <a:t>La toile </a:t>
            </a:r>
            <a:r>
              <a:rPr lang="en-US" sz="1000" dirty="0"/>
              <a:t>by </a:t>
            </a:r>
            <a:r>
              <a:rPr lang="fr-FR" altLang="fr-FR" sz="1000" dirty="0"/>
              <a:t>Andrea </a:t>
            </a:r>
            <a:r>
              <a:rPr lang="fr-FR" altLang="fr-FR" sz="1000" dirty="0" err="1"/>
              <a:t>Vogan</a:t>
            </a:r>
            <a:r>
              <a:rPr lang="fr-FR" altLang="fr-FR" sz="1000" dirty="0"/>
              <a:t> and </a:t>
            </a:r>
            <a:r>
              <a:rPr lang="fr-FR" altLang="fr-FR" sz="1000" dirty="0" err="1"/>
              <a:t>other</a:t>
            </a:r>
            <a:r>
              <a:rPr lang="fr-FR" altLang="fr-FR" sz="1000" dirty="0"/>
              <a:t> FSL </a:t>
            </a:r>
            <a:r>
              <a:rPr lang="fr-FR" altLang="fr-FR" sz="1000" dirty="0" err="1"/>
              <a:t>teachers</a:t>
            </a:r>
            <a:r>
              <a:rPr lang="fr-FR" altLang="fr-FR" sz="1000" dirty="0"/>
              <a:t> </a:t>
            </a:r>
            <a:r>
              <a:rPr lang="en-US" sz="1000" dirty="0"/>
              <a:t>for </a:t>
            </a:r>
            <a:r>
              <a:rPr lang="en-US" sz="1000" i="1" dirty="0"/>
              <a:t>Halton District School Board</a:t>
            </a:r>
            <a:r>
              <a:rPr lang="en-US" sz="1000" dirty="0"/>
              <a:t>, used under license </a:t>
            </a:r>
            <a:r>
              <a:rPr lang="en-US" sz="1000" i="1" dirty="0"/>
              <a:t>CC-BY-NC-SA</a:t>
            </a:r>
            <a:r>
              <a:rPr lang="en-US" sz="1000" dirty="0"/>
              <a:t>.  &lt;</a:t>
            </a:r>
            <a:r>
              <a:rPr lang="en-US" sz="1000" i="1" dirty="0"/>
              <a:t>Your modified title</a:t>
            </a:r>
            <a:r>
              <a:rPr lang="en-US" sz="1000" dirty="0"/>
              <a:t>&gt; is licensed under CC-BY-NC-SA by &lt;</a:t>
            </a:r>
            <a:r>
              <a:rPr lang="en-US" sz="1000" i="1" dirty="0"/>
              <a:t>Your name</a:t>
            </a:r>
            <a:r>
              <a:rPr lang="en-US" sz="1000" dirty="0"/>
              <a:t>&gt;.</a:t>
            </a:r>
            <a:br>
              <a:rPr lang="fr-FR" sz="1000" dirty="0"/>
            </a:br>
            <a:endParaRPr lang="en-US" sz="1000" b="1" dirty="0"/>
          </a:p>
        </p:txBody>
      </p:sp>
      <p:pic>
        <p:nvPicPr>
          <p:cNvPr id="3" name="Google Shape;65;p14">
            <a:extLst>
              <a:ext uri="{FF2B5EF4-FFF2-40B4-BE49-F238E27FC236}">
                <a16:creationId xmlns:a16="http://schemas.microsoft.com/office/drawing/2014/main" id="{7C2F508A-FA2E-EE41-3694-B1804DD9E7B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81912" y="819559"/>
            <a:ext cx="1760591" cy="5840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5355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683125" y="309875"/>
            <a:ext cx="85668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Benefits of Using Graphic Organizers</a:t>
            </a:r>
            <a:endParaRPr sz="320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683122" y="927095"/>
            <a:ext cx="8412600" cy="367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The use graphic organizers in the classroom has gained significant attention as an effective strategy for enhancing second language acquisition, including French. This template provides a dynamic, communicative resource where learners are encouraged to practice using new vocabulary, improve communication, and apply grammar in context—all while fostering a sense of enjoyment and collaboration (Doughty and Long, 2003).</a:t>
            </a:r>
          </a:p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Research has consistently highlighted the benefits of authentic practice of scaffolded language learning, underscoring their positive impact on engagement, fluency, and cognitive development (Deci, Vallerand, Pelletier, &amp; Ryan, 1991). Below are several key student outcomes of using this strategy.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Building schema for oral fluency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Vocabulary learning, practice and retention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A structured approach to the writing process (enhancing organizational and planning skills)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Increased motivation and engagement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Facilitation of authentic communication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Reinforcement of target grammar and vocabulary 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14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F5CD0496-523E-B909-B197-BF5DE596BFE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3268" y="-12878"/>
            <a:ext cx="8067000" cy="483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5" title="HDSB_logo.1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FE316247-DC3B-BA67-1363-B59AB76C1DF1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4778062"/>
            <a:ext cx="946597" cy="3654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6"/>
          <p:cNvSpPr txBox="1"/>
          <p:nvPr/>
        </p:nvSpPr>
        <p:spPr>
          <a:xfrm>
            <a:off x="6548025" y="182975"/>
            <a:ext cx="2442000" cy="40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Nom</a:t>
            </a:r>
            <a:r>
              <a:rPr lang="en-US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:_____________</a:t>
            </a:r>
            <a:endParaRPr sz="1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3" name="Google Shape;113;p16"/>
          <p:cNvSpPr/>
          <p:nvPr/>
        </p:nvSpPr>
        <p:spPr>
          <a:xfrm>
            <a:off x="6506400" y="668625"/>
            <a:ext cx="402300" cy="277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4" name="Google Shape;114;p16"/>
          <p:cNvPicPr preferRelativeResize="0"/>
          <p:nvPr/>
        </p:nvPicPr>
        <p:blipFill rotWithShape="1">
          <a:blip r:embed="rId3">
            <a:alphaModFix/>
          </a:blip>
          <a:srcRect t="20185"/>
          <a:stretch/>
        </p:blipFill>
        <p:spPr>
          <a:xfrm>
            <a:off x="84425" y="849609"/>
            <a:ext cx="8843675" cy="39763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16" title="HDSB_logo.1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21401" y="152400"/>
            <a:ext cx="2518752" cy="544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8F788E3A-B452-67FD-1D9F-6DC1A58FF508}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422</Words>
  <Application>Microsoft Office PowerPoint</Application>
  <PresentationFormat>On-screen Show (16:9)</PresentationFormat>
  <Paragraphs>29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Open Sans</vt:lpstr>
      <vt:lpstr>Calibri</vt:lpstr>
      <vt:lpstr>Arial</vt:lpstr>
      <vt:lpstr>Office Theme</vt:lpstr>
      <vt:lpstr>PowerPoint Presentation</vt:lpstr>
      <vt:lpstr>Rights of Use for this Resource</vt:lpstr>
      <vt:lpstr>Benefits of Using Graphic Organizers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Muriel Peguret</cp:lastModifiedBy>
  <cp:revision>1</cp:revision>
  <dcterms:modified xsi:type="dcterms:W3CDTF">2026-02-15T19:47:09Z</dcterms:modified>
</cp:coreProperties>
</file>