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Lst>
  <p:notesMasterIdLst>
    <p:notesMasterId r:id="rId20"/>
  </p:notesMasterIdLst>
  <p:sldIdLst>
    <p:sldId id="293" r:id="rId2"/>
    <p:sldId id="257" r:id="rId3"/>
    <p:sldId id="258" r:id="rId4"/>
    <p:sldId id="311" r:id="rId5"/>
    <p:sldId id="312" r:id="rId6"/>
    <p:sldId id="259" r:id="rId7"/>
    <p:sldId id="260" r:id="rId8"/>
    <p:sldId id="280" r:id="rId9"/>
    <p:sldId id="281" r:id="rId10"/>
    <p:sldId id="282" r:id="rId11"/>
    <p:sldId id="283" r:id="rId12"/>
    <p:sldId id="284" r:id="rId13"/>
    <p:sldId id="285" r:id="rId14"/>
    <p:sldId id="286" r:id="rId15"/>
    <p:sldId id="287" r:id="rId16"/>
    <p:sldId id="288" r:id="rId17"/>
    <p:sldId id="289" r:id="rId18"/>
    <p:sldId id="290" r:id="rId19"/>
  </p:sldIdLst>
  <p:sldSz cx="9144000" cy="5143500" type="screen16x9"/>
  <p:notesSz cx="6858000" cy="9144000"/>
  <p:embeddedFontLst>
    <p:embeddedFont>
      <p:font typeface="Hind" panose="02000000000000000000" pitchFamily="2" charset="0"/>
      <p:regular r:id="rId21"/>
      <p:bold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AED835-AD2B-4A8C-8170-A2EE4BC35D2F}">
  <a:tblStyle styleId="{25AED835-AD2B-4A8C-8170-A2EE4BC35D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3737d142230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4" name="Google Shape;2264;g3737d14223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4"/>
        <p:cNvGrpSpPr/>
        <p:nvPr/>
      </p:nvGrpSpPr>
      <p:grpSpPr>
        <a:xfrm>
          <a:off x="0" y="0"/>
          <a:ext cx="0" cy="0"/>
          <a:chOff x="0" y="0"/>
          <a:chExt cx="0" cy="0"/>
        </a:xfrm>
      </p:grpSpPr>
      <p:sp>
        <p:nvSpPr>
          <p:cNvPr id="2955" name="Google Shape;2955;g3737d142230_0_13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6" name="Google Shape;2956;g3737d142230_0_13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0"/>
        <p:cNvGrpSpPr/>
        <p:nvPr/>
      </p:nvGrpSpPr>
      <p:grpSpPr>
        <a:xfrm>
          <a:off x="0" y="0"/>
          <a:ext cx="0" cy="0"/>
          <a:chOff x="0" y="0"/>
          <a:chExt cx="0" cy="0"/>
        </a:xfrm>
      </p:grpSpPr>
      <p:sp>
        <p:nvSpPr>
          <p:cNvPr id="2981" name="Google Shape;2981;g3737d142230_0_13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2" name="Google Shape;2982;g3737d142230_0_13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0"/>
        <p:cNvGrpSpPr/>
        <p:nvPr/>
      </p:nvGrpSpPr>
      <p:grpSpPr>
        <a:xfrm>
          <a:off x="0" y="0"/>
          <a:ext cx="0" cy="0"/>
          <a:chOff x="0" y="0"/>
          <a:chExt cx="0" cy="0"/>
        </a:xfrm>
      </p:grpSpPr>
      <p:sp>
        <p:nvSpPr>
          <p:cNvPr id="3011" name="Google Shape;3011;g3737d142230_0_13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2" name="Google Shape;3012;g3737d142230_0_13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0"/>
        <p:cNvGrpSpPr/>
        <p:nvPr/>
      </p:nvGrpSpPr>
      <p:grpSpPr>
        <a:xfrm>
          <a:off x="0" y="0"/>
          <a:ext cx="0" cy="0"/>
          <a:chOff x="0" y="0"/>
          <a:chExt cx="0" cy="0"/>
        </a:xfrm>
      </p:grpSpPr>
      <p:sp>
        <p:nvSpPr>
          <p:cNvPr id="3041" name="Google Shape;3041;g3737d142230_0_13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2" name="Google Shape;3042;g3737d142230_0_13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g3737d142230_0_13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1" name="Google Shape;3071;g3737d142230_0_13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7"/>
        <p:cNvGrpSpPr/>
        <p:nvPr/>
      </p:nvGrpSpPr>
      <p:grpSpPr>
        <a:xfrm>
          <a:off x="0" y="0"/>
          <a:ext cx="0" cy="0"/>
          <a:chOff x="0" y="0"/>
          <a:chExt cx="0" cy="0"/>
        </a:xfrm>
      </p:grpSpPr>
      <p:sp>
        <p:nvSpPr>
          <p:cNvPr id="3088" name="Google Shape;3088;g3737d142230_0_13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9" name="Google Shape;3089;g3737d142230_0_13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Images: slidesgo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0"/>
        <p:cNvGrpSpPr/>
        <p:nvPr/>
      </p:nvGrpSpPr>
      <p:grpSpPr>
        <a:xfrm>
          <a:off x="0" y="0"/>
          <a:ext cx="0" cy="0"/>
          <a:chOff x="0" y="0"/>
          <a:chExt cx="0" cy="0"/>
        </a:xfrm>
      </p:grpSpPr>
      <p:sp>
        <p:nvSpPr>
          <p:cNvPr id="3111" name="Google Shape;3111;g3737d142230_0_13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2" name="Google Shape;3112;g3737d142230_0_13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3"/>
        <p:cNvGrpSpPr/>
        <p:nvPr/>
      </p:nvGrpSpPr>
      <p:grpSpPr>
        <a:xfrm>
          <a:off x="0" y="0"/>
          <a:ext cx="0" cy="0"/>
          <a:chOff x="0" y="0"/>
          <a:chExt cx="0" cy="0"/>
        </a:xfrm>
      </p:grpSpPr>
      <p:sp>
        <p:nvSpPr>
          <p:cNvPr id="3154" name="Google Shape;3154;g3737d142230_0_1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5" name="Google Shape;3155;g3737d142230_0_1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2"/>
        <p:cNvGrpSpPr/>
        <p:nvPr/>
      </p:nvGrpSpPr>
      <p:grpSpPr>
        <a:xfrm>
          <a:off x="0" y="0"/>
          <a:ext cx="0" cy="0"/>
          <a:chOff x="0" y="0"/>
          <a:chExt cx="0" cy="0"/>
        </a:xfrm>
      </p:grpSpPr>
      <p:sp>
        <p:nvSpPr>
          <p:cNvPr id="3193" name="Google Shape;3193;g3737d142230_0_13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4" name="Google Shape;3194;g3737d142230_0_13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9"/>
        <p:cNvGrpSpPr/>
        <p:nvPr/>
      </p:nvGrpSpPr>
      <p:grpSpPr>
        <a:xfrm>
          <a:off x="0" y="0"/>
          <a:ext cx="0" cy="0"/>
          <a:chOff x="0" y="0"/>
          <a:chExt cx="0" cy="0"/>
        </a:xfrm>
      </p:grpSpPr>
      <p:sp>
        <p:nvSpPr>
          <p:cNvPr id="2270" name="Google Shape;2270;g3737d142230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1" name="Google Shape;2271;g3737d142230_0_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2" name="Google Shape;2272;g3737d142230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g3737d142230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8" name="Google Shape;2278;g3737d142230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9" name="Google Shape;2279;g3737d142230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g3737d1422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5" name="Google Shape;2285;g3737d1422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Images:  Scholastic Education et </a:t>
            </a: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3737d142230_0_2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3737d142230_0_2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3737d142230_0_13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3737d142230_0_13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8"/>
        <p:cNvGrpSpPr/>
        <p:nvPr/>
      </p:nvGrpSpPr>
      <p:grpSpPr>
        <a:xfrm>
          <a:off x="0" y="0"/>
          <a:ext cx="0" cy="0"/>
          <a:chOff x="0" y="0"/>
          <a:chExt cx="0" cy="0"/>
        </a:xfrm>
      </p:grpSpPr>
      <p:sp>
        <p:nvSpPr>
          <p:cNvPr id="2929" name="Google Shape;2929;g3737d142230_0_13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0" name="Google Shape;2930;g3737d142230_0_13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8"/>
        <p:cNvGrpSpPr/>
        <p:nvPr/>
      </p:nvGrpSpPr>
      <p:grpSpPr>
        <a:xfrm>
          <a:off x="0" y="0"/>
          <a:ext cx="0" cy="0"/>
          <a:chOff x="0" y="0"/>
          <a:chExt cx="0" cy="0"/>
        </a:xfrm>
      </p:grpSpPr>
      <p:sp>
        <p:nvSpPr>
          <p:cNvPr id="1109" name="Google Shape;1109;p3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0" name="Google Shape;1110;p3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111" name="Google Shape;1111;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2" name="Google Shape;1112;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3" name="Google Shape;1113;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72"/>
        <p:cNvGrpSpPr/>
        <p:nvPr/>
      </p:nvGrpSpPr>
      <p:grpSpPr>
        <a:xfrm>
          <a:off x="0" y="0"/>
          <a:ext cx="0" cy="0"/>
          <a:chOff x="0" y="0"/>
          <a:chExt cx="0" cy="0"/>
        </a:xfrm>
      </p:grpSpPr>
      <p:sp>
        <p:nvSpPr>
          <p:cNvPr id="1173" name="Google Shape;1173;p4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4" name="Google Shape;1174;p4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75" name="Google Shape;1175;p4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6" name="Google Shape;1176;p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7" name="Google Shape;1177;p4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4"/>
        <p:cNvGrpSpPr/>
        <p:nvPr/>
      </p:nvGrpSpPr>
      <p:grpSpPr>
        <a:xfrm>
          <a:off x="0" y="0"/>
          <a:ext cx="0" cy="0"/>
          <a:chOff x="0" y="0"/>
          <a:chExt cx="0" cy="0"/>
        </a:xfrm>
      </p:grpSpPr>
      <p:sp>
        <p:nvSpPr>
          <p:cNvPr id="1115" name="Google Shape;1115;p3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6" name="Google Shape;1116;p3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17" name="Google Shape;1117;p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8" name="Google Shape;1118;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9" name="Google Shape;1119;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20" name="Google Shape;1120;p38"/>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1"/>
        <p:cNvGrpSpPr/>
        <p:nvPr/>
      </p:nvGrpSpPr>
      <p:grpSpPr>
        <a:xfrm>
          <a:off x="0" y="0"/>
          <a:ext cx="0" cy="0"/>
          <a:chOff x="0" y="0"/>
          <a:chExt cx="0" cy="0"/>
        </a:xfrm>
      </p:grpSpPr>
      <p:sp>
        <p:nvSpPr>
          <p:cNvPr id="1122" name="Google Shape;1122;p3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3" name="Google Shape;1123;p3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1124" name="Google Shape;1124;p3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25" name="Google Shape;1125;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26" name="Google Shape;1126;p3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7"/>
        <p:cNvGrpSpPr/>
        <p:nvPr/>
      </p:nvGrpSpPr>
      <p:grpSpPr>
        <a:xfrm>
          <a:off x="0" y="0"/>
          <a:ext cx="0" cy="0"/>
          <a:chOff x="0" y="0"/>
          <a:chExt cx="0" cy="0"/>
        </a:xfrm>
      </p:grpSpPr>
      <p:sp>
        <p:nvSpPr>
          <p:cNvPr id="1128" name="Google Shape;1128;p4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9" name="Google Shape;1129;p4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0" name="Google Shape;1130;p4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1" name="Google Shape;1131;p4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32" name="Google Shape;1132;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33" name="Google Shape;1133;p4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4"/>
        <p:cNvGrpSpPr/>
        <p:nvPr/>
      </p:nvGrpSpPr>
      <p:grpSpPr>
        <a:xfrm>
          <a:off x="0" y="0"/>
          <a:ext cx="0" cy="0"/>
          <a:chOff x="0" y="0"/>
          <a:chExt cx="0" cy="0"/>
        </a:xfrm>
      </p:grpSpPr>
      <p:sp>
        <p:nvSpPr>
          <p:cNvPr id="1135" name="Google Shape;1135;p4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6" name="Google Shape;1136;p4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137" name="Google Shape;1137;p4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8" name="Google Shape;1138;p4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139" name="Google Shape;1139;p4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40" name="Google Shape;1140;p4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1" name="Google Shape;1141;p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2" name="Google Shape;1142;p4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3"/>
        <p:cNvGrpSpPr/>
        <p:nvPr/>
      </p:nvGrpSpPr>
      <p:grpSpPr>
        <a:xfrm>
          <a:off x="0" y="0"/>
          <a:ext cx="0" cy="0"/>
          <a:chOff x="0" y="0"/>
          <a:chExt cx="0" cy="0"/>
        </a:xfrm>
      </p:grpSpPr>
      <p:sp>
        <p:nvSpPr>
          <p:cNvPr id="1144" name="Google Shape;1144;p4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5" name="Google Shape;1145;p4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6" name="Google Shape;1146;p4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7" name="Google Shape;1147;p4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2"/>
        <p:cNvGrpSpPr/>
        <p:nvPr/>
      </p:nvGrpSpPr>
      <p:grpSpPr>
        <a:xfrm>
          <a:off x="0" y="0"/>
          <a:ext cx="0" cy="0"/>
          <a:chOff x="0" y="0"/>
          <a:chExt cx="0" cy="0"/>
        </a:xfrm>
      </p:grpSpPr>
      <p:sp>
        <p:nvSpPr>
          <p:cNvPr id="1153" name="Google Shape;1153;p4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4" name="Google Shape;1154;p4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155" name="Google Shape;1155;p4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156" name="Google Shape;1156;p4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7" name="Google Shape;1157;p4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8" name="Google Shape;1158;p4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59"/>
        <p:cNvGrpSpPr/>
        <p:nvPr/>
      </p:nvGrpSpPr>
      <p:grpSpPr>
        <a:xfrm>
          <a:off x="0" y="0"/>
          <a:ext cx="0" cy="0"/>
          <a:chOff x="0" y="0"/>
          <a:chExt cx="0" cy="0"/>
        </a:xfrm>
      </p:grpSpPr>
      <p:sp>
        <p:nvSpPr>
          <p:cNvPr id="1160" name="Google Shape;1160;p4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1" name="Google Shape;1161;p4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162" name="Google Shape;1162;p4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163" name="Google Shape;1163;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64" name="Google Shape;1164;p4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65" name="Google Shape;1165;p4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6"/>
        <p:cNvGrpSpPr/>
        <p:nvPr/>
      </p:nvGrpSpPr>
      <p:grpSpPr>
        <a:xfrm>
          <a:off x="0" y="0"/>
          <a:ext cx="0" cy="0"/>
          <a:chOff x="0" y="0"/>
          <a:chExt cx="0" cy="0"/>
        </a:xfrm>
      </p:grpSpPr>
      <p:sp>
        <p:nvSpPr>
          <p:cNvPr id="1167" name="Google Shape;1167;p4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8" name="Google Shape;1168;p4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69" name="Google Shape;1169;p4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0" name="Google Shape;1170;p4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1" name="Google Shape;1171;p4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2"/>
        <p:cNvGrpSpPr/>
        <p:nvPr/>
      </p:nvGrpSpPr>
      <p:grpSpPr>
        <a:xfrm>
          <a:off x="0" y="0"/>
          <a:ext cx="0" cy="0"/>
          <a:chOff x="0" y="0"/>
          <a:chExt cx="0" cy="0"/>
        </a:xfrm>
      </p:grpSpPr>
      <p:sp>
        <p:nvSpPr>
          <p:cNvPr id="1103" name="Google Shape;1103;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4" name="Google Shape;1104;p3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05" name="Google Shape;1105;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06" name="Google Shape;1106;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07" name="Google Shape;1107;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8" r:id="rId7"/>
    <p:sldLayoutId id="2147483689" r:id="rId8"/>
    <p:sldLayoutId id="2147483690" r:id="rId9"/>
    <p:sldLayoutId id="214748369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3.scholastic.ca/passe-a-laction/"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pic>
        <p:nvPicPr>
          <p:cNvPr id="2266" name="Google Shape;2266;p7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2267" name="Google Shape;2267;p7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La santé mentale</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3</a:t>
            </a:r>
            <a:endParaRPr sz="3800" b="1" i="0" u="none" strike="noStrike" cap="none" dirty="0">
              <a:solidFill>
                <a:schemeClr val="lt1"/>
              </a:solidFill>
              <a:latin typeface="Open Sans"/>
              <a:ea typeface="Open Sans"/>
              <a:cs typeface="Open Sans"/>
              <a:sym typeface="Open Sans"/>
            </a:endParaRPr>
          </a:p>
        </p:txBody>
      </p:sp>
      <p:pic>
        <p:nvPicPr>
          <p:cNvPr id="2268" name="Google Shape;2268;p7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4;p14">
            <a:extLst>
              <a:ext uri="{FF2B5EF4-FFF2-40B4-BE49-F238E27FC236}">
                <a16:creationId xmlns:a16="http://schemas.microsoft.com/office/drawing/2014/main" id="{AD4A59E1-94B3-70A4-D256-F34C3760ABA7}"/>
              </a:ext>
            </a:extLst>
          </p:cNvPr>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3" name="Picture 2">
            <a:extLst>
              <a:ext uri="{FF2B5EF4-FFF2-40B4-BE49-F238E27FC236}">
                <a16:creationId xmlns:a16="http://schemas.microsoft.com/office/drawing/2014/main" id="{56024F98-6023-FFD1-4086-8E7534FE9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5;p14">
            <a:extLst>
              <a:ext uri="{FF2B5EF4-FFF2-40B4-BE49-F238E27FC236}">
                <a16:creationId xmlns:a16="http://schemas.microsoft.com/office/drawing/2014/main" id="{3F0D4D80-D412-A0B8-CD61-1FDCCB4EEBDD}"/>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
        <p:nvSpPr>
          <p:cNvPr id="5" name="ZoneTexte 2">
            <a:extLst>
              <a:ext uri="{FF2B5EF4-FFF2-40B4-BE49-F238E27FC236}">
                <a16:creationId xmlns:a16="http://schemas.microsoft.com/office/drawing/2014/main" id="{8E55B2EE-0B33-3F2F-AB1F-DBDB6822CBF3}"/>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La santé mentale Leçon 3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7"/>
        <p:cNvGrpSpPr/>
        <p:nvPr/>
      </p:nvGrpSpPr>
      <p:grpSpPr>
        <a:xfrm>
          <a:off x="0" y="0"/>
          <a:ext cx="0" cy="0"/>
          <a:chOff x="0" y="0"/>
          <a:chExt cx="0" cy="0"/>
        </a:xfrm>
      </p:grpSpPr>
      <p:sp>
        <p:nvSpPr>
          <p:cNvPr id="2975" name="Google Shape;2975;p105"/>
          <p:cNvSpPr txBox="1">
            <a:spLocks noGrp="1"/>
          </p:cNvSpPr>
          <p:nvPr>
            <p:ph type="title"/>
          </p:nvPr>
        </p:nvSpPr>
        <p:spPr>
          <a:xfrm>
            <a:off x="262525" y="-9597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rgbClr val="03B6E3"/>
                </a:solidFill>
                <a:latin typeface="Open Sans"/>
                <a:ea typeface="Open Sans"/>
                <a:cs typeface="Open Sans"/>
                <a:sym typeface="Open Sans"/>
              </a:rPr>
              <a:t>Corrigé: </a:t>
            </a:r>
            <a:r>
              <a:rPr lang="en" sz="3300">
                <a:solidFill>
                  <a:srgbClr val="FBB901"/>
                </a:solidFill>
                <a:latin typeface="Open Sans"/>
                <a:ea typeface="Open Sans"/>
                <a:cs typeface="Open Sans"/>
                <a:sym typeface="Open Sans"/>
              </a:rPr>
              <a:t>Décomposition</a:t>
            </a:r>
            <a:endParaRPr sz="3300">
              <a:solidFill>
                <a:srgbClr val="FBB901"/>
              </a:solidFill>
              <a:latin typeface="Open Sans"/>
              <a:ea typeface="Open Sans"/>
              <a:cs typeface="Open Sans"/>
              <a:sym typeface="Open Sans"/>
            </a:endParaRPr>
          </a:p>
          <a:p>
            <a:pPr marL="0" lvl="0" indent="0" algn="ctr" rtl="0">
              <a:spcBef>
                <a:spcPts val="0"/>
              </a:spcBef>
              <a:spcAft>
                <a:spcPts val="0"/>
              </a:spcAft>
              <a:buNone/>
            </a:pPr>
            <a:r>
              <a:rPr lang="en" sz="3300">
                <a:latin typeface="Open Sans"/>
                <a:ea typeface="Open Sans"/>
                <a:cs typeface="Open Sans"/>
                <a:sym typeface="Open Sans"/>
              </a:rPr>
              <a:t> </a:t>
            </a:r>
            <a:r>
              <a:rPr lang="en" sz="3300">
                <a:solidFill>
                  <a:srgbClr val="EE2737"/>
                </a:solidFill>
                <a:latin typeface="Open Sans"/>
                <a:ea typeface="Open Sans"/>
                <a:cs typeface="Open Sans"/>
                <a:sym typeface="Open Sans"/>
              </a:rPr>
              <a:t>des </a:t>
            </a:r>
            <a:r>
              <a:rPr lang="en" sz="3300">
                <a:solidFill>
                  <a:srgbClr val="191919"/>
                </a:solidFill>
                <a:latin typeface="Open Sans"/>
                <a:ea typeface="Open Sans"/>
                <a:cs typeface="Open Sans"/>
                <a:sym typeface="Open Sans"/>
              </a:rPr>
              <a:t>morphèmes</a:t>
            </a:r>
            <a:endParaRPr sz="33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2976" name="Google Shape;2976;p105"/>
          <p:cNvSpPr txBox="1"/>
          <p:nvPr/>
        </p:nvSpPr>
        <p:spPr>
          <a:xfrm>
            <a:off x="865875" y="1164038"/>
            <a:ext cx="3368400" cy="520800"/>
          </a:xfrm>
          <a:prstGeom prst="rect">
            <a:avLst/>
          </a:prstGeom>
          <a:solidFill>
            <a:srgbClr val="FFFFFF"/>
          </a:solidFill>
          <a:ln w="9525" cap="flat" cmpd="sng">
            <a:solidFill>
              <a:srgbClr val="EE273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EE2737"/>
                </a:solidFill>
                <a:latin typeface="Open Sans"/>
                <a:ea typeface="Open Sans"/>
                <a:cs typeface="Open Sans"/>
                <a:sym typeface="Open Sans"/>
              </a:rPr>
              <a:t>Mot: diagnostiquer</a:t>
            </a:r>
            <a:endParaRPr sz="2300">
              <a:solidFill>
                <a:srgbClr val="EE2737"/>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70FF7C8F-29E8-92D9-4ACE-1E3AD4392D07}"/>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
        <p:nvSpPr>
          <p:cNvPr id="3" name="Google Shape;2952;p104">
            <a:extLst>
              <a:ext uri="{FF2B5EF4-FFF2-40B4-BE49-F238E27FC236}">
                <a16:creationId xmlns:a16="http://schemas.microsoft.com/office/drawing/2014/main" id="{4C556145-08C1-B6B2-C098-A2C38F1F77DC}"/>
              </a:ext>
            </a:extLst>
          </p:cNvPr>
          <p:cNvSpPr txBox="1"/>
          <p:nvPr/>
        </p:nvSpPr>
        <p:spPr>
          <a:xfrm>
            <a:off x="5078025" y="1065375"/>
            <a:ext cx="4025400" cy="32683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191919"/>
                </a:solidFill>
                <a:latin typeface="Open Sans"/>
                <a:ea typeface="Open Sans"/>
                <a:cs typeface="Open Sans"/>
                <a:sym typeface="Open Sans"/>
              </a:rPr>
              <a:t>Description:</a:t>
            </a:r>
            <a:endParaRPr sz="1600" dirty="0">
              <a:solidFill>
                <a:srgbClr val="191919"/>
              </a:solidFill>
              <a:latin typeface="Open Sans"/>
              <a:ea typeface="Open Sans"/>
              <a:cs typeface="Open Sans"/>
              <a:sym typeface="Open Sans"/>
            </a:endParaRPr>
          </a:p>
          <a:p>
            <a:pPr marL="457200" lvl="0" indent="-330200" algn="l" rtl="0">
              <a:spcBef>
                <a:spcPts val="120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Lis le mot à l’oral</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Avec un partenaire, décomposez le mot en ses morphèmes sur une page lignée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ce que signifie chaque morphème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la signification globale du mot</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Soyez prêt à discuter le sens ensemble</a:t>
            </a:r>
            <a:endParaRPr sz="1600" dirty="0">
              <a:solidFill>
                <a:srgbClr val="191919"/>
              </a:solidFill>
              <a:latin typeface="Open Sans"/>
              <a:ea typeface="Open Sans"/>
              <a:cs typeface="Open Sans"/>
              <a:sym typeface="Open Sans"/>
            </a:endParaRPr>
          </a:p>
        </p:txBody>
      </p:sp>
      <p:graphicFrame>
        <p:nvGraphicFramePr>
          <p:cNvPr id="4" name="Google Shape;2977;p105">
            <a:extLst>
              <a:ext uri="{FF2B5EF4-FFF2-40B4-BE49-F238E27FC236}">
                <a16:creationId xmlns:a16="http://schemas.microsoft.com/office/drawing/2014/main" id="{F03FBFE6-2427-3BB5-7A32-A60633324D8B}"/>
              </a:ext>
            </a:extLst>
          </p:cNvPr>
          <p:cNvGraphicFramePr/>
          <p:nvPr>
            <p:extLst>
              <p:ext uri="{D42A27DB-BD31-4B8C-83A1-F6EECF244321}">
                <p14:modId xmlns:p14="http://schemas.microsoft.com/office/powerpoint/2010/main" val="2928892376"/>
              </p:ext>
            </p:extLst>
          </p:nvPr>
        </p:nvGraphicFramePr>
        <p:xfrm>
          <a:off x="165933" y="1851746"/>
          <a:ext cx="4959858" cy="2392685"/>
        </p:xfrm>
        <a:graphic>
          <a:graphicData uri="http://schemas.openxmlformats.org/drawingml/2006/table">
            <a:tbl>
              <a:tblPr>
                <a:noFill/>
                <a:tableStyleId>{25AED835-AD2B-4A8C-8170-A2EE4BC35D2F}</a:tableStyleId>
              </a:tblPr>
              <a:tblGrid>
                <a:gridCol w="1135566">
                  <a:extLst>
                    <a:ext uri="{9D8B030D-6E8A-4147-A177-3AD203B41FA5}">
                      <a16:colId xmlns:a16="http://schemas.microsoft.com/office/drawing/2014/main" val="20000"/>
                    </a:ext>
                  </a:extLst>
                </a:gridCol>
                <a:gridCol w="1167004">
                  <a:extLst>
                    <a:ext uri="{9D8B030D-6E8A-4147-A177-3AD203B41FA5}">
                      <a16:colId xmlns:a16="http://schemas.microsoft.com/office/drawing/2014/main" val="20001"/>
                    </a:ext>
                  </a:extLst>
                </a:gridCol>
                <a:gridCol w="1417323">
                  <a:extLst>
                    <a:ext uri="{9D8B030D-6E8A-4147-A177-3AD203B41FA5}">
                      <a16:colId xmlns:a16="http://schemas.microsoft.com/office/drawing/2014/main" val="20002"/>
                    </a:ext>
                  </a:extLst>
                </a:gridCol>
                <a:gridCol w="1239965">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Préfixe(s)</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Racine</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Suffixe(s)</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en" sz="1400" dirty="0">
                          <a:latin typeface="Open Sans"/>
                          <a:ea typeface="Open Sans"/>
                          <a:cs typeface="Open Sans"/>
                          <a:sym typeface="Open Sans"/>
                        </a:rPr>
                        <a:t>Morphème</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dia-</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gnost(i)</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a:latin typeface="Open Sans"/>
                          <a:ea typeface="Open Sans"/>
                          <a:cs typeface="Open Sans"/>
                          <a:sym typeface="Open Sans"/>
                        </a:rPr>
                        <a:t>-iquer</a:t>
                      </a:r>
                      <a:endParaRPr sz="14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en" sz="1400" dirty="0">
                          <a:latin typeface="Open Sans"/>
                          <a:ea typeface="Open Sans"/>
                          <a:cs typeface="Open Sans"/>
                          <a:sym typeface="Open Sans"/>
                        </a:rPr>
                        <a:t>Sens</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a:latin typeface="Open Sans"/>
                          <a:ea typeface="Open Sans"/>
                          <a:cs typeface="Open Sans"/>
                          <a:sym typeface="Open Sans"/>
                        </a:rPr>
                        <a:t>à travers</a:t>
                      </a:r>
                      <a:endParaRPr sz="14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connaissance (sonne comme knowledge)</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a:latin typeface="Open Sans"/>
                          <a:ea typeface="Open Sans"/>
                          <a:cs typeface="Open Sans"/>
                          <a:sym typeface="Open Sans"/>
                        </a:rPr>
                        <a:t>Terminaison verbale</a:t>
                      </a:r>
                      <a:endParaRPr sz="14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en" sz="1400">
                          <a:latin typeface="Open Sans"/>
                          <a:ea typeface="Open Sans"/>
                          <a:cs typeface="Open Sans"/>
                          <a:sym typeface="Open Sans"/>
                        </a:rPr>
                        <a:t>Sens du mot</a:t>
                      </a:r>
                      <a:endParaRPr sz="14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gridSpan="3">
                  <a:txBody>
                    <a:bodyPr/>
                    <a:lstStyle/>
                    <a:p>
                      <a:pPr marL="0" lvl="0" indent="0" algn="l" rtl="0">
                        <a:spcBef>
                          <a:spcPts val="0"/>
                        </a:spcBef>
                        <a:spcAft>
                          <a:spcPts val="0"/>
                        </a:spcAft>
                        <a:buNone/>
                      </a:pPr>
                      <a:r>
                        <a:rPr lang="en" sz="1400" dirty="0">
                          <a:latin typeface="Open Sans"/>
                          <a:ea typeface="Open Sans"/>
                          <a:cs typeface="Open Sans"/>
                          <a:sym typeface="Open Sans"/>
                        </a:rPr>
                        <a:t>Verbe: Reconnaître une maladie à travers les symptômes et tests</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3"/>
        <p:cNvGrpSpPr/>
        <p:nvPr/>
      </p:nvGrpSpPr>
      <p:grpSpPr>
        <a:xfrm>
          <a:off x="0" y="0"/>
          <a:ext cx="0" cy="0"/>
          <a:chOff x="0" y="0"/>
          <a:chExt cx="0" cy="0"/>
        </a:xfrm>
      </p:grpSpPr>
      <p:graphicFrame>
        <p:nvGraphicFramePr>
          <p:cNvPr id="3" name="Google Shape;2733;p96">
            <a:extLst>
              <a:ext uri="{FF2B5EF4-FFF2-40B4-BE49-F238E27FC236}">
                <a16:creationId xmlns:a16="http://schemas.microsoft.com/office/drawing/2014/main" id="{000002D6-ADC5-3CCB-D147-2D5CE12DDA2F}"/>
              </a:ext>
            </a:extLst>
          </p:cNvPr>
          <p:cNvGraphicFramePr/>
          <p:nvPr>
            <p:extLst>
              <p:ext uri="{D42A27DB-BD31-4B8C-83A1-F6EECF244321}">
                <p14:modId xmlns:p14="http://schemas.microsoft.com/office/powerpoint/2010/main" val="3571005103"/>
              </p:ext>
            </p:extLst>
          </p:nvPr>
        </p:nvGraphicFramePr>
        <p:xfrm>
          <a:off x="1924863" y="2055627"/>
          <a:ext cx="4617605" cy="2711838"/>
        </p:xfrm>
        <a:graphic>
          <a:graphicData uri="http://schemas.openxmlformats.org/drawingml/2006/table">
            <a:tbl>
              <a:tblPr>
                <a:noFill/>
                <a:tableStyleId>{25AED835-AD2B-4A8C-8170-A2EE4BC35D2F}</a:tableStyleId>
              </a:tblPr>
              <a:tblGrid>
                <a:gridCol w="2217980">
                  <a:extLst>
                    <a:ext uri="{9D8B030D-6E8A-4147-A177-3AD203B41FA5}">
                      <a16:colId xmlns:a16="http://schemas.microsoft.com/office/drawing/2014/main" val="20000"/>
                    </a:ext>
                  </a:extLst>
                </a:gridCol>
                <a:gridCol w="2399625">
                  <a:extLst>
                    <a:ext uri="{9D8B030D-6E8A-4147-A177-3AD203B41FA5}">
                      <a16:colId xmlns:a16="http://schemas.microsoft.com/office/drawing/2014/main" val="20001"/>
                    </a:ext>
                  </a:extLst>
                </a:gridCol>
              </a:tblGrid>
              <a:tr h="1186325">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1525513">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bl>
          </a:graphicData>
        </a:graphic>
      </p:graphicFrame>
      <p:sp>
        <p:nvSpPr>
          <p:cNvPr id="2984" name="Google Shape;2984;p106"/>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préfixe </a:t>
            </a:r>
            <a:r>
              <a:rPr lang="en" sz="3500">
                <a:solidFill>
                  <a:srgbClr val="191919"/>
                </a:solidFill>
                <a:latin typeface="Open Sans"/>
                <a:ea typeface="Open Sans"/>
                <a:cs typeface="Open Sans"/>
                <a:sym typeface="Open Sans"/>
              </a:rPr>
              <a:t>psych-</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3003" name="Google Shape;3003;p106"/>
          <p:cNvSpPr txBox="1"/>
          <p:nvPr/>
        </p:nvSpPr>
        <p:spPr>
          <a:xfrm>
            <a:off x="346200" y="828625"/>
            <a:ext cx="8316000" cy="132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solidFill>
                  <a:srgbClr val="191919"/>
                </a:solidFill>
                <a:latin typeface="Open Sans"/>
                <a:ea typeface="Open Sans"/>
                <a:cs typeface="Open Sans"/>
                <a:sym typeface="Open Sans"/>
              </a:rPr>
              <a:t>Psych- est un préfixe qu’on voit beaucoup quand on discute de la santé mentale. Utiliser le modèle Frayer pour prédire la définition du préfixe psych- et trouver des exemples.</a:t>
            </a:r>
            <a:endParaRPr sz="1900">
              <a:solidFill>
                <a:srgbClr val="191919"/>
              </a:solidFill>
              <a:latin typeface="Open Sans"/>
              <a:ea typeface="Open Sans"/>
              <a:cs typeface="Open Sans"/>
              <a:sym typeface="Open Sans"/>
            </a:endParaRPr>
          </a:p>
        </p:txBody>
      </p:sp>
      <p:sp>
        <p:nvSpPr>
          <p:cNvPr id="3005" name="Google Shape;3005;p106"/>
          <p:cNvSpPr txBox="1"/>
          <p:nvPr/>
        </p:nvSpPr>
        <p:spPr>
          <a:xfrm>
            <a:off x="3810235" y="2926687"/>
            <a:ext cx="964500" cy="686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latin typeface="Open Sans"/>
                <a:ea typeface="Open Sans"/>
                <a:cs typeface="Open Sans"/>
                <a:sym typeface="Open Sans"/>
              </a:rPr>
              <a:t>Affixe:</a:t>
            </a:r>
            <a:endParaRPr sz="1100" dirty="0">
              <a:latin typeface="Open Sans"/>
              <a:ea typeface="Open Sans"/>
              <a:cs typeface="Open Sans"/>
              <a:sym typeface="Open Sans"/>
            </a:endParaRPr>
          </a:p>
          <a:p>
            <a:pPr marL="0" lvl="0" indent="0" algn="ctr" rtl="0">
              <a:spcBef>
                <a:spcPts val="0"/>
              </a:spcBef>
              <a:spcAft>
                <a:spcPts val="0"/>
              </a:spcAft>
              <a:buNone/>
            </a:pPr>
            <a:r>
              <a:rPr lang="en" sz="1100" dirty="0">
                <a:latin typeface="Open Sans"/>
                <a:ea typeface="Open Sans"/>
                <a:cs typeface="Open Sans"/>
                <a:sym typeface="Open Sans"/>
              </a:rPr>
              <a:t>Le préfixe psych-</a:t>
            </a:r>
            <a:endParaRPr sz="1100" dirty="0">
              <a:latin typeface="Open Sans"/>
              <a:ea typeface="Open Sans"/>
              <a:cs typeface="Open Sans"/>
              <a:sym typeface="Open Sans"/>
            </a:endParaRPr>
          </a:p>
          <a:p>
            <a:pPr marL="0" lvl="0" indent="0" algn="ctr" rtl="0">
              <a:spcBef>
                <a:spcPts val="0"/>
              </a:spcBef>
              <a:spcAft>
                <a:spcPts val="0"/>
              </a:spcAft>
              <a:buNone/>
            </a:pPr>
            <a:endParaRPr sz="1100" dirty="0">
              <a:latin typeface="Open Sans"/>
              <a:ea typeface="Open Sans"/>
              <a:cs typeface="Open Sans"/>
              <a:sym typeface="Open Sans"/>
            </a:endParaRPr>
          </a:p>
          <a:p>
            <a:pPr marL="0" lvl="0" indent="0" algn="ctr" rtl="0">
              <a:spcBef>
                <a:spcPts val="0"/>
              </a:spcBef>
              <a:spcAft>
                <a:spcPts val="0"/>
              </a:spcAft>
              <a:buNone/>
            </a:pPr>
            <a:endParaRPr sz="2400" dirty="0">
              <a:latin typeface="Open Sans"/>
              <a:ea typeface="Open Sans"/>
              <a:cs typeface="Open Sans"/>
              <a:sym typeface="Open Sans"/>
            </a:endParaRPr>
          </a:p>
        </p:txBody>
      </p:sp>
      <p:sp>
        <p:nvSpPr>
          <p:cNvPr id="3006" name="Google Shape;3006;p106"/>
          <p:cNvSpPr txBox="1"/>
          <p:nvPr/>
        </p:nvSpPr>
        <p:spPr>
          <a:xfrm>
            <a:off x="2298625" y="2012850"/>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Définition:</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3007" name="Google Shape;3007;p106"/>
          <p:cNvSpPr txBox="1"/>
          <p:nvPr/>
        </p:nvSpPr>
        <p:spPr>
          <a:xfrm>
            <a:off x="4534725" y="2012850"/>
            <a:ext cx="19680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Imagerie (dessinez!):</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3008" name="Google Shape;3008;p106"/>
          <p:cNvSpPr txBox="1"/>
          <p:nvPr/>
        </p:nvSpPr>
        <p:spPr>
          <a:xfrm>
            <a:off x="2078819" y="3206629"/>
            <a:ext cx="21183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Open Sans"/>
                <a:ea typeface="Open Sans"/>
                <a:cs typeface="Open Sans"/>
                <a:sym typeface="Open Sans"/>
              </a:rPr>
              <a:t>Exemples des mots:</a:t>
            </a:r>
            <a:endParaRPr sz="12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3009" name="Google Shape;3009;p106"/>
          <p:cNvSpPr txBox="1"/>
          <p:nvPr/>
        </p:nvSpPr>
        <p:spPr>
          <a:xfrm>
            <a:off x="4774735" y="3206629"/>
            <a:ext cx="1968000" cy="31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dirty="0">
                <a:latin typeface="Open Sans"/>
                <a:ea typeface="Open Sans"/>
                <a:cs typeface="Open Sans"/>
                <a:sym typeface="Open Sans"/>
              </a:rPr>
              <a:t>Exemple dans une phrase complète:</a:t>
            </a:r>
            <a:endParaRPr sz="1200" b="1" dirty="0">
              <a:latin typeface="Open Sans"/>
              <a:ea typeface="Open Sans"/>
              <a:cs typeface="Open Sans"/>
              <a:sym typeface="Open Sans"/>
            </a:endParaRPr>
          </a:p>
          <a:p>
            <a:pPr marL="457200" lvl="0" indent="-304800" rtl="0">
              <a:spcBef>
                <a:spcPts val="0"/>
              </a:spcBef>
              <a:spcAft>
                <a:spcPts val="0"/>
              </a:spcAft>
              <a:buSzPts val="1200"/>
              <a:buFont typeface="Open Sans"/>
              <a:buChar char="●"/>
            </a:pPr>
            <a:endParaRPr sz="1200" b="1"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AE1ACBAC-CD37-B099-F2DF-EF4907567FC1}"/>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3"/>
        <p:cNvGrpSpPr/>
        <p:nvPr/>
      </p:nvGrpSpPr>
      <p:grpSpPr>
        <a:xfrm>
          <a:off x="0" y="0"/>
          <a:ext cx="0" cy="0"/>
          <a:chOff x="0" y="0"/>
          <a:chExt cx="0" cy="0"/>
        </a:xfrm>
      </p:grpSpPr>
      <p:sp>
        <p:nvSpPr>
          <p:cNvPr id="3014" name="Google Shape;3014;p107"/>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parties </a:t>
            </a:r>
            <a:r>
              <a:rPr lang="en" sz="3500">
                <a:solidFill>
                  <a:srgbClr val="191919"/>
                </a:solidFill>
                <a:latin typeface="Open Sans"/>
                <a:ea typeface="Open Sans"/>
                <a:cs typeface="Open Sans"/>
                <a:sym typeface="Open Sans"/>
              </a:rPr>
              <a:t>du discours</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3026" name="Google Shape;3026;p107"/>
          <p:cNvSpPr txBox="1"/>
          <p:nvPr/>
        </p:nvSpPr>
        <p:spPr>
          <a:xfrm>
            <a:off x="394675" y="651200"/>
            <a:ext cx="8316000" cy="62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dirty="0">
                <a:solidFill>
                  <a:srgbClr val="191919"/>
                </a:solidFill>
                <a:latin typeface="Open Sans"/>
                <a:ea typeface="Open Sans"/>
                <a:cs typeface="Open Sans"/>
                <a:sym typeface="Open Sans"/>
              </a:rPr>
              <a:t>Sur une page lignée, triez les mots dans la bonne catégorie.</a:t>
            </a:r>
            <a:endParaRPr sz="1900" dirty="0">
              <a:solidFill>
                <a:srgbClr val="191919"/>
              </a:solidFill>
              <a:latin typeface="Open Sans"/>
              <a:ea typeface="Open Sans"/>
              <a:cs typeface="Open Sans"/>
              <a:sym typeface="Open Sans"/>
            </a:endParaRPr>
          </a:p>
        </p:txBody>
      </p:sp>
      <p:sp>
        <p:nvSpPr>
          <p:cNvPr id="3029" name="Google Shape;3029;p107"/>
          <p:cNvSpPr txBox="1"/>
          <p:nvPr/>
        </p:nvSpPr>
        <p:spPr>
          <a:xfrm>
            <a:off x="2007189" y="1258614"/>
            <a:ext cx="114457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242424"/>
                </a:solidFill>
                <a:latin typeface="Hind"/>
                <a:ea typeface="Hind"/>
                <a:cs typeface="Hind"/>
                <a:sym typeface="Hind"/>
              </a:rPr>
              <a:t>Noms</a:t>
            </a:r>
            <a:endParaRPr sz="1800" dirty="0">
              <a:solidFill>
                <a:srgbClr val="242424"/>
              </a:solidFill>
              <a:latin typeface="Hind"/>
              <a:ea typeface="Hind"/>
              <a:cs typeface="Hind"/>
              <a:sym typeface="Hind"/>
            </a:endParaRPr>
          </a:p>
        </p:txBody>
      </p:sp>
      <p:sp>
        <p:nvSpPr>
          <p:cNvPr id="3030" name="Google Shape;3030;p107"/>
          <p:cNvSpPr txBox="1"/>
          <p:nvPr/>
        </p:nvSpPr>
        <p:spPr>
          <a:xfrm>
            <a:off x="4329292" y="1255390"/>
            <a:ext cx="10755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latin typeface="Hind"/>
                <a:ea typeface="Hind"/>
                <a:cs typeface="Hind"/>
                <a:sym typeface="Hind"/>
              </a:rPr>
              <a:t>Verbes</a:t>
            </a:r>
            <a:endParaRPr sz="1800" dirty="0">
              <a:solidFill>
                <a:schemeClr val="dk1"/>
              </a:solidFill>
              <a:latin typeface="Hind"/>
              <a:ea typeface="Hind"/>
              <a:cs typeface="Hind"/>
              <a:sym typeface="Hind"/>
            </a:endParaRPr>
          </a:p>
        </p:txBody>
      </p:sp>
      <p:sp>
        <p:nvSpPr>
          <p:cNvPr id="3031" name="Google Shape;3031;p107"/>
          <p:cNvSpPr txBox="1"/>
          <p:nvPr/>
        </p:nvSpPr>
        <p:spPr>
          <a:xfrm>
            <a:off x="1899079" y="4107975"/>
            <a:ext cx="124435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latin typeface="Hind"/>
                <a:ea typeface="Hind"/>
                <a:cs typeface="Hind"/>
                <a:sym typeface="Hind"/>
              </a:rPr>
              <a:t>Adjectifs</a:t>
            </a:r>
            <a:endParaRPr sz="1800" dirty="0">
              <a:solidFill>
                <a:schemeClr val="dk1"/>
              </a:solidFill>
              <a:latin typeface="Hind"/>
              <a:ea typeface="Hind"/>
              <a:cs typeface="Hind"/>
              <a:sym typeface="Hind"/>
            </a:endParaRPr>
          </a:p>
        </p:txBody>
      </p:sp>
      <p:sp>
        <p:nvSpPr>
          <p:cNvPr id="3032" name="Google Shape;3032;p107"/>
          <p:cNvSpPr txBox="1"/>
          <p:nvPr/>
        </p:nvSpPr>
        <p:spPr>
          <a:xfrm>
            <a:off x="4334470" y="4107975"/>
            <a:ext cx="124435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latin typeface="Hind"/>
                <a:ea typeface="Hind"/>
                <a:cs typeface="Hind"/>
                <a:sym typeface="Hind"/>
              </a:rPr>
              <a:t>Adverbes</a:t>
            </a:r>
            <a:endParaRPr sz="1800" dirty="0">
              <a:solidFill>
                <a:schemeClr val="dk1"/>
              </a:solidFill>
              <a:latin typeface="Hind"/>
              <a:ea typeface="Hind"/>
              <a:cs typeface="Hind"/>
              <a:sym typeface="Hind"/>
            </a:endParaRPr>
          </a:p>
        </p:txBody>
      </p:sp>
      <p:sp>
        <p:nvSpPr>
          <p:cNvPr id="3033" name="Google Shape;3033;p107"/>
          <p:cNvSpPr txBox="1"/>
          <p:nvPr/>
        </p:nvSpPr>
        <p:spPr>
          <a:xfrm>
            <a:off x="6119925" y="1194600"/>
            <a:ext cx="2652000" cy="3540751"/>
          </a:xfrm>
          <a:prstGeom prst="rect">
            <a:avLst/>
          </a:prstGeom>
          <a:solidFill>
            <a:srgbClr val="FFCD00"/>
          </a:solidFill>
          <a:ln w="9525" cap="flat" cmpd="sng">
            <a:solidFill>
              <a:srgbClr val="005E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1F1F1F"/>
                </a:solidFill>
                <a:latin typeface="Hind"/>
                <a:ea typeface="Hind"/>
                <a:cs typeface="Hind"/>
                <a:sym typeface="Hind"/>
              </a:rPr>
              <a:t>Banque de mots</a:t>
            </a:r>
            <a:endParaRPr sz="1800" dirty="0">
              <a:solidFill>
                <a:srgbClr val="1F1F1F"/>
              </a:solidFill>
              <a:latin typeface="Hind"/>
              <a:ea typeface="Hind"/>
              <a:cs typeface="Hind"/>
              <a:sym typeface="Hind"/>
            </a:endParaRPr>
          </a:p>
          <a:p>
            <a:pPr marL="0" lvl="0" indent="0" algn="ctr" rtl="0">
              <a:spcBef>
                <a:spcPts val="1200"/>
              </a:spcBef>
              <a:spcAft>
                <a:spcPts val="0"/>
              </a:spcAft>
              <a:buNone/>
            </a:pPr>
            <a:r>
              <a:rPr lang="en" sz="1600" dirty="0">
                <a:solidFill>
                  <a:srgbClr val="1F1F1F"/>
                </a:solidFill>
                <a:latin typeface="Hind"/>
                <a:ea typeface="Hind"/>
                <a:cs typeface="Hind"/>
                <a:sym typeface="Hind"/>
              </a:rPr>
              <a:t>guérison</a:t>
            </a:r>
            <a:endParaRPr sz="1600" dirty="0">
              <a:solidFill>
                <a:srgbClr val="1F1F1F"/>
              </a:solidFill>
              <a:latin typeface="Hind"/>
              <a:ea typeface="Hind"/>
              <a:cs typeface="Hind"/>
              <a:sym typeface="Hind"/>
            </a:endParaRPr>
          </a:p>
          <a:p>
            <a:pPr marL="0" lvl="0" indent="0" algn="ctr" rtl="0">
              <a:spcBef>
                <a:spcPts val="1200"/>
              </a:spcBef>
              <a:spcAft>
                <a:spcPts val="0"/>
              </a:spcAft>
              <a:buNone/>
            </a:pPr>
            <a:r>
              <a:rPr lang="en" sz="1600" dirty="0">
                <a:solidFill>
                  <a:srgbClr val="1F1F1F"/>
                </a:solidFill>
                <a:latin typeface="Hind"/>
                <a:ea typeface="Hind"/>
                <a:cs typeface="Hind"/>
                <a:sym typeface="Hind"/>
              </a:rPr>
              <a:t>spécialisé</a:t>
            </a:r>
            <a:endParaRPr sz="1600" dirty="0">
              <a:solidFill>
                <a:srgbClr val="1F1F1F"/>
              </a:solidFill>
              <a:latin typeface="Hind"/>
              <a:ea typeface="Hind"/>
              <a:cs typeface="Hind"/>
              <a:sym typeface="Hind"/>
            </a:endParaRPr>
          </a:p>
          <a:p>
            <a:pPr marL="0" lvl="0" indent="0" algn="ctr" rtl="0">
              <a:spcBef>
                <a:spcPts val="1200"/>
              </a:spcBef>
              <a:spcAft>
                <a:spcPts val="0"/>
              </a:spcAft>
              <a:buNone/>
            </a:pPr>
            <a:r>
              <a:rPr lang="en" sz="1600" dirty="0">
                <a:solidFill>
                  <a:srgbClr val="1F1F1F"/>
                </a:solidFill>
                <a:latin typeface="Hind"/>
                <a:ea typeface="Hind"/>
                <a:cs typeface="Hind"/>
                <a:sym typeface="Hind"/>
              </a:rPr>
              <a:t>stopper</a:t>
            </a:r>
            <a:endParaRPr sz="1600" dirty="0">
              <a:solidFill>
                <a:srgbClr val="1F1F1F"/>
              </a:solidFill>
              <a:latin typeface="Hind"/>
              <a:ea typeface="Hind"/>
              <a:cs typeface="Hind"/>
              <a:sym typeface="Hind"/>
            </a:endParaRPr>
          </a:p>
          <a:p>
            <a:pPr marL="0" lvl="0" indent="0" algn="ctr" rtl="0">
              <a:spcBef>
                <a:spcPts val="1200"/>
              </a:spcBef>
              <a:spcAft>
                <a:spcPts val="0"/>
              </a:spcAft>
              <a:buNone/>
            </a:pPr>
            <a:r>
              <a:rPr lang="en" sz="1600" dirty="0">
                <a:solidFill>
                  <a:srgbClr val="1F1F1F"/>
                </a:solidFill>
                <a:latin typeface="Hind"/>
                <a:ea typeface="Hind"/>
                <a:cs typeface="Hind"/>
                <a:sym typeface="Hind"/>
              </a:rPr>
              <a:t>vraiment</a:t>
            </a:r>
            <a:endParaRPr sz="1600" dirty="0">
              <a:solidFill>
                <a:srgbClr val="1F1F1F"/>
              </a:solidFill>
              <a:latin typeface="Hind"/>
              <a:ea typeface="Hind"/>
              <a:cs typeface="Hind"/>
              <a:sym typeface="Hind"/>
            </a:endParaRPr>
          </a:p>
          <a:p>
            <a:pPr marL="0" lvl="0" indent="0" algn="ctr" rtl="0">
              <a:spcBef>
                <a:spcPts val="1200"/>
              </a:spcBef>
              <a:spcAft>
                <a:spcPts val="0"/>
              </a:spcAft>
              <a:buNone/>
            </a:pPr>
            <a:r>
              <a:rPr lang="en" sz="1600" dirty="0">
                <a:solidFill>
                  <a:srgbClr val="1F1F1F"/>
                </a:solidFill>
                <a:latin typeface="Hind"/>
                <a:ea typeface="Hind"/>
                <a:cs typeface="Hind"/>
                <a:sym typeface="Hind"/>
              </a:rPr>
              <a:t>souffrant</a:t>
            </a:r>
            <a:endParaRPr sz="1600" dirty="0">
              <a:solidFill>
                <a:srgbClr val="1F1F1F"/>
              </a:solidFill>
              <a:latin typeface="Hind"/>
              <a:ea typeface="Hind"/>
              <a:cs typeface="Hind"/>
              <a:sym typeface="Hind"/>
            </a:endParaRPr>
          </a:p>
          <a:p>
            <a:pPr marL="0" lvl="0" indent="0" algn="ctr" rtl="0">
              <a:spcBef>
                <a:spcPts val="1200"/>
              </a:spcBef>
              <a:spcAft>
                <a:spcPts val="0"/>
              </a:spcAft>
              <a:buNone/>
            </a:pPr>
            <a:r>
              <a:rPr lang="en" sz="1600" dirty="0">
                <a:solidFill>
                  <a:srgbClr val="1F1F1F"/>
                </a:solidFill>
                <a:latin typeface="Hind"/>
                <a:ea typeface="Hind"/>
                <a:cs typeface="Hind"/>
                <a:sym typeface="Hind"/>
              </a:rPr>
              <a:t>mieux</a:t>
            </a:r>
            <a:endParaRPr sz="1600" dirty="0">
              <a:solidFill>
                <a:srgbClr val="1F1F1F"/>
              </a:solidFill>
              <a:latin typeface="Hind"/>
              <a:ea typeface="Hind"/>
              <a:cs typeface="Hind"/>
              <a:sym typeface="Hind"/>
            </a:endParaRPr>
          </a:p>
          <a:p>
            <a:pPr marL="0" lvl="0" indent="0" algn="ctr" rtl="0">
              <a:spcBef>
                <a:spcPts val="1200"/>
              </a:spcBef>
              <a:spcAft>
                <a:spcPts val="0"/>
              </a:spcAft>
              <a:buNone/>
            </a:pPr>
            <a:r>
              <a:rPr lang="en" sz="1600" dirty="0">
                <a:solidFill>
                  <a:srgbClr val="1F1F1F"/>
                </a:solidFill>
                <a:latin typeface="Hind"/>
                <a:ea typeface="Hind"/>
                <a:cs typeface="Hind"/>
                <a:sym typeface="Hind"/>
              </a:rPr>
              <a:t>quotidiennes</a:t>
            </a:r>
            <a:endParaRPr sz="1600" dirty="0">
              <a:solidFill>
                <a:srgbClr val="1F1F1F"/>
              </a:solidFill>
              <a:latin typeface="Hind"/>
              <a:ea typeface="Hind"/>
              <a:cs typeface="Hind"/>
              <a:sym typeface="Hind"/>
            </a:endParaRPr>
          </a:p>
          <a:p>
            <a:pPr marL="0" lvl="0" indent="0" algn="ctr" rtl="0">
              <a:spcBef>
                <a:spcPts val="1200"/>
              </a:spcBef>
              <a:spcAft>
                <a:spcPts val="0"/>
              </a:spcAft>
              <a:buNone/>
            </a:pPr>
            <a:r>
              <a:rPr lang="en" sz="1600" dirty="0">
                <a:solidFill>
                  <a:srgbClr val="1F1F1F"/>
                </a:solidFill>
                <a:latin typeface="Hind"/>
                <a:ea typeface="Hind"/>
                <a:cs typeface="Hind"/>
                <a:sym typeface="Hind"/>
              </a:rPr>
              <a:t>toxicomanie </a:t>
            </a:r>
            <a:endParaRPr sz="1600" dirty="0">
              <a:solidFill>
                <a:srgbClr val="1F1F1F"/>
              </a:solidFill>
              <a:latin typeface="Hind"/>
              <a:ea typeface="Hind"/>
              <a:cs typeface="Hind"/>
              <a:sym typeface="Hind"/>
            </a:endParaRPr>
          </a:p>
          <a:p>
            <a:pPr marL="0" lvl="0" indent="0" algn="ctr" rtl="0">
              <a:spcBef>
                <a:spcPts val="1200"/>
              </a:spcBef>
              <a:spcAft>
                <a:spcPts val="0"/>
              </a:spcAft>
              <a:buNone/>
            </a:pPr>
            <a:endParaRPr dirty="0">
              <a:solidFill>
                <a:srgbClr val="1F1F1F"/>
              </a:solidFill>
              <a:latin typeface="Hind"/>
              <a:ea typeface="Hind"/>
              <a:cs typeface="Hind"/>
              <a:sym typeface="Hind"/>
            </a:endParaRPr>
          </a:p>
          <a:p>
            <a:pPr marL="0" lvl="0" indent="0" algn="ctr" rtl="0">
              <a:spcBef>
                <a:spcPts val="1200"/>
              </a:spcBef>
              <a:spcAft>
                <a:spcPts val="0"/>
              </a:spcAft>
              <a:buNone/>
            </a:pPr>
            <a:endParaRPr sz="1500" dirty="0">
              <a:solidFill>
                <a:srgbClr val="1F1F1F"/>
              </a:solidFill>
              <a:latin typeface="Hind"/>
              <a:ea typeface="Hind"/>
              <a:cs typeface="Hind"/>
              <a:sym typeface="Hind"/>
            </a:endParaRPr>
          </a:p>
          <a:p>
            <a:pPr marL="0" lvl="0" indent="0" algn="ctr" rtl="0">
              <a:spcBef>
                <a:spcPts val="1200"/>
              </a:spcBef>
              <a:spcAft>
                <a:spcPts val="0"/>
              </a:spcAft>
              <a:buNone/>
            </a:pPr>
            <a:endParaRPr sz="1500" dirty="0">
              <a:solidFill>
                <a:srgbClr val="1F1F1F"/>
              </a:solidFill>
              <a:latin typeface="Hind"/>
              <a:ea typeface="Hind"/>
              <a:cs typeface="Hind"/>
              <a:sym typeface="Hind"/>
            </a:endParaRPr>
          </a:p>
          <a:p>
            <a:pPr marL="457200" lvl="0" indent="0" algn="l" rtl="0">
              <a:lnSpc>
                <a:spcPct val="115000"/>
              </a:lnSpc>
              <a:spcBef>
                <a:spcPts val="1200"/>
              </a:spcBef>
              <a:spcAft>
                <a:spcPts val="0"/>
              </a:spcAft>
              <a:buNone/>
            </a:pPr>
            <a:endParaRPr sz="1500" dirty="0">
              <a:solidFill>
                <a:srgbClr val="191919"/>
              </a:solidFill>
            </a:endParaRPr>
          </a:p>
          <a:p>
            <a:pPr marL="457200" lvl="0" indent="0" algn="l" rtl="0">
              <a:spcBef>
                <a:spcPts val="0"/>
              </a:spcBef>
              <a:spcAft>
                <a:spcPts val="1200"/>
              </a:spcAft>
              <a:buNone/>
            </a:pPr>
            <a:endParaRPr sz="1500" dirty="0">
              <a:solidFill>
                <a:srgbClr val="191919"/>
              </a:solidFill>
            </a:endParaRPr>
          </a:p>
        </p:txBody>
      </p:sp>
      <p:pic>
        <p:nvPicPr>
          <p:cNvPr id="2" name="Google Shape;65;p14">
            <a:extLst>
              <a:ext uri="{FF2B5EF4-FFF2-40B4-BE49-F238E27FC236}">
                <a16:creationId xmlns:a16="http://schemas.microsoft.com/office/drawing/2014/main" id="{F24C8DE4-2844-E676-AC54-047BF8700828}"/>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cxnSp>
        <p:nvCxnSpPr>
          <p:cNvPr id="3" name="Google Shape;2487;p87">
            <a:extLst>
              <a:ext uri="{FF2B5EF4-FFF2-40B4-BE49-F238E27FC236}">
                <a16:creationId xmlns:a16="http://schemas.microsoft.com/office/drawing/2014/main" id="{1BB4F3A1-842B-8358-8B14-D889E9FF3763}"/>
              </a:ext>
            </a:extLst>
          </p:cNvPr>
          <p:cNvCxnSpPr/>
          <p:nvPr/>
        </p:nvCxnSpPr>
        <p:spPr>
          <a:xfrm>
            <a:off x="1639517" y="2803317"/>
            <a:ext cx="4030200" cy="23700"/>
          </a:xfrm>
          <a:prstGeom prst="straightConnector1">
            <a:avLst/>
          </a:prstGeom>
          <a:noFill/>
          <a:ln w="9525" cap="flat" cmpd="sng">
            <a:solidFill>
              <a:srgbClr val="191919"/>
            </a:solidFill>
            <a:prstDash val="solid"/>
            <a:round/>
            <a:headEnd type="none" w="med" len="med"/>
            <a:tailEnd type="none" w="med" len="med"/>
          </a:ln>
        </p:spPr>
      </p:cxnSp>
      <p:cxnSp>
        <p:nvCxnSpPr>
          <p:cNvPr id="4" name="Google Shape;2486;p87">
            <a:extLst>
              <a:ext uri="{FF2B5EF4-FFF2-40B4-BE49-F238E27FC236}">
                <a16:creationId xmlns:a16="http://schemas.microsoft.com/office/drawing/2014/main" id="{35731383-7F51-C09D-BB00-2C7FE3563A1A}"/>
              </a:ext>
            </a:extLst>
          </p:cNvPr>
          <p:cNvCxnSpPr/>
          <p:nvPr/>
        </p:nvCxnSpPr>
        <p:spPr>
          <a:xfrm flipH="1">
            <a:off x="3452733" y="1441050"/>
            <a:ext cx="3300" cy="3007200"/>
          </a:xfrm>
          <a:prstGeom prst="straightConnector1">
            <a:avLst/>
          </a:prstGeom>
          <a:noFill/>
          <a:ln w="9525" cap="flat" cmpd="sng">
            <a:solidFill>
              <a:srgbClr val="191919"/>
            </a:solidFill>
            <a:prstDash val="solid"/>
            <a:round/>
            <a:headEnd type="none" w="med" len="med"/>
            <a:tailEnd type="none" w="med" len="med"/>
          </a:ln>
        </p:spPr>
      </p:cxnSp>
      <p:pic>
        <p:nvPicPr>
          <p:cNvPr id="5" name="Image 2" descr="Une image contenant pétale, plante, pollen, Plante annuelle&#10;&#10;Le contenu généré par l’IA peut être incorrect.">
            <a:extLst>
              <a:ext uri="{FF2B5EF4-FFF2-40B4-BE49-F238E27FC236}">
                <a16:creationId xmlns:a16="http://schemas.microsoft.com/office/drawing/2014/main" id="{464467AA-006E-B17E-B6B2-FCA1BDFFC6F5}"/>
              </a:ext>
            </a:extLst>
          </p:cNvPr>
          <p:cNvPicPr>
            <a:picLocks noChangeAspect="1"/>
          </p:cNvPicPr>
          <p:nvPr/>
        </p:nvPicPr>
        <p:blipFill>
          <a:blip r:embed="rId4"/>
          <a:srcRect l="35838" r="33552"/>
          <a:stretch>
            <a:fillRect/>
          </a:stretch>
        </p:blipFill>
        <p:spPr>
          <a:xfrm>
            <a:off x="-99063" y="2850355"/>
            <a:ext cx="1288371" cy="23675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3"/>
        <p:cNvGrpSpPr/>
        <p:nvPr/>
      </p:nvGrpSpPr>
      <p:grpSpPr>
        <a:xfrm>
          <a:off x="0" y="0"/>
          <a:ext cx="0" cy="0"/>
          <a:chOff x="0" y="0"/>
          <a:chExt cx="0" cy="0"/>
        </a:xfrm>
      </p:grpSpPr>
      <p:sp>
        <p:nvSpPr>
          <p:cNvPr id="3044" name="Google Shape;3044;p108"/>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Questions</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de </a:t>
            </a:r>
            <a:r>
              <a:rPr lang="en" sz="3500" dirty="0">
                <a:solidFill>
                  <a:srgbClr val="191919"/>
                </a:solidFill>
                <a:latin typeface="Open Sans"/>
                <a:ea typeface="Open Sans"/>
                <a:cs typeface="Open Sans"/>
                <a:sym typeface="Open Sans"/>
              </a:rPr>
              <a:t>prélecture</a:t>
            </a:r>
            <a:endParaRPr sz="35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sp>
        <p:nvSpPr>
          <p:cNvPr id="3068" name="Google Shape;3068;p108"/>
          <p:cNvSpPr txBox="1"/>
          <p:nvPr/>
        </p:nvSpPr>
        <p:spPr>
          <a:xfrm>
            <a:off x="492918" y="1243487"/>
            <a:ext cx="7961744" cy="228777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dirty="0">
                <a:solidFill>
                  <a:schemeClr val="dk1"/>
                </a:solidFill>
                <a:latin typeface="Open Sans"/>
                <a:ea typeface="Open Sans"/>
                <a:cs typeface="Open Sans"/>
                <a:sym typeface="Open Sans"/>
              </a:rPr>
              <a:t>Pourquoi est-il important d’obtenir un bon diagnostic de maladie mentale ?</a:t>
            </a:r>
            <a:endParaRPr sz="2200" dirty="0">
              <a:solidFill>
                <a:schemeClr val="dk1"/>
              </a:solidFill>
              <a:latin typeface="Open Sans"/>
              <a:ea typeface="Open Sans"/>
              <a:cs typeface="Open Sans"/>
              <a:sym typeface="Open Sans"/>
            </a:endParaRPr>
          </a:p>
          <a:p>
            <a:pPr marL="0" lvl="0" indent="0" algn="ctr" rtl="0">
              <a:spcBef>
                <a:spcPts val="1600"/>
              </a:spcBef>
              <a:spcAft>
                <a:spcPts val="1600"/>
              </a:spcAft>
              <a:buNone/>
            </a:pPr>
            <a:r>
              <a:rPr lang="en" sz="2200" dirty="0">
                <a:solidFill>
                  <a:schemeClr val="dk1"/>
                </a:solidFill>
                <a:latin typeface="Open Sans"/>
                <a:ea typeface="Open Sans"/>
                <a:cs typeface="Open Sans"/>
                <a:sym typeface="Open Sans"/>
              </a:rPr>
              <a:t> Quelles sont les différences entre les professionnels de la santé qui ont officiellement le droit de diagnostiquer une maladie mentale ?</a:t>
            </a:r>
            <a:endParaRPr sz="2500"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E595D74E-5535-FA90-59C5-FB0C00C5BE7A}"/>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pétale, plante, pollen, Plante annuelle&#10;&#10;Le contenu généré par l’IA peut être incorrect.">
            <a:extLst>
              <a:ext uri="{FF2B5EF4-FFF2-40B4-BE49-F238E27FC236}">
                <a16:creationId xmlns:a16="http://schemas.microsoft.com/office/drawing/2014/main" id="{71AB1723-D37F-12FB-015B-05E9B3383429}"/>
              </a:ext>
            </a:extLst>
          </p:cNvPr>
          <p:cNvPicPr>
            <a:picLocks noChangeAspect="1"/>
          </p:cNvPicPr>
          <p:nvPr/>
        </p:nvPicPr>
        <p:blipFill>
          <a:blip r:embed="rId4"/>
          <a:srcRect l="35838" r="33552"/>
          <a:stretch>
            <a:fillRect/>
          </a:stretch>
        </p:blipFill>
        <p:spPr>
          <a:xfrm>
            <a:off x="-99063" y="2850355"/>
            <a:ext cx="1288371" cy="23675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7" name="Google Shape;3077;p109"/>
          <p:cNvSpPr txBox="1">
            <a:spLocks noGrp="1"/>
          </p:cNvSpPr>
          <p:nvPr>
            <p:ph type="title"/>
          </p:nvPr>
        </p:nvSpPr>
        <p:spPr>
          <a:xfrm>
            <a:off x="4808875" y="235231"/>
            <a:ext cx="35745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rgbClr val="FBB901"/>
                </a:solidFill>
                <a:latin typeface="Open Sans"/>
                <a:ea typeface="Open Sans"/>
                <a:cs typeface="Open Sans"/>
                <a:sym typeface="Open Sans"/>
              </a:rPr>
              <a:t>As</a:t>
            </a:r>
            <a:r>
              <a:rPr lang="en" sz="2600" dirty="0">
                <a:solidFill>
                  <a:srgbClr val="EE2737"/>
                </a:solidFill>
                <a:latin typeface="Open Sans"/>
                <a:ea typeface="Open Sans"/>
                <a:cs typeface="Open Sans"/>
                <a:sym typeface="Open Sans"/>
              </a:rPr>
              <a:t>-tu </a:t>
            </a:r>
            <a:r>
              <a:rPr lang="en" sz="2600" dirty="0">
                <a:solidFill>
                  <a:srgbClr val="191919"/>
                </a:solidFill>
                <a:latin typeface="Open Sans"/>
                <a:ea typeface="Open Sans"/>
                <a:cs typeface="Open Sans"/>
                <a:sym typeface="Open Sans"/>
              </a:rPr>
              <a:t>compris?</a:t>
            </a:r>
            <a:endParaRPr sz="26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2600" dirty="0">
              <a:solidFill>
                <a:srgbClr val="191919"/>
              </a:solidFill>
              <a:latin typeface="Open Sans"/>
              <a:ea typeface="Open Sans"/>
              <a:cs typeface="Open Sans"/>
              <a:sym typeface="Open Sans"/>
            </a:endParaRPr>
          </a:p>
        </p:txBody>
      </p:sp>
      <p:sp>
        <p:nvSpPr>
          <p:cNvPr id="3073" name="Google Shape;3073;p109"/>
          <p:cNvSpPr txBox="1">
            <a:spLocks noGrp="1"/>
          </p:cNvSpPr>
          <p:nvPr>
            <p:ph type="ctrTitle" idx="4294967295"/>
          </p:nvPr>
        </p:nvSpPr>
        <p:spPr>
          <a:xfrm>
            <a:off x="99062" y="159147"/>
            <a:ext cx="3957638"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rgbClr val="FBB901"/>
                </a:solidFill>
                <a:latin typeface="Open Sans"/>
                <a:ea typeface="Open Sans"/>
                <a:cs typeface="Open Sans"/>
                <a:sym typeface="Open Sans"/>
              </a:rPr>
              <a:t>Question-guide</a:t>
            </a:r>
            <a:r>
              <a:rPr lang="en" sz="2600" b="1" dirty="0">
                <a:latin typeface="Open Sans"/>
                <a:ea typeface="Open Sans"/>
                <a:cs typeface="Open Sans"/>
                <a:sym typeface="Open Sans"/>
              </a:rPr>
              <a:t> </a:t>
            </a:r>
            <a:r>
              <a:rPr lang="en" sz="2600" b="1" dirty="0">
                <a:solidFill>
                  <a:srgbClr val="EE2737"/>
                </a:solidFill>
                <a:latin typeface="Open Sans"/>
                <a:ea typeface="Open Sans"/>
                <a:cs typeface="Open Sans"/>
                <a:sym typeface="Open Sans"/>
              </a:rPr>
              <a:t> pour la </a:t>
            </a:r>
            <a:r>
              <a:rPr lang="en" sz="2600" b="1" dirty="0">
                <a:solidFill>
                  <a:srgbClr val="191919"/>
                </a:solidFill>
                <a:latin typeface="Open Sans"/>
                <a:ea typeface="Open Sans"/>
                <a:cs typeface="Open Sans"/>
                <a:sym typeface="Open Sans"/>
              </a:rPr>
              <a:t>lecture</a:t>
            </a:r>
            <a:endParaRPr sz="2600" b="1"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2600" dirty="0">
              <a:solidFill>
                <a:srgbClr val="191919"/>
              </a:solidFill>
              <a:latin typeface="Open Sans"/>
              <a:ea typeface="Open Sans"/>
              <a:cs typeface="Open Sans"/>
              <a:sym typeface="Open Sans"/>
            </a:endParaRPr>
          </a:p>
        </p:txBody>
      </p:sp>
      <p:sp>
        <p:nvSpPr>
          <p:cNvPr id="3085" name="Google Shape;3085;p109"/>
          <p:cNvSpPr txBox="1"/>
          <p:nvPr/>
        </p:nvSpPr>
        <p:spPr>
          <a:xfrm>
            <a:off x="266943" y="1476959"/>
            <a:ext cx="3423751" cy="2031295"/>
          </a:xfrm>
          <a:prstGeom prst="rect">
            <a:avLst/>
          </a:prstGeom>
          <a:noFill/>
          <a:ln>
            <a:noFill/>
          </a:ln>
        </p:spPr>
        <p:txBody>
          <a:bodyPr spcFirstLastPara="1" wrap="square" lIns="91425" tIns="91425" rIns="91425" bIns="91425" anchor="t" anchorCtr="0">
            <a:spAutoFit/>
          </a:bodyPr>
          <a:lstStyle/>
          <a:p>
            <a:pPr marL="91440" lvl="0" indent="0" algn="ctr" rtl="0">
              <a:spcBef>
                <a:spcPts val="0"/>
              </a:spcBef>
              <a:spcAft>
                <a:spcPts val="0"/>
              </a:spcAft>
              <a:buNone/>
            </a:pPr>
            <a:r>
              <a:rPr lang="en" sz="2400" dirty="0">
                <a:solidFill>
                  <a:srgbClr val="0076BE"/>
                </a:solidFill>
                <a:latin typeface="Open Sans"/>
                <a:ea typeface="Open Sans"/>
                <a:cs typeface="Open Sans"/>
                <a:sym typeface="Open Sans"/>
              </a:rPr>
              <a:t>Quelles sont les répercussions d’une maladie mentale sur le corps d’une personne ?</a:t>
            </a:r>
            <a:endParaRPr sz="1500" dirty="0">
              <a:solidFill>
                <a:srgbClr val="0076BE"/>
              </a:solidFill>
              <a:latin typeface="Open Sans"/>
              <a:ea typeface="Open Sans"/>
              <a:cs typeface="Open Sans"/>
              <a:sym typeface="Open Sans"/>
            </a:endParaRPr>
          </a:p>
        </p:txBody>
      </p:sp>
      <p:sp>
        <p:nvSpPr>
          <p:cNvPr id="3086" name="Google Shape;3086;p109"/>
          <p:cNvSpPr txBox="1"/>
          <p:nvPr/>
        </p:nvSpPr>
        <p:spPr>
          <a:xfrm>
            <a:off x="4056700" y="1072475"/>
            <a:ext cx="4978063" cy="2554515"/>
          </a:xfrm>
          <a:prstGeom prst="rect">
            <a:avLst/>
          </a:prstGeom>
          <a:noFill/>
          <a:ln>
            <a:noFill/>
          </a:ln>
        </p:spPr>
        <p:txBody>
          <a:bodyPr spcFirstLastPara="1" wrap="square" lIns="91425" tIns="91425" rIns="91425" bIns="91425" anchor="t" anchorCtr="0">
            <a:spAutoFit/>
          </a:bodyPr>
          <a:lstStyle/>
          <a:p>
            <a:pPr marL="91440" lvl="0" indent="0" algn="ctr" rtl="0">
              <a:spcBef>
                <a:spcPts val="0"/>
              </a:spcBef>
              <a:spcAft>
                <a:spcPts val="0"/>
              </a:spcAft>
              <a:buNone/>
            </a:pPr>
            <a:r>
              <a:rPr lang="en" sz="2200" dirty="0">
                <a:solidFill>
                  <a:srgbClr val="191919"/>
                </a:solidFill>
                <a:latin typeface="Open Sans"/>
                <a:ea typeface="Open Sans"/>
                <a:cs typeface="Open Sans"/>
                <a:sym typeface="Open Sans"/>
              </a:rPr>
              <a:t>Quels sont les effets positifs et négatifs des trois traitements décrits dans le texte ?</a:t>
            </a:r>
            <a:endParaRPr sz="2200" dirty="0">
              <a:solidFill>
                <a:srgbClr val="191919"/>
              </a:solidFill>
              <a:latin typeface="Open Sans"/>
              <a:ea typeface="Open Sans"/>
              <a:cs typeface="Open Sans"/>
              <a:sym typeface="Open Sans"/>
            </a:endParaRPr>
          </a:p>
          <a:p>
            <a:pPr marL="91440" lvl="0" indent="0" algn="ctr" rtl="0">
              <a:spcBef>
                <a:spcPts val="0"/>
              </a:spcBef>
              <a:spcAft>
                <a:spcPts val="0"/>
              </a:spcAft>
              <a:buNone/>
            </a:pPr>
            <a:endParaRPr sz="2200" dirty="0">
              <a:solidFill>
                <a:srgbClr val="191919"/>
              </a:solidFill>
              <a:latin typeface="Open Sans"/>
              <a:ea typeface="Open Sans"/>
              <a:cs typeface="Open Sans"/>
              <a:sym typeface="Open Sans"/>
            </a:endParaRPr>
          </a:p>
          <a:p>
            <a:pPr marL="91440" lvl="0" indent="0" algn="ctr" rtl="0">
              <a:spcBef>
                <a:spcPts val="0"/>
              </a:spcBef>
              <a:spcAft>
                <a:spcPts val="0"/>
              </a:spcAft>
              <a:buNone/>
            </a:pPr>
            <a:r>
              <a:rPr lang="en" sz="2200" dirty="0">
                <a:solidFill>
                  <a:srgbClr val="191919"/>
                </a:solidFill>
                <a:latin typeface="Open Sans"/>
                <a:ea typeface="Open Sans"/>
                <a:cs typeface="Open Sans"/>
                <a:sym typeface="Open Sans"/>
              </a:rPr>
              <a:t>Pourquoi est-il nécessaire que les patients connaissent les effets des médicaments ?</a:t>
            </a:r>
            <a:endParaRPr sz="2400"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F7FFD39B-7346-186E-B20E-9F7C5E6ADB1A}"/>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pétale, plante, pollen, Plante annuelle&#10;&#10;Le contenu généré par l’IA peut être incorrect.">
            <a:extLst>
              <a:ext uri="{FF2B5EF4-FFF2-40B4-BE49-F238E27FC236}">
                <a16:creationId xmlns:a16="http://schemas.microsoft.com/office/drawing/2014/main" id="{1F4BCDD8-F6F0-3ECD-FDC2-982676BE3C83}"/>
              </a:ext>
            </a:extLst>
          </p:cNvPr>
          <p:cNvPicPr>
            <a:picLocks noChangeAspect="1"/>
          </p:cNvPicPr>
          <p:nvPr/>
        </p:nvPicPr>
        <p:blipFill>
          <a:blip r:embed="rId4"/>
          <a:srcRect l="35838" r="33552"/>
          <a:stretch>
            <a:fillRect/>
          </a:stretch>
        </p:blipFill>
        <p:spPr>
          <a:xfrm>
            <a:off x="-99063" y="2850355"/>
            <a:ext cx="1288371" cy="23675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0"/>
        <p:cNvGrpSpPr/>
        <p:nvPr/>
      </p:nvGrpSpPr>
      <p:grpSpPr>
        <a:xfrm>
          <a:off x="0" y="0"/>
          <a:ext cx="0" cy="0"/>
          <a:chOff x="0" y="0"/>
          <a:chExt cx="0" cy="0"/>
        </a:xfrm>
      </p:grpSpPr>
      <p:sp>
        <p:nvSpPr>
          <p:cNvPr id="3091" name="Google Shape;3091;p110"/>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Question</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de </a:t>
            </a:r>
            <a:r>
              <a:rPr lang="en" sz="3500">
                <a:solidFill>
                  <a:srgbClr val="191919"/>
                </a:solidFill>
                <a:latin typeface="Open Sans"/>
                <a:ea typeface="Open Sans"/>
                <a:cs typeface="Open Sans"/>
                <a:sym typeface="Open Sans"/>
              </a:rPr>
              <a:t>réflexion</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3095" name="Google Shape;3095;p110"/>
          <p:cNvSpPr txBox="1"/>
          <p:nvPr/>
        </p:nvSpPr>
        <p:spPr>
          <a:xfrm>
            <a:off x="714376" y="1129950"/>
            <a:ext cx="7736680" cy="273405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dirty="0">
                <a:solidFill>
                  <a:schemeClr val="dk1"/>
                </a:solidFill>
                <a:latin typeface="Open Sans"/>
                <a:ea typeface="Open Sans"/>
                <a:cs typeface="Open Sans"/>
                <a:sym typeface="Open Sans"/>
              </a:rPr>
              <a:t>Pensez aux différents types de maladies mentales </a:t>
            </a:r>
          </a:p>
          <a:p>
            <a:pPr marL="0" lvl="0" indent="0" algn="ctr" rtl="0">
              <a:spcBef>
                <a:spcPts val="0"/>
              </a:spcBef>
              <a:spcAft>
                <a:spcPts val="0"/>
              </a:spcAft>
              <a:buNone/>
            </a:pPr>
            <a:r>
              <a:rPr lang="en" sz="2300" dirty="0">
                <a:solidFill>
                  <a:schemeClr val="dk1"/>
                </a:solidFill>
                <a:latin typeface="Open Sans"/>
                <a:ea typeface="Open Sans"/>
                <a:cs typeface="Open Sans"/>
                <a:sym typeface="Open Sans"/>
              </a:rPr>
              <a:t>(voir les pages 24 et 25 pour vous en inspirer).</a:t>
            </a:r>
          </a:p>
          <a:p>
            <a:pPr marL="0" lvl="0" indent="0" algn="ctr" rtl="0">
              <a:spcBef>
                <a:spcPts val="0"/>
              </a:spcBef>
              <a:spcAft>
                <a:spcPts val="0"/>
              </a:spcAft>
              <a:buNone/>
            </a:pPr>
            <a:endParaRPr lang="en" sz="2300"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 sz="2300" dirty="0">
                <a:solidFill>
                  <a:schemeClr val="dk1"/>
                </a:solidFill>
                <a:latin typeface="Open Sans"/>
                <a:ea typeface="Open Sans"/>
                <a:cs typeface="Open Sans"/>
                <a:sym typeface="Open Sans"/>
              </a:rPr>
              <a:t>Quels types de traitements pourraient aider les gens à guérir de ces maladies ?</a:t>
            </a:r>
            <a:endParaRPr sz="2500" dirty="0">
              <a:solidFill>
                <a:schemeClr val="dk1"/>
              </a:solidFill>
              <a:latin typeface="Open Sans"/>
              <a:ea typeface="Open Sans"/>
              <a:cs typeface="Open Sans"/>
              <a:sym typeface="Open Sans"/>
            </a:endParaRPr>
          </a:p>
          <a:p>
            <a:pPr marL="0" lvl="0" indent="0" algn="ctr" rtl="0">
              <a:spcBef>
                <a:spcPts val="1600"/>
              </a:spcBef>
              <a:spcAft>
                <a:spcPts val="1600"/>
              </a:spcAft>
              <a:buNone/>
            </a:pPr>
            <a:endParaRPr sz="2400"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A036A5E5-E934-F875-C414-4913C208A743}"/>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pétale, plante, pollen, Plante annuelle&#10;&#10;Le contenu généré par l’IA peut être incorrect.">
            <a:extLst>
              <a:ext uri="{FF2B5EF4-FFF2-40B4-BE49-F238E27FC236}">
                <a16:creationId xmlns:a16="http://schemas.microsoft.com/office/drawing/2014/main" id="{35BAEF1D-7FD8-175D-E580-7ACEE8DBDC20}"/>
              </a:ext>
            </a:extLst>
          </p:cNvPr>
          <p:cNvPicPr>
            <a:picLocks noChangeAspect="1"/>
          </p:cNvPicPr>
          <p:nvPr/>
        </p:nvPicPr>
        <p:blipFill>
          <a:blip r:embed="rId4"/>
          <a:srcRect l="35838" r="33552"/>
          <a:stretch>
            <a:fillRect/>
          </a:stretch>
        </p:blipFill>
        <p:spPr>
          <a:xfrm>
            <a:off x="-99063" y="2850355"/>
            <a:ext cx="1288371" cy="23675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3"/>
        <p:cNvGrpSpPr/>
        <p:nvPr/>
      </p:nvGrpSpPr>
      <p:grpSpPr>
        <a:xfrm>
          <a:off x="0" y="0"/>
          <a:ext cx="0" cy="0"/>
          <a:chOff x="0" y="0"/>
          <a:chExt cx="0" cy="0"/>
        </a:xfrm>
      </p:grpSpPr>
      <p:sp>
        <p:nvSpPr>
          <p:cNvPr id="3114" name="Google Shape;3114;p111"/>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Idée</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d’</a:t>
            </a:r>
            <a:r>
              <a:rPr lang="en" sz="3500">
                <a:solidFill>
                  <a:srgbClr val="191919"/>
                </a:solidFill>
                <a:latin typeface="Open Sans"/>
                <a:ea typeface="Open Sans"/>
                <a:cs typeface="Open Sans"/>
                <a:sym typeface="Open Sans"/>
              </a:rPr>
              <a:t>enquête</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3118" name="Google Shape;3118;p111"/>
          <p:cNvSpPr txBox="1"/>
          <p:nvPr/>
        </p:nvSpPr>
        <p:spPr>
          <a:xfrm>
            <a:off x="954097" y="1481914"/>
            <a:ext cx="7235806" cy="2076436"/>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800" dirty="0">
                <a:solidFill>
                  <a:srgbClr val="191919"/>
                </a:solidFill>
                <a:latin typeface="Open Sans"/>
                <a:ea typeface="Open Sans"/>
                <a:cs typeface="Open Sans"/>
                <a:sym typeface="Open Sans"/>
              </a:rPr>
              <a:t>Rechercher les services qui existent dans ta communauté et créer une infographie pour représenter les points clés de chaque service</a:t>
            </a:r>
            <a:endParaRPr sz="2800" dirty="0">
              <a:solidFill>
                <a:srgbClr val="191919"/>
              </a:solidFill>
              <a:latin typeface="Open Sans"/>
              <a:ea typeface="Open Sans"/>
              <a:cs typeface="Open Sans"/>
              <a:sym typeface="Open Sans"/>
            </a:endParaRPr>
          </a:p>
          <a:p>
            <a:pPr marL="0" lvl="0" indent="0" algn="ctr" rtl="0">
              <a:spcBef>
                <a:spcPts val="0"/>
              </a:spcBef>
              <a:spcAft>
                <a:spcPts val="1600"/>
              </a:spcAft>
              <a:buNone/>
            </a:pPr>
            <a:endParaRPr sz="2000"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69D04A44-00BA-5C91-6DF7-2E51866E3733}"/>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4" name="Picture 3">
            <a:extLst>
              <a:ext uri="{FF2B5EF4-FFF2-40B4-BE49-F238E27FC236}">
                <a16:creationId xmlns:a16="http://schemas.microsoft.com/office/drawing/2014/main" id="{3D138A96-BE91-C8C9-0541-2AE276B208E3}"/>
              </a:ext>
            </a:extLst>
          </p:cNvPr>
          <p:cNvPicPr>
            <a:picLocks noChangeAspect="1"/>
          </p:cNvPicPr>
          <p:nvPr/>
        </p:nvPicPr>
        <p:blipFill>
          <a:blip r:embed="rId4"/>
          <a:srcRect l="33317" t="19861" r="32152" b="18056"/>
          <a:stretch>
            <a:fillRect/>
          </a:stretch>
        </p:blipFill>
        <p:spPr>
          <a:xfrm>
            <a:off x="85725" y="-64143"/>
            <a:ext cx="1528763" cy="15460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6"/>
        <p:cNvGrpSpPr/>
        <p:nvPr/>
      </p:nvGrpSpPr>
      <p:grpSpPr>
        <a:xfrm>
          <a:off x="0" y="0"/>
          <a:ext cx="0" cy="0"/>
          <a:chOff x="0" y="0"/>
          <a:chExt cx="0" cy="0"/>
        </a:xfrm>
      </p:grpSpPr>
      <p:sp>
        <p:nvSpPr>
          <p:cNvPr id="3157" name="Google Shape;3157;p112"/>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Idée</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de </a:t>
            </a:r>
            <a:r>
              <a:rPr lang="en" sz="3500">
                <a:solidFill>
                  <a:srgbClr val="191919"/>
                </a:solidFill>
                <a:latin typeface="Open Sans"/>
                <a:ea typeface="Open Sans"/>
                <a:cs typeface="Open Sans"/>
                <a:sym typeface="Open Sans"/>
              </a:rPr>
              <a:t>conception</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3161" name="Google Shape;3161;p112"/>
          <p:cNvSpPr txBox="1"/>
          <p:nvPr/>
        </p:nvSpPr>
        <p:spPr>
          <a:xfrm>
            <a:off x="545123" y="1815581"/>
            <a:ext cx="8072113" cy="1984103"/>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800" dirty="0">
                <a:solidFill>
                  <a:srgbClr val="191919"/>
                </a:solidFill>
                <a:latin typeface="Open Sans"/>
                <a:ea typeface="Open Sans"/>
                <a:cs typeface="Open Sans"/>
                <a:sym typeface="Open Sans"/>
              </a:rPr>
              <a:t>Si vous aviez l’occasion de planifier une classe inclusive qui promeut la santé mentale, quelles adaptations, ressources et stratégies incluriez-vous ?</a:t>
            </a:r>
            <a:endParaRPr sz="2800" dirty="0">
              <a:solidFill>
                <a:srgbClr val="191919"/>
              </a:solidFill>
              <a:latin typeface="Open Sans"/>
              <a:ea typeface="Open Sans"/>
              <a:cs typeface="Open Sans"/>
              <a:sym typeface="Open Sans"/>
            </a:endParaRPr>
          </a:p>
          <a:p>
            <a:pPr marL="0" lvl="0" indent="0" algn="ctr" rtl="0">
              <a:spcBef>
                <a:spcPts val="0"/>
              </a:spcBef>
              <a:spcAft>
                <a:spcPts val="1600"/>
              </a:spcAft>
              <a:buNone/>
            </a:pPr>
            <a:endParaRPr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A5564923-64B4-2D73-8AF9-BFC78BED9F18}"/>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Picture 2">
            <a:extLst>
              <a:ext uri="{FF2B5EF4-FFF2-40B4-BE49-F238E27FC236}">
                <a16:creationId xmlns:a16="http://schemas.microsoft.com/office/drawing/2014/main" id="{D7FC3E9B-92F4-62AF-AC1B-740A4B7C555A}"/>
              </a:ext>
            </a:extLst>
          </p:cNvPr>
          <p:cNvPicPr>
            <a:picLocks noChangeAspect="1"/>
          </p:cNvPicPr>
          <p:nvPr/>
        </p:nvPicPr>
        <p:blipFill>
          <a:blip r:embed="rId4"/>
          <a:srcRect l="33317" t="19861" r="32152" b="18056"/>
          <a:stretch>
            <a:fillRect/>
          </a:stretch>
        </p:blipFill>
        <p:spPr>
          <a:xfrm>
            <a:off x="85725" y="-64143"/>
            <a:ext cx="1528763" cy="15460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5"/>
        <p:cNvGrpSpPr/>
        <p:nvPr/>
      </p:nvGrpSpPr>
      <p:grpSpPr>
        <a:xfrm>
          <a:off x="0" y="0"/>
          <a:ext cx="0" cy="0"/>
          <a:chOff x="0" y="0"/>
          <a:chExt cx="0" cy="0"/>
        </a:xfrm>
      </p:grpSpPr>
      <p:sp>
        <p:nvSpPr>
          <p:cNvPr id="3196" name="Google Shape;3196;p113"/>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Les articles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liés dans </a:t>
            </a:r>
            <a:r>
              <a:rPr lang="en" sz="3500">
                <a:solidFill>
                  <a:srgbClr val="191919"/>
                </a:solidFill>
                <a:latin typeface="Open Sans"/>
                <a:ea typeface="Open Sans"/>
                <a:cs typeface="Open Sans"/>
                <a:sym typeface="Open Sans"/>
              </a:rPr>
              <a:t>le livre</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3215" name="Google Shape;3215;p113"/>
          <p:cNvSpPr/>
          <p:nvPr/>
        </p:nvSpPr>
        <p:spPr>
          <a:xfrm>
            <a:off x="1616275" y="1141650"/>
            <a:ext cx="6011700" cy="2860200"/>
          </a:xfrm>
          <a:prstGeom prst="rect">
            <a:avLst/>
          </a:prstGeom>
          <a:solidFill>
            <a:srgbClr val="FFFFFF"/>
          </a:solidFill>
          <a:ln w="76200" cap="flat" cmpd="sng">
            <a:solidFill>
              <a:srgbClr val="EE27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dk1"/>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 sz="2100">
                <a:solidFill>
                  <a:schemeClr val="dk1"/>
                </a:solidFill>
                <a:latin typeface="Open Sans"/>
                <a:ea typeface="Open Sans"/>
                <a:cs typeface="Open Sans"/>
                <a:sym typeface="Open Sans"/>
              </a:rPr>
              <a:t>Prends soin de ta santé mentale!, p. 10-13</a:t>
            </a:r>
            <a:endParaRPr sz="2100">
              <a:solidFill>
                <a:schemeClr val="dk1"/>
              </a:solidFill>
              <a:latin typeface="Open Sans"/>
              <a:ea typeface="Open Sans"/>
              <a:cs typeface="Open Sans"/>
              <a:sym typeface="Open Sans"/>
            </a:endParaRPr>
          </a:p>
          <a:p>
            <a:pPr marL="457200" lvl="0" indent="0" algn="l" rtl="0">
              <a:spcBef>
                <a:spcPts val="0"/>
              </a:spcBef>
              <a:spcAft>
                <a:spcPts val="0"/>
              </a:spcAft>
              <a:buNone/>
            </a:pPr>
            <a:endParaRPr sz="2100">
              <a:solidFill>
                <a:schemeClr val="dk1"/>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 sz="2100">
                <a:solidFill>
                  <a:schemeClr val="dk1"/>
                </a:solidFill>
                <a:latin typeface="Open Sans"/>
                <a:ea typeface="Open Sans"/>
                <a:cs typeface="Open Sans"/>
                <a:sym typeface="Open Sans"/>
              </a:rPr>
              <a:t>Le club ACTION, p. 20-21</a:t>
            </a:r>
            <a:endParaRPr sz="2100">
              <a:solidFill>
                <a:schemeClr val="dk1"/>
              </a:solidFill>
              <a:latin typeface="Open Sans"/>
              <a:ea typeface="Open Sans"/>
              <a:cs typeface="Open Sans"/>
              <a:sym typeface="Open Sans"/>
            </a:endParaRPr>
          </a:p>
          <a:p>
            <a:pPr marL="457200" lvl="0" indent="0" algn="l" rtl="0">
              <a:spcBef>
                <a:spcPts val="0"/>
              </a:spcBef>
              <a:spcAft>
                <a:spcPts val="0"/>
              </a:spcAft>
              <a:buNone/>
            </a:pPr>
            <a:endParaRPr sz="2100">
              <a:solidFill>
                <a:schemeClr val="dk1"/>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 sz="2100">
                <a:solidFill>
                  <a:schemeClr val="dk1"/>
                </a:solidFill>
                <a:latin typeface="Open Sans"/>
                <a:ea typeface="Open Sans"/>
                <a:cs typeface="Open Sans"/>
                <a:sym typeface="Open Sans"/>
              </a:rPr>
              <a:t>Mythe ou vérité, p. 22-23</a:t>
            </a:r>
            <a:endParaRPr sz="2100">
              <a:solidFill>
                <a:schemeClr val="dk1"/>
              </a:solidFill>
              <a:latin typeface="Open Sans"/>
              <a:ea typeface="Open Sans"/>
              <a:cs typeface="Open Sans"/>
              <a:sym typeface="Open Sans"/>
            </a:endParaRPr>
          </a:p>
          <a:p>
            <a:pPr marL="457200" lvl="0" indent="0" algn="l" rtl="0">
              <a:spcBef>
                <a:spcPts val="0"/>
              </a:spcBef>
              <a:spcAft>
                <a:spcPts val="0"/>
              </a:spcAft>
              <a:buNone/>
            </a:pPr>
            <a:endParaRPr sz="2100">
              <a:solidFill>
                <a:schemeClr val="dk1"/>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 sz="2100">
                <a:solidFill>
                  <a:schemeClr val="dk1"/>
                </a:solidFill>
                <a:latin typeface="Open Sans"/>
                <a:ea typeface="Open Sans"/>
                <a:cs typeface="Open Sans"/>
                <a:sym typeface="Open Sans"/>
              </a:rPr>
              <a:t>Comment être un bon ami?, p.30-31</a:t>
            </a:r>
            <a:endParaRPr sz="2600">
              <a:solidFill>
                <a:schemeClr val="dk1"/>
              </a:solidFill>
              <a:latin typeface="Hind"/>
              <a:ea typeface="Hind"/>
              <a:cs typeface="Hind"/>
              <a:sym typeface="Hind"/>
            </a:endParaRPr>
          </a:p>
        </p:txBody>
      </p:sp>
      <p:pic>
        <p:nvPicPr>
          <p:cNvPr id="2" name="Google Shape;65;p14">
            <a:extLst>
              <a:ext uri="{FF2B5EF4-FFF2-40B4-BE49-F238E27FC236}">
                <a16:creationId xmlns:a16="http://schemas.microsoft.com/office/drawing/2014/main" id="{F64422A7-0983-9140-7F94-6CBF01D43B51}"/>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8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2275" name="Google Shape;2275;p8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pic>
        <p:nvPicPr>
          <p:cNvPr id="2" name="Google Shape;65;p14">
            <a:extLst>
              <a:ext uri="{FF2B5EF4-FFF2-40B4-BE49-F238E27FC236}">
                <a16:creationId xmlns:a16="http://schemas.microsoft.com/office/drawing/2014/main" id="{D80CDE36-091F-0212-13BF-FA8CCBA70454}"/>
              </a:ext>
            </a:extLst>
          </p:cNvPr>
          <p:cNvPicPr preferRelativeResize="0"/>
          <p:nvPr/>
        </p:nvPicPr>
        <p:blipFill>
          <a:blip r:embed="rId3">
            <a:alphaModFix/>
          </a:blip>
          <a:stretch>
            <a:fillRect/>
          </a:stretch>
        </p:blipFill>
        <p:spPr>
          <a:xfrm>
            <a:off x="-1" y="4720230"/>
            <a:ext cx="1090248" cy="4308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0"/>
        <p:cNvGrpSpPr/>
        <p:nvPr/>
      </p:nvGrpSpPr>
      <p:grpSpPr>
        <a:xfrm>
          <a:off x="0" y="0"/>
          <a:ext cx="0" cy="0"/>
          <a:chOff x="0" y="0"/>
          <a:chExt cx="0" cy="0"/>
        </a:xfrm>
      </p:grpSpPr>
      <p:sp>
        <p:nvSpPr>
          <p:cNvPr id="2281" name="Google Shape;2281;p8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2282" name="Google Shape;2282;p81"/>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a:t>In each lesson, teachers will find:</a:t>
            </a:r>
            <a:endParaRPr sz="1500"/>
          </a:p>
          <a:p>
            <a:pPr marL="914400" lvl="0" indent="-323850" algn="l" rtl="0">
              <a:spcBef>
                <a:spcPts val="1000"/>
              </a:spcBef>
              <a:spcAft>
                <a:spcPts val="0"/>
              </a:spcAft>
              <a:buSzPts val="1500"/>
              <a:buAutoNum type="arabicParenR"/>
            </a:pPr>
            <a:r>
              <a:rPr lang="en" sz="1500" b="1"/>
              <a:t>A title page</a:t>
            </a:r>
            <a:r>
              <a:rPr lang="en"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en" sz="1500" b="1"/>
              <a:t>2-4 “Minds On” activities</a:t>
            </a:r>
            <a:r>
              <a:rPr lang="en" sz="1500"/>
              <a:t> (e.g., word work, vocabulary, grammar concepts, etc.). The intent is for teachers choose </a:t>
            </a:r>
            <a:r>
              <a:rPr lang="en" sz="1500" b="1"/>
              <a:t>one</a:t>
            </a:r>
            <a:r>
              <a:rPr lang="en"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en" sz="1500" b="1"/>
              <a:t>Pre-reading questions</a:t>
            </a:r>
            <a:r>
              <a:rPr lang="en"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en" sz="1500" b="1"/>
              <a:t>A guiding question and comprehension questions</a:t>
            </a:r>
            <a:r>
              <a:rPr lang="en"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en" sz="1500" b="1"/>
              <a:t>A reflection question </a:t>
            </a:r>
            <a:r>
              <a:rPr lang="en"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en" sz="1500"/>
              <a:t>A selection of </a:t>
            </a:r>
            <a:r>
              <a:rPr lang="en" sz="1500" b="1"/>
              <a:t>extension activities </a:t>
            </a:r>
            <a:r>
              <a:rPr lang="en"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pic>
        <p:nvPicPr>
          <p:cNvPr id="2" name="Google Shape;65;p14">
            <a:extLst>
              <a:ext uri="{FF2B5EF4-FFF2-40B4-BE49-F238E27FC236}">
                <a16:creationId xmlns:a16="http://schemas.microsoft.com/office/drawing/2014/main" id="{52F58B71-6B8E-D3DE-23CD-017AD85FF170}"/>
              </a:ext>
            </a:extLst>
          </p:cNvPr>
          <p:cNvPicPr preferRelativeResize="0"/>
          <p:nvPr/>
        </p:nvPicPr>
        <p:blipFill>
          <a:blip r:embed="rId3">
            <a:alphaModFix/>
          </a:blip>
          <a:stretch>
            <a:fillRect/>
          </a:stretch>
        </p:blipFill>
        <p:spPr>
          <a:xfrm>
            <a:off x="-1" y="4720230"/>
            <a:ext cx="1090248" cy="430888"/>
          </a:xfrm>
          <a:prstGeom prst="rect">
            <a:avLst/>
          </a:prstGeom>
          <a:noFill/>
          <a:ln>
            <a:noFill/>
          </a:ln>
        </p:spPr>
      </p:pic>
      <p:pic>
        <p:nvPicPr>
          <p:cNvPr id="3" name="Google Shape;65;p14">
            <a:extLst>
              <a:ext uri="{FF2B5EF4-FFF2-40B4-BE49-F238E27FC236}">
                <a16:creationId xmlns:a16="http://schemas.microsoft.com/office/drawing/2014/main" id="{3BAE7F09-3EB4-A6C5-836F-1244075AAFD2}"/>
              </a:ext>
            </a:extLst>
          </p:cNvPr>
          <p:cNvPicPr preferRelativeResize="0"/>
          <p:nvPr/>
        </p:nvPicPr>
        <p:blipFill>
          <a:blip r:embed="rId3">
            <a:alphaModFix/>
          </a:blip>
          <a:stretch>
            <a:fillRect/>
          </a:stretch>
        </p:blipFill>
        <p:spPr>
          <a:xfrm>
            <a:off x="-1" y="4743090"/>
            <a:ext cx="1090248" cy="430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5280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algn="ctr"/>
            <a:r>
              <a:rPr lang="en-US" sz="1000" dirty="0"/>
              <a:t>This resource, &lt;</a:t>
            </a:r>
            <a:r>
              <a:rPr lang="en-US" sz="1000" i="1" dirty="0"/>
              <a:t>Your modified title</a:t>
            </a:r>
            <a:r>
              <a:rPr lang="en-US" sz="1000" dirty="0"/>
              <a:t>&gt; is adapted from </a:t>
            </a:r>
            <a:r>
              <a:rPr lang="fr-FR" sz="1000" i="1" dirty="0"/>
              <a:t>Passe à l’action : La santé mentale Leçon 3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6"/>
        <p:cNvGrpSpPr/>
        <p:nvPr/>
      </p:nvGrpSpPr>
      <p:grpSpPr>
        <a:xfrm>
          <a:off x="0" y="0"/>
          <a:ext cx="0" cy="0"/>
          <a:chOff x="0" y="0"/>
          <a:chExt cx="0" cy="0"/>
        </a:xfrm>
      </p:grpSpPr>
      <p:sp>
        <p:nvSpPr>
          <p:cNvPr id="2287" name="Google Shape;2287;p82"/>
          <p:cNvSpPr txBox="1">
            <a:spLocks noGrp="1"/>
          </p:cNvSpPr>
          <p:nvPr>
            <p:ph type="title"/>
          </p:nvPr>
        </p:nvSpPr>
        <p:spPr>
          <a:xfrm>
            <a:off x="239275" y="32925"/>
            <a:ext cx="6915000" cy="24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0076BE"/>
                </a:solidFill>
                <a:latin typeface="Open Sans"/>
                <a:ea typeface="Open Sans"/>
                <a:cs typeface="Open Sans"/>
                <a:sym typeface="Open Sans"/>
              </a:rPr>
              <a:t>Passe à l’action</a:t>
            </a:r>
            <a:endParaRPr sz="3600" dirty="0">
              <a:solidFill>
                <a:srgbClr val="0076BE"/>
              </a:solidFill>
              <a:latin typeface="Open Sans"/>
              <a:ea typeface="Open Sans"/>
              <a:cs typeface="Open Sans"/>
              <a:sym typeface="Open Sans"/>
            </a:endParaRPr>
          </a:p>
          <a:p>
            <a:pPr marL="0" lvl="0" indent="0" algn="l" rtl="0">
              <a:spcBef>
                <a:spcPts val="0"/>
              </a:spcBef>
              <a:spcAft>
                <a:spcPts val="0"/>
              </a:spcAft>
              <a:buNone/>
            </a:pPr>
            <a:r>
              <a:rPr lang="en" sz="5800" dirty="0">
                <a:solidFill>
                  <a:srgbClr val="FBB901"/>
                </a:solidFill>
                <a:latin typeface="Open Sans"/>
                <a:ea typeface="Open Sans"/>
                <a:cs typeface="Open Sans"/>
                <a:sym typeface="Open Sans"/>
              </a:rPr>
              <a:t>La</a:t>
            </a:r>
            <a:r>
              <a:rPr lang="en" sz="5800" dirty="0">
                <a:latin typeface="Open Sans"/>
                <a:ea typeface="Open Sans"/>
                <a:cs typeface="Open Sans"/>
                <a:sym typeface="Open Sans"/>
              </a:rPr>
              <a:t> </a:t>
            </a:r>
            <a:r>
              <a:rPr lang="en" sz="5800" dirty="0">
                <a:solidFill>
                  <a:srgbClr val="EE2737"/>
                </a:solidFill>
                <a:latin typeface="Open Sans"/>
                <a:ea typeface="Open Sans"/>
                <a:cs typeface="Open Sans"/>
                <a:sym typeface="Open Sans"/>
              </a:rPr>
              <a:t>santé </a:t>
            </a:r>
            <a:endParaRPr sz="5800" dirty="0">
              <a:solidFill>
                <a:srgbClr val="EE2737"/>
              </a:solidFill>
              <a:latin typeface="Open Sans"/>
              <a:ea typeface="Open Sans"/>
              <a:cs typeface="Open Sans"/>
              <a:sym typeface="Open Sans"/>
            </a:endParaRPr>
          </a:p>
          <a:p>
            <a:pPr marL="0" lvl="0" indent="0" algn="l" rtl="0">
              <a:spcBef>
                <a:spcPts val="0"/>
              </a:spcBef>
              <a:spcAft>
                <a:spcPts val="0"/>
              </a:spcAft>
              <a:buNone/>
            </a:pPr>
            <a:r>
              <a:rPr lang="en" sz="5800" dirty="0">
                <a:solidFill>
                  <a:srgbClr val="191919"/>
                </a:solidFill>
                <a:latin typeface="Open Sans"/>
                <a:ea typeface="Open Sans"/>
                <a:cs typeface="Open Sans"/>
                <a:sym typeface="Open Sans"/>
              </a:rPr>
              <a:t>mentale</a:t>
            </a:r>
            <a:endParaRPr sz="5800" dirty="0">
              <a:solidFill>
                <a:srgbClr val="191919"/>
              </a:solidFill>
              <a:latin typeface="Open Sans"/>
              <a:ea typeface="Open Sans"/>
              <a:cs typeface="Open Sans"/>
              <a:sym typeface="Open Sans"/>
            </a:endParaRPr>
          </a:p>
        </p:txBody>
      </p:sp>
      <p:sp>
        <p:nvSpPr>
          <p:cNvPr id="2386" name="Google Shape;2386;p82"/>
          <p:cNvSpPr txBox="1"/>
          <p:nvPr/>
        </p:nvSpPr>
        <p:spPr>
          <a:xfrm>
            <a:off x="1162263" y="4416250"/>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2F3139"/>
                </a:solidFill>
                <a:latin typeface="Open Sans"/>
                <a:ea typeface="Open Sans"/>
                <a:cs typeface="Open Sans"/>
                <a:sym typeface="Open Sans"/>
              </a:rPr>
              <a:t>Image: Scholastic Education</a:t>
            </a:r>
            <a:endParaRPr sz="800" b="1">
              <a:solidFill>
                <a:srgbClr val="2F3139"/>
              </a:solidFill>
              <a:latin typeface="Open Sans"/>
              <a:ea typeface="Open Sans"/>
              <a:cs typeface="Open Sans"/>
              <a:sym typeface="Open Sans"/>
            </a:endParaRPr>
          </a:p>
        </p:txBody>
      </p:sp>
      <p:pic>
        <p:nvPicPr>
          <p:cNvPr id="2" name="Google Shape;2385;p82">
            <a:hlinkClick r:id="rId3"/>
            <a:extLst>
              <a:ext uri="{FF2B5EF4-FFF2-40B4-BE49-F238E27FC236}">
                <a16:creationId xmlns:a16="http://schemas.microsoft.com/office/drawing/2014/main" id="{3C02C292-FB0A-C4AA-66BE-9EC05A404E40}"/>
              </a:ext>
            </a:extLst>
          </p:cNvPr>
          <p:cNvPicPr preferRelativeResize="0"/>
          <p:nvPr/>
        </p:nvPicPr>
        <p:blipFill>
          <a:blip r:embed="rId4">
            <a:alphaModFix/>
          </a:blip>
          <a:stretch>
            <a:fillRect/>
          </a:stretch>
        </p:blipFill>
        <p:spPr>
          <a:xfrm>
            <a:off x="1263400" y="2516625"/>
            <a:ext cx="1445600" cy="1984175"/>
          </a:xfrm>
          <a:prstGeom prst="rect">
            <a:avLst/>
          </a:prstGeom>
          <a:noFill/>
          <a:ln>
            <a:noFill/>
          </a:ln>
        </p:spPr>
      </p:pic>
      <p:pic>
        <p:nvPicPr>
          <p:cNvPr id="8" name="Image 7" descr="Une image contenant dessin, croquis, dessin humoristique, illustration">
            <a:extLst>
              <a:ext uri="{FF2B5EF4-FFF2-40B4-BE49-F238E27FC236}">
                <a16:creationId xmlns:a16="http://schemas.microsoft.com/office/drawing/2014/main" id="{8426006A-8714-B8B0-427C-993A362C08BB}"/>
              </a:ext>
            </a:extLst>
          </p:cNvPr>
          <p:cNvPicPr>
            <a:picLocks noChangeAspect="1"/>
          </p:cNvPicPr>
          <p:nvPr/>
        </p:nvPicPr>
        <p:blipFill>
          <a:blip r:embed="rId5"/>
          <a:srcRect l="37162" t="20579" r="38265"/>
          <a:stretch>
            <a:fillRect/>
          </a:stretch>
        </p:blipFill>
        <p:spPr>
          <a:xfrm>
            <a:off x="5830248" y="1373698"/>
            <a:ext cx="2792086" cy="4549502"/>
          </a:xfrm>
          <a:prstGeom prst="rect">
            <a:avLst/>
          </a:prstGeom>
        </p:spPr>
      </p:pic>
      <p:pic>
        <p:nvPicPr>
          <p:cNvPr id="12" name="Image 11">
            <a:extLst>
              <a:ext uri="{FF2B5EF4-FFF2-40B4-BE49-F238E27FC236}">
                <a16:creationId xmlns:a16="http://schemas.microsoft.com/office/drawing/2014/main" id="{49105659-A342-E8A6-FC85-A569A3BDE0B5}"/>
              </a:ext>
            </a:extLst>
          </p:cNvPr>
          <p:cNvPicPr>
            <a:picLocks noChangeAspect="1"/>
          </p:cNvPicPr>
          <p:nvPr/>
        </p:nvPicPr>
        <p:blipFill>
          <a:blip r:embed="rId6"/>
          <a:srcRect l="33084" t="21058" r="30749" b="23683"/>
          <a:stretch>
            <a:fillRect/>
          </a:stretch>
        </p:blipFill>
        <p:spPr>
          <a:xfrm>
            <a:off x="3977639" y="226990"/>
            <a:ext cx="2179321" cy="1873011"/>
          </a:xfrm>
          <a:prstGeom prst="rect">
            <a:avLst/>
          </a:prstGeom>
        </p:spPr>
      </p:pic>
      <p:pic>
        <p:nvPicPr>
          <p:cNvPr id="3" name="Google Shape;65;p14">
            <a:extLst>
              <a:ext uri="{FF2B5EF4-FFF2-40B4-BE49-F238E27FC236}">
                <a16:creationId xmlns:a16="http://schemas.microsoft.com/office/drawing/2014/main" id="{B6B8C4E0-55A3-4C3A-AC4E-65C6413A0293}"/>
              </a:ext>
            </a:extLst>
          </p:cNvPr>
          <p:cNvPicPr preferRelativeResize="0"/>
          <p:nvPr/>
        </p:nvPicPr>
        <p:blipFill>
          <a:blip r:embed="rId7">
            <a:alphaModFix/>
          </a:blip>
          <a:stretch>
            <a:fillRect/>
          </a:stretch>
        </p:blipFill>
        <p:spPr>
          <a:xfrm>
            <a:off x="-1" y="4720230"/>
            <a:ext cx="1090248" cy="430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2391" name="Google Shape;2391;p83"/>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Leçons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dans </a:t>
            </a:r>
            <a:r>
              <a:rPr lang="en" sz="3500">
                <a:solidFill>
                  <a:srgbClr val="191919"/>
                </a:solidFill>
                <a:latin typeface="Open Sans"/>
                <a:ea typeface="Open Sans"/>
                <a:cs typeface="Open Sans"/>
                <a:sym typeface="Open Sans"/>
              </a:rPr>
              <a:t>l’unité</a:t>
            </a:r>
            <a:endParaRPr sz="3500">
              <a:solidFill>
                <a:srgbClr val="191919"/>
              </a:solidFill>
              <a:latin typeface="Open Sans"/>
              <a:ea typeface="Open Sans"/>
              <a:cs typeface="Open Sans"/>
              <a:sym typeface="Open Sans"/>
            </a:endParaRPr>
          </a:p>
        </p:txBody>
      </p:sp>
      <p:sp>
        <p:nvSpPr>
          <p:cNvPr id="2393" name="Google Shape;2393;p83"/>
          <p:cNvSpPr txBox="1"/>
          <p:nvPr/>
        </p:nvSpPr>
        <p:spPr>
          <a:xfrm>
            <a:off x="721200" y="920175"/>
            <a:ext cx="78348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1: les types de maladies mentales</a:t>
            </a:r>
            <a:r>
              <a:rPr lang="en" sz="1800">
                <a:solidFill>
                  <a:srgbClr val="191919"/>
                </a:solidFill>
                <a:latin typeface="Open Sans"/>
                <a:ea typeface="Open Sans"/>
                <a:cs typeface="Open Sans"/>
                <a:sym typeface="Open Sans"/>
              </a:rPr>
              <a:t>, p. 24-25</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les maladies mentales qui touchent couramment les jeunes</a:t>
            </a:r>
            <a:endParaRPr sz="1800">
              <a:solidFill>
                <a:srgbClr val="191919"/>
              </a:solidFill>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4" action="ppaction://hlinksldjump"/>
              </a:rPr>
              <a:t>Leçon 2: Gros plan sur les maladies mentales</a:t>
            </a:r>
            <a:r>
              <a:rPr lang="en" sz="1800">
                <a:solidFill>
                  <a:srgbClr val="191919"/>
                </a:solidFill>
                <a:latin typeface="Open Sans"/>
                <a:ea typeface="Open Sans"/>
                <a:cs typeface="Open Sans"/>
                <a:sym typeface="Open Sans"/>
              </a:rPr>
              <a:t>, p.26-27</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les répercussions de la maladie mentale sur les jeunes (statistiques et compte personnel)</a:t>
            </a:r>
            <a:endParaRPr sz="1800">
              <a:solidFill>
                <a:srgbClr val="191919"/>
              </a:solidFill>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3: En route vers la guérison</a:t>
            </a:r>
            <a:r>
              <a:rPr lang="en" sz="1800">
                <a:solidFill>
                  <a:srgbClr val="191919"/>
                </a:solidFill>
                <a:latin typeface="Open Sans"/>
                <a:ea typeface="Open Sans"/>
                <a:cs typeface="Open Sans"/>
                <a:sym typeface="Open Sans"/>
              </a:rPr>
              <a:t>, p. 28-29</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Jost"/>
              <a:buChar char="○"/>
            </a:pPr>
            <a:r>
              <a:rPr lang="en" sz="1800">
                <a:solidFill>
                  <a:srgbClr val="191919"/>
                </a:solidFill>
                <a:latin typeface="Open Sans"/>
                <a:ea typeface="Open Sans"/>
                <a:cs typeface="Open Sans"/>
                <a:sym typeface="Open Sans"/>
              </a:rPr>
              <a:t>Grande idée: Diagnostic et traitement de la maladie mentale </a:t>
            </a:r>
            <a:endParaRPr sz="1800">
              <a:solidFill>
                <a:srgbClr val="191919"/>
              </a:solidFill>
              <a:latin typeface="Open Sans"/>
              <a:ea typeface="Open Sans"/>
              <a:cs typeface="Open Sans"/>
              <a:sym typeface="Open Sans"/>
            </a:endParaRPr>
          </a:p>
          <a:p>
            <a:pPr marL="0" lvl="0" indent="0" algn="l" rtl="0">
              <a:spcBef>
                <a:spcPts val="0"/>
              </a:spcBef>
              <a:spcAft>
                <a:spcPts val="0"/>
              </a:spcAft>
              <a:buNone/>
            </a:pPr>
            <a:endParaRPr sz="180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9DE160E7-D3D8-00E2-57B8-7DB300AAF0EA}"/>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sp>
        <p:nvSpPr>
          <p:cNvPr id="2925" name="Google Shape;2925;p103"/>
          <p:cNvSpPr txBox="1"/>
          <p:nvPr/>
        </p:nvSpPr>
        <p:spPr>
          <a:xfrm>
            <a:off x="130475" y="167700"/>
            <a:ext cx="82368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000" b="1">
                <a:solidFill>
                  <a:srgbClr val="005EB8"/>
                </a:solidFill>
                <a:latin typeface="Open Sans"/>
                <a:ea typeface="Open Sans"/>
                <a:cs typeface="Open Sans"/>
                <a:sym typeface="Open Sans"/>
              </a:rPr>
              <a:t>Leçon 3, Passe à l’action, La santé mentale</a:t>
            </a:r>
            <a:endParaRPr sz="2000" b="1">
              <a:solidFill>
                <a:srgbClr val="005EB8"/>
              </a:solidFill>
              <a:latin typeface="Open Sans"/>
              <a:ea typeface="Open Sans"/>
              <a:cs typeface="Open Sans"/>
              <a:sym typeface="Open Sans"/>
            </a:endParaRPr>
          </a:p>
        </p:txBody>
      </p:sp>
      <p:sp>
        <p:nvSpPr>
          <p:cNvPr id="2926" name="Google Shape;2926;p103"/>
          <p:cNvSpPr txBox="1"/>
          <p:nvPr/>
        </p:nvSpPr>
        <p:spPr>
          <a:xfrm>
            <a:off x="25350" y="707850"/>
            <a:ext cx="9093300" cy="45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3100" b="1">
                <a:solidFill>
                  <a:srgbClr val="FBB901"/>
                </a:solidFill>
                <a:latin typeface="Open Sans"/>
                <a:ea typeface="Open Sans"/>
                <a:cs typeface="Open Sans"/>
                <a:sym typeface="Open Sans"/>
              </a:rPr>
              <a:t>En route</a:t>
            </a:r>
            <a:r>
              <a:rPr lang="en" sz="3100" b="1">
                <a:solidFill>
                  <a:srgbClr val="005EB8"/>
                </a:solidFill>
                <a:latin typeface="Open Sans"/>
                <a:ea typeface="Open Sans"/>
                <a:cs typeface="Open Sans"/>
                <a:sym typeface="Open Sans"/>
              </a:rPr>
              <a:t> </a:t>
            </a:r>
            <a:r>
              <a:rPr lang="en" sz="3100" b="1">
                <a:solidFill>
                  <a:srgbClr val="EE2737"/>
                </a:solidFill>
                <a:latin typeface="Open Sans"/>
                <a:ea typeface="Open Sans"/>
                <a:cs typeface="Open Sans"/>
                <a:sym typeface="Open Sans"/>
              </a:rPr>
              <a:t>vers la</a:t>
            </a:r>
            <a:r>
              <a:rPr lang="en" sz="3100" b="1">
                <a:solidFill>
                  <a:srgbClr val="005EB8"/>
                </a:solidFill>
                <a:latin typeface="Open Sans"/>
                <a:ea typeface="Open Sans"/>
                <a:cs typeface="Open Sans"/>
                <a:sym typeface="Open Sans"/>
              </a:rPr>
              <a:t> </a:t>
            </a:r>
            <a:r>
              <a:rPr lang="en" sz="3100" b="1">
                <a:solidFill>
                  <a:srgbClr val="191919"/>
                </a:solidFill>
                <a:latin typeface="Open Sans"/>
                <a:ea typeface="Open Sans"/>
                <a:cs typeface="Open Sans"/>
                <a:sym typeface="Open Sans"/>
              </a:rPr>
              <a:t>guérison</a:t>
            </a:r>
            <a:r>
              <a:rPr lang="en" sz="3100" b="1">
                <a:latin typeface="Open Sans"/>
                <a:ea typeface="Open Sans"/>
                <a:cs typeface="Open Sans"/>
                <a:sym typeface="Open Sans"/>
              </a:rPr>
              <a:t>, p. 28-29</a:t>
            </a:r>
            <a:endParaRPr sz="3100" b="1">
              <a:latin typeface="Open Sans"/>
              <a:ea typeface="Open Sans"/>
              <a:cs typeface="Open Sans"/>
              <a:sym typeface="Open Sans"/>
            </a:endParaRPr>
          </a:p>
        </p:txBody>
      </p:sp>
      <p:sp>
        <p:nvSpPr>
          <p:cNvPr id="2927" name="Google Shape;2927;p103"/>
          <p:cNvSpPr txBox="1"/>
          <p:nvPr/>
        </p:nvSpPr>
        <p:spPr>
          <a:xfrm>
            <a:off x="912150" y="1374325"/>
            <a:ext cx="7319700" cy="2646848"/>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en" sz="2000" dirty="0">
                <a:solidFill>
                  <a:srgbClr val="191919"/>
                </a:solidFill>
                <a:latin typeface="Open Sans"/>
                <a:ea typeface="Open Sans"/>
                <a:cs typeface="Open Sans"/>
                <a:sym typeface="Open Sans"/>
              </a:rPr>
              <a:t>Big idea: Diagnosis and treatment of mental illness </a:t>
            </a:r>
            <a:endParaRPr sz="2000"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dirty="0">
              <a:solidFill>
                <a:srgbClr val="191919"/>
              </a:solidFill>
              <a:latin typeface="Open Sans"/>
              <a:ea typeface="Open Sans"/>
              <a:cs typeface="Open Sans"/>
              <a:sym typeface="Open Sans"/>
            </a:endParaRPr>
          </a:p>
          <a:p>
            <a:pPr marL="914400" lvl="1" indent="-336550" algn="l" rtl="0">
              <a:spcBef>
                <a:spcPts val="0"/>
              </a:spcBef>
              <a:spcAft>
                <a:spcPts val="0"/>
              </a:spcAft>
              <a:buClr>
                <a:srgbClr val="191919"/>
              </a:buClr>
              <a:buSzPts val="1700"/>
              <a:buFont typeface="Open Sans"/>
              <a:buChar char="○"/>
            </a:pPr>
            <a:r>
              <a:rPr lang="en" sz="2000" dirty="0">
                <a:solidFill>
                  <a:srgbClr val="191919"/>
                </a:solidFill>
                <a:latin typeface="Open Sans"/>
                <a:ea typeface="Open Sans"/>
                <a:cs typeface="Open Sans"/>
                <a:sym typeface="Open Sans"/>
              </a:rPr>
              <a:t>Curriculum connections:</a:t>
            </a:r>
            <a:endParaRPr sz="2000"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dirty="0">
              <a:solidFill>
                <a:srgbClr val="191919"/>
              </a:solidFill>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5 Health</a:t>
            </a:r>
            <a:r>
              <a:rPr lang="en" sz="2000" dirty="0">
                <a:latin typeface="Open Sans"/>
                <a:ea typeface="Open Sans"/>
                <a:cs typeface="Open Sans"/>
                <a:sym typeface="Open Sans"/>
              </a:rPr>
              <a:t> - Supporting mental health</a:t>
            </a:r>
            <a:endParaRPr sz="20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6 Health</a:t>
            </a:r>
            <a:r>
              <a:rPr lang="en" sz="2000" dirty="0">
                <a:latin typeface="Open Sans"/>
                <a:ea typeface="Open Sans"/>
                <a:cs typeface="Open Sans"/>
                <a:sym typeface="Open Sans"/>
              </a:rPr>
              <a:t> - Supporting mental health</a:t>
            </a:r>
            <a:endParaRPr sz="20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7 Health</a:t>
            </a:r>
            <a:r>
              <a:rPr lang="en" sz="2000" dirty="0">
                <a:latin typeface="Open Sans"/>
                <a:ea typeface="Open Sans"/>
                <a:cs typeface="Open Sans"/>
                <a:sym typeface="Open Sans"/>
              </a:rPr>
              <a:t> - Relationship between mental health and mental illness</a:t>
            </a:r>
            <a:endParaRPr sz="2000" b="1"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A4A06890-A504-F311-3F94-02383BE7E2E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1"/>
        <p:cNvGrpSpPr/>
        <p:nvPr/>
      </p:nvGrpSpPr>
      <p:grpSpPr>
        <a:xfrm>
          <a:off x="0" y="0"/>
          <a:ext cx="0" cy="0"/>
          <a:chOff x="0" y="0"/>
          <a:chExt cx="0" cy="0"/>
        </a:xfrm>
      </p:grpSpPr>
      <p:sp>
        <p:nvSpPr>
          <p:cNvPr id="2949" name="Google Shape;2949;p104"/>
          <p:cNvSpPr txBox="1">
            <a:spLocks noGrp="1"/>
          </p:cNvSpPr>
          <p:nvPr>
            <p:ph type="title"/>
          </p:nvPr>
        </p:nvSpPr>
        <p:spPr>
          <a:xfrm>
            <a:off x="262513" y="-103125"/>
            <a:ext cx="8765700" cy="10873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dirty="0">
                <a:solidFill>
                  <a:srgbClr val="FBB901"/>
                </a:solidFill>
                <a:latin typeface="Open Sans"/>
                <a:ea typeface="Open Sans"/>
                <a:cs typeface="Open Sans"/>
                <a:sym typeface="Open Sans"/>
              </a:rPr>
              <a:t>Décomposition</a:t>
            </a:r>
            <a:r>
              <a:rPr lang="en" sz="3300" dirty="0">
                <a:latin typeface="Open Sans"/>
                <a:ea typeface="Open Sans"/>
                <a:cs typeface="Open Sans"/>
                <a:sym typeface="Open Sans"/>
              </a:rPr>
              <a:t> </a:t>
            </a:r>
            <a:endParaRPr sz="3300" dirty="0">
              <a:latin typeface="Open Sans"/>
              <a:ea typeface="Open Sans"/>
              <a:cs typeface="Open Sans"/>
              <a:sym typeface="Open Sans"/>
            </a:endParaRPr>
          </a:p>
          <a:p>
            <a:pPr marL="0" lvl="0" indent="0" algn="ctr" rtl="0">
              <a:spcBef>
                <a:spcPts val="0"/>
              </a:spcBef>
              <a:spcAft>
                <a:spcPts val="0"/>
              </a:spcAft>
              <a:buNone/>
            </a:pPr>
            <a:r>
              <a:rPr lang="en" sz="3300" dirty="0">
                <a:solidFill>
                  <a:srgbClr val="EE2737"/>
                </a:solidFill>
                <a:latin typeface="Open Sans"/>
                <a:ea typeface="Open Sans"/>
                <a:cs typeface="Open Sans"/>
                <a:sym typeface="Open Sans"/>
              </a:rPr>
              <a:t>des </a:t>
            </a:r>
            <a:r>
              <a:rPr lang="en" sz="3300" dirty="0">
                <a:solidFill>
                  <a:srgbClr val="191919"/>
                </a:solidFill>
                <a:latin typeface="Open Sans"/>
                <a:ea typeface="Open Sans"/>
                <a:cs typeface="Open Sans"/>
                <a:sym typeface="Open Sans"/>
              </a:rPr>
              <a:t>morphèmes</a:t>
            </a:r>
            <a:endParaRPr sz="33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sp>
        <p:nvSpPr>
          <p:cNvPr id="2950" name="Google Shape;2950;p104"/>
          <p:cNvSpPr txBox="1"/>
          <p:nvPr/>
        </p:nvSpPr>
        <p:spPr>
          <a:xfrm>
            <a:off x="865875" y="1164038"/>
            <a:ext cx="3368400" cy="520800"/>
          </a:xfrm>
          <a:prstGeom prst="rect">
            <a:avLst/>
          </a:prstGeom>
          <a:solidFill>
            <a:srgbClr val="FFFFFF"/>
          </a:solidFill>
          <a:ln w="9525" cap="flat" cmpd="sng">
            <a:solidFill>
              <a:srgbClr val="EE273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solidFill>
                  <a:srgbClr val="EE2737"/>
                </a:solidFill>
                <a:latin typeface="Open Sans"/>
                <a:ea typeface="Open Sans"/>
                <a:cs typeface="Open Sans"/>
                <a:sym typeface="Open Sans"/>
              </a:rPr>
              <a:t>Mot: diagnostiquer</a:t>
            </a:r>
            <a:endParaRPr sz="2300" dirty="0">
              <a:solidFill>
                <a:srgbClr val="EE2737"/>
              </a:solidFill>
              <a:latin typeface="Open Sans"/>
              <a:ea typeface="Open Sans"/>
              <a:cs typeface="Open Sans"/>
              <a:sym typeface="Open Sans"/>
            </a:endParaRPr>
          </a:p>
        </p:txBody>
      </p:sp>
      <p:sp>
        <p:nvSpPr>
          <p:cNvPr id="2952" name="Google Shape;2952;p104"/>
          <p:cNvSpPr txBox="1"/>
          <p:nvPr/>
        </p:nvSpPr>
        <p:spPr>
          <a:xfrm>
            <a:off x="5078025" y="1065375"/>
            <a:ext cx="4025400" cy="32683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191919"/>
                </a:solidFill>
                <a:latin typeface="Open Sans"/>
                <a:ea typeface="Open Sans"/>
                <a:cs typeface="Open Sans"/>
                <a:sym typeface="Open Sans"/>
              </a:rPr>
              <a:t>Description:</a:t>
            </a:r>
            <a:endParaRPr sz="1600" dirty="0">
              <a:solidFill>
                <a:srgbClr val="191919"/>
              </a:solidFill>
              <a:latin typeface="Open Sans"/>
              <a:ea typeface="Open Sans"/>
              <a:cs typeface="Open Sans"/>
              <a:sym typeface="Open Sans"/>
            </a:endParaRPr>
          </a:p>
          <a:p>
            <a:pPr marL="457200" lvl="0" indent="-330200" algn="l" rtl="0">
              <a:spcBef>
                <a:spcPts val="120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Lis le mot à l’oral</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Avec un partenaire, décomposez le mot en ses morphèmes sur une page lignée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ce que signifie chaque morphème</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Prédisez la signification globale du mot</a:t>
            </a:r>
            <a:endParaRPr sz="1600" dirty="0">
              <a:solidFill>
                <a:srgbClr val="191919"/>
              </a:solidFill>
              <a:latin typeface="Open Sans"/>
              <a:ea typeface="Open Sans"/>
              <a:cs typeface="Open Sans"/>
              <a:sym typeface="Open Sans"/>
            </a:endParaRPr>
          </a:p>
          <a:p>
            <a:pPr marL="457200" lvl="0" indent="-330200" algn="l" rtl="0">
              <a:spcBef>
                <a:spcPts val="0"/>
              </a:spcBef>
              <a:spcAft>
                <a:spcPts val="0"/>
              </a:spcAft>
              <a:buClr>
                <a:srgbClr val="191919"/>
              </a:buClr>
              <a:buSzPts val="1600"/>
              <a:buFont typeface="Open Sans"/>
              <a:buChar char="●"/>
            </a:pPr>
            <a:r>
              <a:rPr lang="en" sz="1600" dirty="0">
                <a:solidFill>
                  <a:srgbClr val="191919"/>
                </a:solidFill>
                <a:latin typeface="Open Sans"/>
                <a:ea typeface="Open Sans"/>
                <a:cs typeface="Open Sans"/>
                <a:sym typeface="Open Sans"/>
              </a:rPr>
              <a:t>Soyez prêt à discuter le sens ensemble</a:t>
            </a:r>
            <a:endParaRPr sz="1600"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E09443FB-8F8C-98CC-2A3A-127D87707305}"/>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graphicFrame>
        <p:nvGraphicFramePr>
          <p:cNvPr id="3" name="Google Shape;2951;p104">
            <a:extLst>
              <a:ext uri="{FF2B5EF4-FFF2-40B4-BE49-F238E27FC236}">
                <a16:creationId xmlns:a16="http://schemas.microsoft.com/office/drawing/2014/main" id="{18958B05-A2A2-B255-FE6A-694DA90726BA}"/>
              </a:ext>
            </a:extLst>
          </p:cNvPr>
          <p:cNvGraphicFramePr/>
          <p:nvPr>
            <p:extLst>
              <p:ext uri="{D42A27DB-BD31-4B8C-83A1-F6EECF244321}">
                <p14:modId xmlns:p14="http://schemas.microsoft.com/office/powerpoint/2010/main" val="1230478491"/>
              </p:ext>
            </p:extLst>
          </p:nvPr>
        </p:nvGraphicFramePr>
        <p:xfrm>
          <a:off x="347730" y="1864625"/>
          <a:ext cx="4758946" cy="2133730"/>
        </p:xfrm>
        <a:graphic>
          <a:graphicData uri="http://schemas.openxmlformats.org/drawingml/2006/table">
            <a:tbl>
              <a:tblPr>
                <a:noFill/>
                <a:tableStyleId>{25AED835-AD2B-4A8C-8170-A2EE4BC35D2F}</a:tableStyleId>
              </a:tblPr>
              <a:tblGrid>
                <a:gridCol w="1171977">
                  <a:extLst>
                    <a:ext uri="{9D8B030D-6E8A-4147-A177-3AD203B41FA5}">
                      <a16:colId xmlns:a16="http://schemas.microsoft.com/office/drawing/2014/main" val="20000"/>
                    </a:ext>
                  </a:extLst>
                </a:gridCol>
                <a:gridCol w="1123151">
                  <a:extLst>
                    <a:ext uri="{9D8B030D-6E8A-4147-A177-3AD203B41FA5}">
                      <a16:colId xmlns:a16="http://schemas.microsoft.com/office/drawing/2014/main" val="20001"/>
                    </a:ext>
                  </a:extLst>
                </a:gridCol>
                <a:gridCol w="1231909">
                  <a:extLst>
                    <a:ext uri="{9D8B030D-6E8A-4147-A177-3AD203B41FA5}">
                      <a16:colId xmlns:a16="http://schemas.microsoft.com/office/drawing/2014/main" val="20002"/>
                    </a:ext>
                  </a:extLst>
                </a:gridCol>
                <a:gridCol w="1231909">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Préfixe(s)</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Racine</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400" dirty="0">
                          <a:latin typeface="Open Sans"/>
                          <a:ea typeface="Open Sans"/>
                          <a:cs typeface="Open Sans"/>
                          <a:sym typeface="Open Sans"/>
                        </a:rPr>
                        <a:t>Suffixe(s)</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en" sz="1400" dirty="0">
                          <a:latin typeface="Open Sans"/>
                          <a:ea typeface="Open Sans"/>
                          <a:cs typeface="Open Sans"/>
                          <a:sym typeface="Open Sans"/>
                        </a:rPr>
                        <a:t>Morphème</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en" sz="1400">
                          <a:latin typeface="Open Sans"/>
                          <a:ea typeface="Open Sans"/>
                          <a:cs typeface="Open Sans"/>
                          <a:sym typeface="Open Sans"/>
                        </a:rPr>
                        <a:t>Sens</a:t>
                      </a:r>
                      <a:endParaRPr sz="14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en" sz="1400" dirty="0">
                          <a:latin typeface="Open Sans"/>
                          <a:ea typeface="Open Sans"/>
                          <a:cs typeface="Open Sans"/>
                          <a:sym typeface="Open Sans"/>
                        </a:rPr>
                        <a:t>Sens du mot</a:t>
                      </a:r>
                      <a:endParaRPr sz="14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gridSpan="3">
                  <a:txBody>
                    <a:bodyPr/>
                    <a:lstStyle/>
                    <a:p>
                      <a:pPr marL="0" lvl="0" indent="0" algn="l" rtl="0">
                        <a:spcBef>
                          <a:spcPts val="0"/>
                        </a:spcBef>
                        <a:spcAft>
                          <a:spcPts val="0"/>
                        </a:spcAft>
                        <a:buNone/>
                      </a:pPr>
                      <a:endParaRPr dirty="0"/>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282C16F4-06C2-5503-C9D6-806CD945C162}"/>
              </a:ext>
            </a:extLst>
          </p:cNvPr>
          <p:cNvPicPr>
            <a:picLocks noChangeAspect="1"/>
          </p:cNvPicPr>
          <p:nvPr/>
        </p:nvPicPr>
        <p:blipFill>
          <a:blip r:embed="rId4"/>
          <a:srcRect l="33317" t="19861" r="32152" b="18056"/>
          <a:stretch>
            <a:fillRect/>
          </a:stretch>
        </p:blipFill>
        <p:spPr>
          <a:xfrm>
            <a:off x="85725" y="-64143"/>
            <a:ext cx="1528763" cy="15460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1239</Words>
  <Application>Microsoft Office PowerPoint</Application>
  <PresentationFormat>On-screen Show (16:9)</PresentationFormat>
  <Paragraphs>162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Jost</vt:lpstr>
      <vt:lpstr>Open Sans</vt:lpstr>
      <vt:lpstr>Hind</vt:lpstr>
      <vt:lpstr>Office Theme</vt:lpstr>
      <vt:lpstr>PowerPoint Presentation</vt:lpstr>
      <vt:lpstr>Intended Use</vt:lpstr>
      <vt:lpstr>Format and lesson structure</vt:lpstr>
      <vt:lpstr>Rights of Use for this Resource</vt:lpstr>
      <vt:lpstr>Artificial Intelligence Declaration</vt:lpstr>
      <vt:lpstr>Passe à l’action La santé  mentale</vt:lpstr>
      <vt:lpstr>Leçons dans l’unité</vt:lpstr>
      <vt:lpstr>PowerPoint Presentation</vt:lpstr>
      <vt:lpstr>Décomposition  des morphèmes </vt:lpstr>
      <vt:lpstr>Corrigé: Décomposition  des morphèmes </vt:lpstr>
      <vt:lpstr>Le préfixe psych- </vt:lpstr>
      <vt:lpstr>Les parties du discours </vt:lpstr>
      <vt:lpstr>Questions de prélecture </vt:lpstr>
      <vt:lpstr>As-tu compris? </vt:lpstr>
      <vt:lpstr>Question de réflexion </vt:lpstr>
      <vt:lpstr>Idée d’enquête </vt:lpstr>
      <vt:lpstr>Idée de conception </vt:lpstr>
      <vt:lpstr>Les articles liés dans le livre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Muriel Peguret</cp:lastModifiedBy>
  <cp:revision>18</cp:revision>
  <dcterms:modified xsi:type="dcterms:W3CDTF">2026-02-01T20:39:49Z</dcterms:modified>
</cp:coreProperties>
</file>