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Lst>
  <p:notesMasterIdLst>
    <p:notesMasterId r:id="rId18"/>
  </p:notesMasterIdLst>
  <p:sldIdLst>
    <p:sldId id="293" r:id="rId2"/>
    <p:sldId id="257" r:id="rId3"/>
    <p:sldId id="258" r:id="rId4"/>
    <p:sldId id="311" r:id="rId5"/>
    <p:sldId id="312" r:id="rId6"/>
    <p:sldId id="259" r:id="rId7"/>
    <p:sldId id="260" r:id="rId8"/>
    <p:sldId id="271" r:id="rId9"/>
    <p:sldId id="272" r:id="rId10"/>
    <p:sldId id="273" r:id="rId11"/>
    <p:sldId id="274" r:id="rId12"/>
    <p:sldId id="275" r:id="rId13"/>
    <p:sldId id="276" r:id="rId14"/>
    <p:sldId id="277" r:id="rId15"/>
    <p:sldId id="278" r:id="rId16"/>
    <p:sldId id="279" r:id="rId17"/>
  </p:sldIdLst>
  <p:sldSz cx="9144000" cy="5143500" type="screen16x9"/>
  <p:notesSz cx="6858000" cy="9144000"/>
  <p:embeddedFontLst>
    <p:embeddedFont>
      <p:font typeface="Hind" panose="02000000000000000000" pitchFamily="2" charset="0"/>
      <p:regular r:id="rId19"/>
      <p:bold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AED835-AD2B-4A8C-8170-A2EE4BC35D2F}">
  <a:tblStyle styleId="{25AED835-AD2B-4A8C-8170-A2EE4BC35D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4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737d142230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4" name="Google Shape;2264;g3737d14223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
        <p:cNvGrpSpPr/>
        <p:nvPr/>
      </p:nvGrpSpPr>
      <p:grpSpPr>
        <a:xfrm>
          <a:off x="0" y="0"/>
          <a:ext cx="0" cy="0"/>
          <a:chOff x="0" y="0"/>
          <a:chExt cx="0" cy="0"/>
        </a:xfrm>
      </p:grpSpPr>
      <p:sp>
        <p:nvSpPr>
          <p:cNvPr id="2708" name="Google Shape;2708;g3737d142230_0_12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9" name="Google Shape;2709;g3737d142230_0_12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3737d142230_0_12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3737d142230_0_12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g3737d142230_0_12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g3737d142230_0_12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3737d142230_0_12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3737d142230_0_12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5"/>
        <p:cNvGrpSpPr/>
        <p:nvPr/>
      </p:nvGrpSpPr>
      <p:grpSpPr>
        <a:xfrm>
          <a:off x="0" y="0"/>
          <a:ext cx="0" cy="0"/>
          <a:chOff x="0" y="0"/>
          <a:chExt cx="0" cy="0"/>
        </a:xfrm>
      </p:grpSpPr>
      <p:sp>
        <p:nvSpPr>
          <p:cNvPr id="2816" name="Google Shape;2816;g3737d142230_0_12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7" name="Google Shape;2817;g3737d142230_0_12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8"/>
        <p:cNvGrpSpPr/>
        <p:nvPr/>
      </p:nvGrpSpPr>
      <p:grpSpPr>
        <a:xfrm>
          <a:off x="0" y="0"/>
          <a:ext cx="0" cy="0"/>
          <a:chOff x="0" y="0"/>
          <a:chExt cx="0" cy="0"/>
        </a:xfrm>
      </p:grpSpPr>
      <p:sp>
        <p:nvSpPr>
          <p:cNvPr id="2859" name="Google Shape;2859;g3737d142230_0_13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0" name="Google Shape;2860;g3737d142230_0_13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3737d142230_0_1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3737d142230_0_1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g3737d14223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1" name="Google Shape;2271;g3737d142230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2" name="Google Shape;2272;g3737d142230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g3737d142230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8" name="Google Shape;2278;g3737d142230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9" name="Google Shape;2279;g3737d142230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g3737d1422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5" name="Google Shape;2285;g3737d1422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Images:  Scholastic Education et </a:t>
            </a: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3737d142230_0_2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3737d142230_0_2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3737d142230_0_12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3737d142230_0_12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3737d142230_0_12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3737d142230_0_12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8"/>
        <p:cNvGrpSpPr/>
        <p:nvPr/>
      </p:nvGrpSpPr>
      <p:grpSpPr>
        <a:xfrm>
          <a:off x="0" y="0"/>
          <a:ext cx="0" cy="0"/>
          <a:chOff x="0" y="0"/>
          <a:chExt cx="0" cy="0"/>
        </a:xfrm>
      </p:grpSpPr>
      <p:sp>
        <p:nvSpPr>
          <p:cNvPr id="1109" name="Google Shape;1109;p3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0" name="Google Shape;1110;p3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111" name="Google Shape;1111;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2" name="Google Shape;1112;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3" name="Google Shape;1113;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2"/>
        <p:cNvGrpSpPr/>
        <p:nvPr/>
      </p:nvGrpSpPr>
      <p:grpSpPr>
        <a:xfrm>
          <a:off x="0" y="0"/>
          <a:ext cx="0" cy="0"/>
          <a:chOff x="0" y="0"/>
          <a:chExt cx="0" cy="0"/>
        </a:xfrm>
      </p:grpSpPr>
      <p:sp>
        <p:nvSpPr>
          <p:cNvPr id="1173" name="Google Shape;1173;p4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4" name="Google Shape;1174;p4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75" name="Google Shape;1175;p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6" name="Google Shape;1176;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7" name="Google Shape;1177;p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4"/>
        <p:cNvGrpSpPr/>
        <p:nvPr/>
      </p:nvGrpSpPr>
      <p:grpSpPr>
        <a:xfrm>
          <a:off x="0" y="0"/>
          <a:ext cx="0" cy="0"/>
          <a:chOff x="0" y="0"/>
          <a:chExt cx="0" cy="0"/>
        </a:xfrm>
      </p:grpSpPr>
      <p:sp>
        <p:nvSpPr>
          <p:cNvPr id="1115" name="Google Shape;1115;p3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6" name="Google Shape;1116;p3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17" name="Google Shape;1117;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8" name="Google Shape;1118;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19" name="Google Shape;1119;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20" name="Google Shape;1120;p3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1"/>
        <p:cNvGrpSpPr/>
        <p:nvPr/>
      </p:nvGrpSpPr>
      <p:grpSpPr>
        <a:xfrm>
          <a:off x="0" y="0"/>
          <a:ext cx="0" cy="0"/>
          <a:chOff x="0" y="0"/>
          <a:chExt cx="0" cy="0"/>
        </a:xfrm>
      </p:grpSpPr>
      <p:sp>
        <p:nvSpPr>
          <p:cNvPr id="1122" name="Google Shape;1122;p3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3" name="Google Shape;1123;p3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124" name="Google Shape;1124;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25" name="Google Shape;1125;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26" name="Google Shape;1126;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7"/>
        <p:cNvGrpSpPr/>
        <p:nvPr/>
      </p:nvGrpSpPr>
      <p:grpSpPr>
        <a:xfrm>
          <a:off x="0" y="0"/>
          <a:ext cx="0" cy="0"/>
          <a:chOff x="0" y="0"/>
          <a:chExt cx="0" cy="0"/>
        </a:xfrm>
      </p:grpSpPr>
      <p:sp>
        <p:nvSpPr>
          <p:cNvPr id="1128" name="Google Shape;1128;p4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9" name="Google Shape;1129;p4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0" name="Google Shape;1130;p4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1" name="Google Shape;1131;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32" name="Google Shape;1132;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33" name="Google Shape;1133;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4"/>
        <p:cNvGrpSpPr/>
        <p:nvPr/>
      </p:nvGrpSpPr>
      <p:grpSpPr>
        <a:xfrm>
          <a:off x="0" y="0"/>
          <a:ext cx="0" cy="0"/>
          <a:chOff x="0" y="0"/>
          <a:chExt cx="0" cy="0"/>
        </a:xfrm>
      </p:grpSpPr>
      <p:sp>
        <p:nvSpPr>
          <p:cNvPr id="1135" name="Google Shape;1135;p4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6" name="Google Shape;1136;p4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137" name="Google Shape;1137;p4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38" name="Google Shape;1138;p4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139" name="Google Shape;1139;p4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40" name="Google Shape;1140;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1" name="Google Shape;1141;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2" name="Google Shape;1142;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3"/>
        <p:cNvGrpSpPr/>
        <p:nvPr/>
      </p:nvGrpSpPr>
      <p:grpSpPr>
        <a:xfrm>
          <a:off x="0" y="0"/>
          <a:ext cx="0" cy="0"/>
          <a:chOff x="0" y="0"/>
          <a:chExt cx="0" cy="0"/>
        </a:xfrm>
      </p:grpSpPr>
      <p:sp>
        <p:nvSpPr>
          <p:cNvPr id="1144" name="Google Shape;1144;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5" name="Google Shape;1145;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6" name="Google Shape;1146;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7" name="Google Shape;1147;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2"/>
        <p:cNvGrpSpPr/>
        <p:nvPr/>
      </p:nvGrpSpPr>
      <p:grpSpPr>
        <a:xfrm>
          <a:off x="0" y="0"/>
          <a:ext cx="0" cy="0"/>
          <a:chOff x="0" y="0"/>
          <a:chExt cx="0" cy="0"/>
        </a:xfrm>
      </p:grpSpPr>
      <p:sp>
        <p:nvSpPr>
          <p:cNvPr id="1153" name="Google Shape;1153;p4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4" name="Google Shape;1154;p4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155" name="Google Shape;1155;p4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156" name="Google Shape;1156;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7" name="Google Shape;1157;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8" name="Google Shape;1158;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9"/>
        <p:cNvGrpSpPr/>
        <p:nvPr/>
      </p:nvGrpSpPr>
      <p:grpSpPr>
        <a:xfrm>
          <a:off x="0" y="0"/>
          <a:ext cx="0" cy="0"/>
          <a:chOff x="0" y="0"/>
          <a:chExt cx="0" cy="0"/>
        </a:xfrm>
      </p:grpSpPr>
      <p:sp>
        <p:nvSpPr>
          <p:cNvPr id="1160" name="Google Shape;1160;p4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1" name="Google Shape;1161;p4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162" name="Google Shape;1162;p4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163" name="Google Shape;1163;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64" name="Google Shape;1164;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65" name="Google Shape;1165;p4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6"/>
        <p:cNvGrpSpPr/>
        <p:nvPr/>
      </p:nvGrpSpPr>
      <p:grpSpPr>
        <a:xfrm>
          <a:off x="0" y="0"/>
          <a:ext cx="0" cy="0"/>
          <a:chOff x="0" y="0"/>
          <a:chExt cx="0" cy="0"/>
        </a:xfrm>
      </p:grpSpPr>
      <p:sp>
        <p:nvSpPr>
          <p:cNvPr id="1167" name="Google Shape;1167;p4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8" name="Google Shape;1168;p4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69" name="Google Shape;1169;p4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0" name="Google Shape;1170;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71" name="Google Shape;1171;p4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2"/>
        <p:cNvGrpSpPr/>
        <p:nvPr/>
      </p:nvGrpSpPr>
      <p:grpSpPr>
        <a:xfrm>
          <a:off x="0" y="0"/>
          <a:ext cx="0" cy="0"/>
          <a:chOff x="0" y="0"/>
          <a:chExt cx="0" cy="0"/>
        </a:xfrm>
      </p:grpSpPr>
      <p:sp>
        <p:nvSpPr>
          <p:cNvPr id="1103" name="Google Shape;1103;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4" name="Google Shape;1104;p3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105" name="Google Shape;1105;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06" name="Google Shape;1106;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07" name="Google Shape;1107;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8" r:id="rId7"/>
    <p:sldLayoutId id="2147483689" r:id="rId8"/>
    <p:sldLayoutId id="2147483690" r:id="rId9"/>
    <p:sldLayoutId id="214748369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3.scholastic.ca/passe-a-laction/"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pic>
        <p:nvPicPr>
          <p:cNvPr id="2266" name="Google Shape;2266;p7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2267" name="Google Shape;2267;p7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La santé mentale</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2</a:t>
            </a:r>
            <a:endParaRPr sz="3800" b="1" i="0" u="none" strike="noStrike" cap="none" dirty="0">
              <a:solidFill>
                <a:schemeClr val="lt1"/>
              </a:solidFill>
              <a:latin typeface="Open Sans"/>
              <a:ea typeface="Open Sans"/>
              <a:cs typeface="Open Sans"/>
              <a:sym typeface="Open Sans"/>
            </a:endParaRPr>
          </a:p>
        </p:txBody>
      </p:sp>
      <p:pic>
        <p:nvPicPr>
          <p:cNvPr id="2268" name="Google Shape;2268;p7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4;p14">
            <a:extLst>
              <a:ext uri="{FF2B5EF4-FFF2-40B4-BE49-F238E27FC236}">
                <a16:creationId xmlns:a16="http://schemas.microsoft.com/office/drawing/2014/main" id="{AD4A59E1-94B3-70A4-D256-F34C3760ABA7}"/>
              </a:ext>
            </a:extLst>
          </p:cNvPr>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3" name="Picture 2">
            <a:extLst>
              <a:ext uri="{FF2B5EF4-FFF2-40B4-BE49-F238E27FC236}">
                <a16:creationId xmlns:a16="http://schemas.microsoft.com/office/drawing/2014/main" id="{56024F98-6023-FFD1-4086-8E7534FE9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3F0D4D80-D412-A0B8-CD61-1FDCCB4EEBDD}"/>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
        <p:nvSpPr>
          <p:cNvPr id="5" name="ZoneTexte 2">
            <a:extLst>
              <a:ext uri="{FF2B5EF4-FFF2-40B4-BE49-F238E27FC236}">
                <a16:creationId xmlns:a16="http://schemas.microsoft.com/office/drawing/2014/main" id="{8E55B2EE-0B33-3F2F-AB1F-DBDB6822CBF3}"/>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La santé mentale Leçon 2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0"/>
        <p:cNvGrpSpPr/>
        <p:nvPr/>
      </p:nvGrpSpPr>
      <p:grpSpPr>
        <a:xfrm>
          <a:off x="0" y="0"/>
          <a:ext cx="0" cy="0"/>
          <a:chOff x="0" y="0"/>
          <a:chExt cx="0" cy="0"/>
        </a:xfrm>
      </p:grpSpPr>
      <p:graphicFrame>
        <p:nvGraphicFramePr>
          <p:cNvPr id="2" name="Google Shape;2733;p96">
            <a:extLst>
              <a:ext uri="{FF2B5EF4-FFF2-40B4-BE49-F238E27FC236}">
                <a16:creationId xmlns:a16="http://schemas.microsoft.com/office/drawing/2014/main" id="{B9F4C7ED-F70C-DEF3-3CB3-328E9846A31A}"/>
              </a:ext>
            </a:extLst>
          </p:cNvPr>
          <p:cNvGraphicFramePr/>
          <p:nvPr>
            <p:extLst>
              <p:ext uri="{D42A27DB-BD31-4B8C-83A1-F6EECF244321}">
                <p14:modId xmlns:p14="http://schemas.microsoft.com/office/powerpoint/2010/main" val="933589756"/>
              </p:ext>
            </p:extLst>
          </p:nvPr>
        </p:nvGraphicFramePr>
        <p:xfrm>
          <a:off x="901475" y="2164575"/>
          <a:ext cx="2933800" cy="2552205"/>
        </p:xfrm>
        <a:graphic>
          <a:graphicData uri="http://schemas.openxmlformats.org/drawingml/2006/table">
            <a:tbl>
              <a:tblPr>
                <a:noFill/>
                <a:tableStyleId>{25AED835-AD2B-4A8C-8170-A2EE4BC35D2F}</a:tableStyleId>
              </a:tblPr>
              <a:tblGrid>
                <a:gridCol w="1466900">
                  <a:extLst>
                    <a:ext uri="{9D8B030D-6E8A-4147-A177-3AD203B41FA5}">
                      <a16:colId xmlns:a16="http://schemas.microsoft.com/office/drawing/2014/main" val="20000"/>
                    </a:ext>
                  </a:extLst>
                </a:gridCol>
                <a:gridCol w="1466900">
                  <a:extLst>
                    <a:ext uri="{9D8B030D-6E8A-4147-A177-3AD203B41FA5}">
                      <a16:colId xmlns:a16="http://schemas.microsoft.com/office/drawing/2014/main" val="20001"/>
                    </a:ext>
                  </a:extLst>
                </a:gridCol>
              </a:tblGrid>
              <a:tr h="1186325">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365880">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bl>
          </a:graphicData>
        </a:graphic>
      </p:graphicFrame>
      <p:sp>
        <p:nvSpPr>
          <p:cNvPr id="2711" name="Google Shape;2711;p96"/>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suffixes </a:t>
            </a:r>
            <a:r>
              <a:rPr lang="en" sz="3500">
                <a:solidFill>
                  <a:srgbClr val="191919"/>
                </a:solidFill>
                <a:latin typeface="Open Sans"/>
                <a:ea typeface="Open Sans"/>
                <a:cs typeface="Open Sans"/>
                <a:sym typeface="Open Sans"/>
              </a:rPr>
              <a:t>verbaux</a:t>
            </a:r>
            <a:endParaRPr sz="3500">
              <a:solidFill>
                <a:srgbClr val="191919"/>
              </a:solidFill>
              <a:latin typeface="Open Sans"/>
              <a:ea typeface="Open Sans"/>
              <a:cs typeface="Open Sans"/>
              <a:sym typeface="Open Sans"/>
            </a:endParaRPr>
          </a:p>
        </p:txBody>
      </p:sp>
      <p:sp>
        <p:nvSpPr>
          <p:cNvPr id="2730" name="Google Shape;2730;p96"/>
          <p:cNvSpPr txBox="1"/>
          <p:nvPr/>
        </p:nvSpPr>
        <p:spPr>
          <a:xfrm>
            <a:off x="157575" y="830775"/>
            <a:ext cx="8431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dirty="0">
                <a:solidFill>
                  <a:srgbClr val="2F3139"/>
                </a:solidFill>
                <a:latin typeface="Open Sans"/>
                <a:ea typeface="Open Sans"/>
                <a:cs typeface="Open Sans"/>
                <a:sym typeface="Open Sans"/>
              </a:rPr>
              <a:t>Dans ce texte, nous verrons le verbe "souffrir" conjugué de nombreuses façons. </a:t>
            </a:r>
            <a:r>
              <a:rPr lang="en" sz="1300" b="1" dirty="0">
                <a:solidFill>
                  <a:srgbClr val="2F3139"/>
                </a:solidFill>
                <a:latin typeface="Open Sans"/>
                <a:ea typeface="Open Sans"/>
                <a:cs typeface="Open Sans"/>
                <a:sym typeface="Open Sans"/>
              </a:rPr>
              <a:t>Analysez</a:t>
            </a:r>
            <a:r>
              <a:rPr lang="en" sz="1300" dirty="0">
                <a:solidFill>
                  <a:srgbClr val="2F3139"/>
                </a:solidFill>
                <a:latin typeface="Open Sans"/>
                <a:ea typeface="Open Sans"/>
                <a:cs typeface="Open Sans"/>
                <a:sym typeface="Open Sans"/>
              </a:rPr>
              <a:t> les conjugaisons en utilisant le modèle Frayer pour comprendre quelles sont les </a:t>
            </a:r>
            <a:r>
              <a:rPr lang="en" sz="1300" b="1" dirty="0">
                <a:solidFill>
                  <a:srgbClr val="2F3139"/>
                </a:solidFill>
                <a:latin typeface="Open Sans"/>
                <a:ea typeface="Open Sans"/>
                <a:cs typeface="Open Sans"/>
                <a:sym typeface="Open Sans"/>
              </a:rPr>
              <a:t>similitudes</a:t>
            </a:r>
            <a:r>
              <a:rPr lang="en" sz="1300" dirty="0">
                <a:solidFill>
                  <a:srgbClr val="2F3139"/>
                </a:solidFill>
                <a:latin typeface="Open Sans"/>
                <a:ea typeface="Open Sans"/>
                <a:cs typeface="Open Sans"/>
                <a:sym typeface="Open Sans"/>
              </a:rPr>
              <a:t> et les </a:t>
            </a:r>
            <a:r>
              <a:rPr lang="en" sz="1300" b="1" dirty="0">
                <a:solidFill>
                  <a:srgbClr val="2F3139"/>
                </a:solidFill>
                <a:latin typeface="Open Sans"/>
                <a:ea typeface="Open Sans"/>
                <a:cs typeface="Open Sans"/>
                <a:sym typeface="Open Sans"/>
              </a:rPr>
              <a:t>différences</a:t>
            </a:r>
            <a:r>
              <a:rPr lang="en" sz="1300" dirty="0">
                <a:solidFill>
                  <a:srgbClr val="2F3139"/>
                </a:solidFill>
                <a:latin typeface="Open Sans"/>
                <a:ea typeface="Open Sans"/>
                <a:cs typeface="Open Sans"/>
                <a:sym typeface="Open Sans"/>
              </a:rPr>
              <a:t> notables. </a:t>
            </a:r>
            <a:endParaRPr sz="1300" dirty="0">
              <a:solidFill>
                <a:srgbClr val="2F3139"/>
              </a:solidFill>
              <a:latin typeface="Open Sans"/>
              <a:ea typeface="Open Sans"/>
              <a:cs typeface="Open Sans"/>
              <a:sym typeface="Open Sans"/>
            </a:endParaRPr>
          </a:p>
        </p:txBody>
      </p:sp>
      <p:sp>
        <p:nvSpPr>
          <p:cNvPr id="2731" name="Google Shape;2731;p96"/>
          <p:cNvSpPr txBox="1"/>
          <p:nvPr/>
        </p:nvSpPr>
        <p:spPr>
          <a:xfrm>
            <a:off x="1338325" y="1514950"/>
            <a:ext cx="2060100" cy="512100"/>
          </a:xfrm>
          <a:prstGeom prst="rect">
            <a:avLst/>
          </a:prstGeom>
          <a:solidFill>
            <a:schemeClr val="bg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03B6E3"/>
                </a:solidFill>
                <a:latin typeface="Open Sans"/>
                <a:ea typeface="Open Sans"/>
                <a:cs typeface="Open Sans"/>
                <a:sym typeface="Open Sans"/>
              </a:rPr>
              <a:t>souffr</a:t>
            </a:r>
            <a:r>
              <a:rPr lang="en" sz="2000" b="1" dirty="0">
                <a:solidFill>
                  <a:srgbClr val="005FB8"/>
                </a:solidFill>
                <a:latin typeface="Open Sans"/>
                <a:ea typeface="Open Sans"/>
                <a:cs typeface="Open Sans"/>
                <a:sym typeface="Open Sans"/>
              </a:rPr>
              <a:t>ent</a:t>
            </a:r>
            <a:endParaRPr sz="2000" b="1" dirty="0">
              <a:solidFill>
                <a:srgbClr val="005FB8"/>
              </a:solidFill>
              <a:latin typeface="Open Sans"/>
              <a:ea typeface="Open Sans"/>
              <a:cs typeface="Open Sans"/>
              <a:sym typeface="Open Sans"/>
            </a:endParaRPr>
          </a:p>
          <a:p>
            <a:pPr marL="0" lvl="0" indent="0" algn="ctr" rtl="0">
              <a:spcBef>
                <a:spcPts val="0"/>
              </a:spcBef>
              <a:spcAft>
                <a:spcPts val="0"/>
              </a:spcAft>
              <a:buNone/>
            </a:pPr>
            <a:endParaRPr dirty="0">
              <a:solidFill>
                <a:srgbClr val="03B6E3"/>
              </a:solidFill>
              <a:latin typeface="Open Sans"/>
              <a:ea typeface="Open Sans"/>
              <a:cs typeface="Open Sans"/>
              <a:sym typeface="Open Sans"/>
            </a:endParaRPr>
          </a:p>
        </p:txBody>
      </p:sp>
      <p:sp>
        <p:nvSpPr>
          <p:cNvPr id="2732" name="Google Shape;2732;p96"/>
          <p:cNvSpPr txBox="1"/>
          <p:nvPr/>
        </p:nvSpPr>
        <p:spPr>
          <a:xfrm>
            <a:off x="5721600" y="1514950"/>
            <a:ext cx="2060100" cy="512100"/>
          </a:xfrm>
          <a:prstGeom prst="rect">
            <a:avLst/>
          </a:prstGeom>
          <a:solidFill>
            <a:schemeClr val="bg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03B6E3"/>
                </a:solidFill>
                <a:latin typeface="Open Sans"/>
                <a:ea typeface="Open Sans"/>
                <a:cs typeface="Open Sans"/>
                <a:sym typeface="Open Sans"/>
              </a:rPr>
              <a:t>souffr</a:t>
            </a:r>
            <a:r>
              <a:rPr lang="en" sz="2000" b="1" dirty="0">
                <a:solidFill>
                  <a:srgbClr val="005FB8"/>
                </a:solidFill>
                <a:latin typeface="Open Sans"/>
                <a:ea typeface="Open Sans"/>
                <a:cs typeface="Open Sans"/>
                <a:sym typeface="Open Sans"/>
              </a:rPr>
              <a:t>ant</a:t>
            </a:r>
            <a:endParaRPr sz="2000" b="1" dirty="0">
              <a:solidFill>
                <a:srgbClr val="005FB8"/>
              </a:solidFill>
              <a:latin typeface="Open Sans"/>
              <a:ea typeface="Open Sans"/>
              <a:cs typeface="Open Sans"/>
              <a:sym typeface="Open Sans"/>
            </a:endParaRPr>
          </a:p>
          <a:p>
            <a:pPr marL="0" lvl="0" indent="0" algn="ctr" rtl="0">
              <a:spcBef>
                <a:spcPts val="0"/>
              </a:spcBef>
              <a:spcAft>
                <a:spcPts val="0"/>
              </a:spcAft>
              <a:buNone/>
            </a:pPr>
            <a:endParaRPr dirty="0">
              <a:solidFill>
                <a:srgbClr val="03B6E3"/>
              </a:solidFill>
              <a:latin typeface="Open Sans"/>
              <a:ea typeface="Open Sans"/>
              <a:cs typeface="Open Sans"/>
              <a:sym typeface="Open Sans"/>
            </a:endParaRPr>
          </a:p>
        </p:txBody>
      </p:sp>
      <p:sp>
        <p:nvSpPr>
          <p:cNvPr id="2734" name="Google Shape;2734;p96"/>
          <p:cNvSpPr txBox="1"/>
          <p:nvPr/>
        </p:nvSpPr>
        <p:spPr>
          <a:xfrm>
            <a:off x="1924920" y="3115560"/>
            <a:ext cx="810755" cy="502712"/>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latin typeface="Open Sans"/>
                <a:ea typeface="Open Sans"/>
                <a:cs typeface="Open Sans"/>
                <a:sym typeface="Open Sans"/>
              </a:rPr>
              <a:t>Affixe:</a:t>
            </a:r>
            <a:endParaRPr sz="900" dirty="0">
              <a:latin typeface="Open Sans"/>
              <a:ea typeface="Open Sans"/>
              <a:cs typeface="Open Sans"/>
              <a:sym typeface="Open Sans"/>
            </a:endParaRPr>
          </a:p>
          <a:p>
            <a:pPr marL="0" lvl="0" indent="0" algn="ctr" rtl="0">
              <a:spcBef>
                <a:spcPts val="0"/>
              </a:spcBef>
              <a:spcAft>
                <a:spcPts val="0"/>
              </a:spcAft>
              <a:buNone/>
            </a:pPr>
            <a:r>
              <a:rPr lang="en" sz="900" dirty="0">
                <a:latin typeface="Open Sans"/>
                <a:ea typeface="Open Sans"/>
                <a:cs typeface="Open Sans"/>
                <a:sym typeface="Open Sans"/>
              </a:rPr>
              <a:t>Le suffixe</a:t>
            </a:r>
            <a:endParaRPr sz="900" dirty="0">
              <a:latin typeface="Open Sans"/>
              <a:ea typeface="Open Sans"/>
              <a:cs typeface="Open Sans"/>
              <a:sym typeface="Open Sans"/>
            </a:endParaRPr>
          </a:p>
          <a:p>
            <a:pPr marL="0" lvl="0" indent="0" algn="ctr" rtl="0">
              <a:spcBef>
                <a:spcPts val="0"/>
              </a:spcBef>
              <a:spcAft>
                <a:spcPts val="0"/>
              </a:spcAft>
              <a:buNone/>
            </a:pPr>
            <a:r>
              <a:rPr lang="en" sz="900" dirty="0">
                <a:latin typeface="Open Sans"/>
                <a:ea typeface="Open Sans"/>
                <a:cs typeface="Open Sans"/>
                <a:sym typeface="Open Sans"/>
              </a:rPr>
              <a:t>“-ent”</a:t>
            </a:r>
            <a:endParaRPr sz="900" dirty="0">
              <a:latin typeface="Open Sans"/>
              <a:ea typeface="Open Sans"/>
              <a:cs typeface="Open Sans"/>
              <a:sym typeface="Open Sans"/>
            </a:endParaRPr>
          </a:p>
          <a:p>
            <a:pPr marL="0" lvl="0" indent="0" algn="ctr" rtl="0">
              <a:spcBef>
                <a:spcPts val="0"/>
              </a:spcBef>
              <a:spcAft>
                <a:spcPts val="0"/>
              </a:spcAft>
              <a:buNone/>
            </a:pPr>
            <a:endParaRPr sz="8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p:txBody>
      </p:sp>
      <p:sp>
        <p:nvSpPr>
          <p:cNvPr id="2735" name="Google Shape;2735;p96"/>
          <p:cNvSpPr txBox="1"/>
          <p:nvPr/>
        </p:nvSpPr>
        <p:spPr>
          <a:xfrm>
            <a:off x="901475" y="218448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Définition :</a:t>
            </a:r>
            <a:endParaRPr sz="11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2736" name="Google Shape;2736;p96"/>
          <p:cNvSpPr txBox="1"/>
          <p:nvPr/>
        </p:nvSpPr>
        <p:spPr>
          <a:xfrm>
            <a:off x="2413225" y="2159535"/>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Temps du verbe:</a:t>
            </a:r>
            <a:endParaRPr sz="11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2737" name="Google Shape;2737;p96"/>
          <p:cNvSpPr txBox="1"/>
          <p:nvPr/>
        </p:nvSpPr>
        <p:spPr>
          <a:xfrm>
            <a:off x="901475" y="326346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Exemples (phrases):</a:t>
            </a:r>
            <a:endParaRPr sz="11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2738" name="Google Shape;2738;p96"/>
          <p:cNvSpPr txBox="1"/>
          <p:nvPr/>
        </p:nvSpPr>
        <p:spPr>
          <a:xfrm>
            <a:off x="2735725" y="3279157"/>
            <a:ext cx="10995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Non- Exemples:</a:t>
            </a:r>
            <a:endParaRPr sz="1100" b="1" dirty="0">
              <a:latin typeface="Open Sans"/>
              <a:ea typeface="Open Sans"/>
              <a:cs typeface="Open Sans"/>
              <a:sym typeface="Open Sans"/>
            </a:endParaRPr>
          </a:p>
          <a:p>
            <a:pPr marL="457200" lvl="0" indent="-292100" algn="l" rtl="0">
              <a:spcBef>
                <a:spcPts val="0"/>
              </a:spcBef>
              <a:spcAft>
                <a:spcPts val="0"/>
              </a:spcAft>
              <a:buSzPts val="1000"/>
              <a:buFont typeface="Open Sans"/>
              <a:buChar char="●"/>
            </a:pPr>
            <a:endParaRPr sz="1000" dirty="0">
              <a:latin typeface="Open Sans"/>
              <a:ea typeface="Open Sans"/>
              <a:cs typeface="Open Sans"/>
              <a:sym typeface="Open Sans"/>
            </a:endParaRPr>
          </a:p>
        </p:txBody>
      </p:sp>
      <p:graphicFrame>
        <p:nvGraphicFramePr>
          <p:cNvPr id="3" name="Google Shape;2733;p96">
            <a:extLst>
              <a:ext uri="{FF2B5EF4-FFF2-40B4-BE49-F238E27FC236}">
                <a16:creationId xmlns:a16="http://schemas.microsoft.com/office/drawing/2014/main" id="{21ED8239-49B9-78A3-9CBB-6322D0EE18B4}"/>
              </a:ext>
            </a:extLst>
          </p:cNvPr>
          <p:cNvGraphicFramePr/>
          <p:nvPr>
            <p:extLst>
              <p:ext uri="{D42A27DB-BD31-4B8C-83A1-F6EECF244321}">
                <p14:modId xmlns:p14="http://schemas.microsoft.com/office/powerpoint/2010/main" val="1572160986"/>
              </p:ext>
            </p:extLst>
          </p:nvPr>
        </p:nvGraphicFramePr>
        <p:xfrm>
          <a:off x="5272875" y="2156180"/>
          <a:ext cx="2933800" cy="2552205"/>
        </p:xfrm>
        <a:graphic>
          <a:graphicData uri="http://schemas.openxmlformats.org/drawingml/2006/table">
            <a:tbl>
              <a:tblPr>
                <a:noFill/>
                <a:tableStyleId>{25AED835-AD2B-4A8C-8170-A2EE4BC35D2F}</a:tableStyleId>
              </a:tblPr>
              <a:tblGrid>
                <a:gridCol w="1466900">
                  <a:extLst>
                    <a:ext uri="{9D8B030D-6E8A-4147-A177-3AD203B41FA5}">
                      <a16:colId xmlns:a16="http://schemas.microsoft.com/office/drawing/2014/main" val="20000"/>
                    </a:ext>
                  </a:extLst>
                </a:gridCol>
                <a:gridCol w="1466900">
                  <a:extLst>
                    <a:ext uri="{9D8B030D-6E8A-4147-A177-3AD203B41FA5}">
                      <a16:colId xmlns:a16="http://schemas.microsoft.com/office/drawing/2014/main" val="20001"/>
                    </a:ext>
                  </a:extLst>
                </a:gridCol>
              </a:tblGrid>
              <a:tr h="1186325">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365880">
                <a:tc>
                  <a:txBody>
                    <a:bodyPr/>
                    <a:lstStyle/>
                    <a:p>
                      <a:pPr marL="0" lvl="0" indent="0" algn="l" rtl="0">
                        <a:spcBef>
                          <a:spcPts val="0"/>
                        </a:spcBef>
                        <a:spcAft>
                          <a:spcPts val="0"/>
                        </a:spcAft>
                        <a:buNone/>
                      </a:pPr>
                      <a:endParaRPr>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endParaRPr dirty="0">
                        <a:latin typeface="Open Sans"/>
                        <a:ea typeface="Open Sans"/>
                        <a:cs typeface="Open Sans"/>
                        <a:sym typeface="Open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bl>
          </a:graphicData>
        </a:graphic>
      </p:graphicFrame>
      <p:sp>
        <p:nvSpPr>
          <p:cNvPr id="4" name="Google Shape;2734;p96">
            <a:extLst>
              <a:ext uri="{FF2B5EF4-FFF2-40B4-BE49-F238E27FC236}">
                <a16:creationId xmlns:a16="http://schemas.microsoft.com/office/drawing/2014/main" id="{9D337F57-CCC6-B585-DAE3-CC94E20F3F36}"/>
              </a:ext>
            </a:extLst>
          </p:cNvPr>
          <p:cNvSpPr txBox="1"/>
          <p:nvPr/>
        </p:nvSpPr>
        <p:spPr>
          <a:xfrm>
            <a:off x="6296320" y="3107165"/>
            <a:ext cx="810755" cy="502712"/>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latin typeface="Open Sans"/>
                <a:ea typeface="Open Sans"/>
                <a:cs typeface="Open Sans"/>
                <a:sym typeface="Open Sans"/>
              </a:rPr>
              <a:t>Affixe:</a:t>
            </a:r>
            <a:endParaRPr sz="900" dirty="0">
              <a:latin typeface="Open Sans"/>
              <a:ea typeface="Open Sans"/>
              <a:cs typeface="Open Sans"/>
              <a:sym typeface="Open Sans"/>
            </a:endParaRPr>
          </a:p>
          <a:p>
            <a:pPr marL="0" lvl="0" indent="0" algn="ctr" rtl="0">
              <a:spcBef>
                <a:spcPts val="0"/>
              </a:spcBef>
              <a:spcAft>
                <a:spcPts val="0"/>
              </a:spcAft>
              <a:buNone/>
            </a:pPr>
            <a:r>
              <a:rPr lang="en" sz="900" dirty="0">
                <a:latin typeface="Open Sans"/>
                <a:ea typeface="Open Sans"/>
                <a:cs typeface="Open Sans"/>
                <a:sym typeface="Open Sans"/>
              </a:rPr>
              <a:t>Le suffixe</a:t>
            </a:r>
            <a:endParaRPr sz="900" dirty="0">
              <a:latin typeface="Open Sans"/>
              <a:ea typeface="Open Sans"/>
              <a:cs typeface="Open Sans"/>
              <a:sym typeface="Open Sans"/>
            </a:endParaRPr>
          </a:p>
          <a:p>
            <a:pPr marL="0" lvl="0" indent="0" algn="ctr" rtl="0">
              <a:spcBef>
                <a:spcPts val="0"/>
              </a:spcBef>
              <a:spcAft>
                <a:spcPts val="0"/>
              </a:spcAft>
              <a:buNone/>
            </a:pPr>
            <a:r>
              <a:rPr lang="en" sz="900" dirty="0">
                <a:latin typeface="Open Sans"/>
                <a:ea typeface="Open Sans"/>
                <a:cs typeface="Open Sans"/>
                <a:sym typeface="Open Sans"/>
              </a:rPr>
              <a:t>“-ant”</a:t>
            </a:r>
            <a:endParaRPr sz="900" dirty="0">
              <a:latin typeface="Open Sans"/>
              <a:ea typeface="Open Sans"/>
              <a:cs typeface="Open Sans"/>
              <a:sym typeface="Open Sans"/>
            </a:endParaRPr>
          </a:p>
          <a:p>
            <a:pPr marL="0" lvl="0" indent="0" algn="ctr" rtl="0">
              <a:spcBef>
                <a:spcPts val="0"/>
              </a:spcBef>
              <a:spcAft>
                <a:spcPts val="0"/>
              </a:spcAft>
              <a:buNone/>
            </a:pPr>
            <a:endParaRPr sz="8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p:txBody>
      </p:sp>
      <p:sp>
        <p:nvSpPr>
          <p:cNvPr id="5" name="Google Shape;2735;p96">
            <a:extLst>
              <a:ext uri="{FF2B5EF4-FFF2-40B4-BE49-F238E27FC236}">
                <a16:creationId xmlns:a16="http://schemas.microsoft.com/office/drawing/2014/main" id="{4E8C9F02-6369-4F2D-D74C-8FD445833BEA}"/>
              </a:ext>
            </a:extLst>
          </p:cNvPr>
          <p:cNvSpPr txBox="1"/>
          <p:nvPr/>
        </p:nvSpPr>
        <p:spPr>
          <a:xfrm>
            <a:off x="5272875" y="2176085"/>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Définition :</a:t>
            </a:r>
            <a:endParaRPr sz="11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6" name="Google Shape;2736;p96">
            <a:extLst>
              <a:ext uri="{FF2B5EF4-FFF2-40B4-BE49-F238E27FC236}">
                <a16:creationId xmlns:a16="http://schemas.microsoft.com/office/drawing/2014/main" id="{FDE69A20-5DE3-F590-55D0-083680DD54FF}"/>
              </a:ext>
            </a:extLst>
          </p:cNvPr>
          <p:cNvSpPr txBox="1"/>
          <p:nvPr/>
        </p:nvSpPr>
        <p:spPr>
          <a:xfrm>
            <a:off x="6784625" y="2151140"/>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Temps du verbe:</a:t>
            </a:r>
            <a:endParaRPr sz="11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7" name="Google Shape;2737;p96">
            <a:extLst>
              <a:ext uri="{FF2B5EF4-FFF2-40B4-BE49-F238E27FC236}">
                <a16:creationId xmlns:a16="http://schemas.microsoft.com/office/drawing/2014/main" id="{ED8ACB0D-40C8-E106-5F27-1D8071C7FA88}"/>
              </a:ext>
            </a:extLst>
          </p:cNvPr>
          <p:cNvSpPr txBox="1"/>
          <p:nvPr/>
        </p:nvSpPr>
        <p:spPr>
          <a:xfrm>
            <a:off x="5272875" y="3255065"/>
            <a:ext cx="13479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Exemples (phrases):</a:t>
            </a:r>
            <a:endParaRPr sz="1100" b="1" dirty="0">
              <a:latin typeface="Open Sans"/>
              <a:ea typeface="Open Sans"/>
              <a:cs typeface="Open Sans"/>
              <a:sym typeface="Open Sans"/>
            </a:endParaRPr>
          </a:p>
          <a:p>
            <a:pPr marL="457200" lvl="0" indent="-304800" algn="l" rtl="0">
              <a:spcBef>
                <a:spcPts val="0"/>
              </a:spcBef>
              <a:spcAft>
                <a:spcPts val="0"/>
              </a:spcAft>
              <a:buSzPts val="1200"/>
              <a:buFont typeface="Open Sans"/>
              <a:buChar char="●"/>
            </a:pPr>
            <a:endParaRPr sz="1200" dirty="0">
              <a:latin typeface="Open Sans"/>
              <a:ea typeface="Open Sans"/>
              <a:cs typeface="Open Sans"/>
              <a:sym typeface="Open Sans"/>
            </a:endParaRPr>
          </a:p>
        </p:txBody>
      </p:sp>
      <p:sp>
        <p:nvSpPr>
          <p:cNvPr id="8" name="Google Shape;2738;p96">
            <a:extLst>
              <a:ext uri="{FF2B5EF4-FFF2-40B4-BE49-F238E27FC236}">
                <a16:creationId xmlns:a16="http://schemas.microsoft.com/office/drawing/2014/main" id="{EDE84347-3701-28EB-D074-A8FAF11E2968}"/>
              </a:ext>
            </a:extLst>
          </p:cNvPr>
          <p:cNvSpPr txBox="1"/>
          <p:nvPr/>
        </p:nvSpPr>
        <p:spPr>
          <a:xfrm>
            <a:off x="7107125" y="3270762"/>
            <a:ext cx="1099500" cy="3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latin typeface="Open Sans"/>
                <a:ea typeface="Open Sans"/>
                <a:cs typeface="Open Sans"/>
                <a:sym typeface="Open Sans"/>
              </a:rPr>
              <a:t>Non- Exemples:</a:t>
            </a:r>
            <a:endParaRPr sz="1100" b="1" dirty="0">
              <a:latin typeface="Open Sans"/>
              <a:ea typeface="Open Sans"/>
              <a:cs typeface="Open Sans"/>
              <a:sym typeface="Open Sans"/>
            </a:endParaRPr>
          </a:p>
          <a:p>
            <a:pPr marL="457200" lvl="0" indent="-292100" algn="l" rtl="0">
              <a:spcBef>
                <a:spcPts val="0"/>
              </a:spcBef>
              <a:spcAft>
                <a:spcPts val="0"/>
              </a:spcAft>
              <a:buSzPts val="1000"/>
              <a:buFont typeface="Open Sans"/>
              <a:buChar char="●"/>
            </a:pPr>
            <a:endParaRPr sz="1000" dirty="0">
              <a:latin typeface="Open Sans"/>
              <a:ea typeface="Open Sans"/>
              <a:cs typeface="Open Sans"/>
              <a:sym typeface="Open Sans"/>
            </a:endParaRPr>
          </a:p>
        </p:txBody>
      </p:sp>
      <p:pic>
        <p:nvPicPr>
          <p:cNvPr id="9" name="Google Shape;65;p14">
            <a:extLst>
              <a:ext uri="{FF2B5EF4-FFF2-40B4-BE49-F238E27FC236}">
                <a16:creationId xmlns:a16="http://schemas.microsoft.com/office/drawing/2014/main" id="{E0B0B95A-A1C5-7AB6-4545-516ADEABD7C3}"/>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97"/>
          <p:cNvSpPr txBox="1">
            <a:spLocks noGrp="1"/>
          </p:cNvSpPr>
          <p:nvPr>
            <p:ph type="title"/>
          </p:nvPr>
        </p:nvSpPr>
        <p:spPr>
          <a:xfrm>
            <a:off x="102500" y="0"/>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Questions</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de </a:t>
            </a:r>
            <a:r>
              <a:rPr lang="en" sz="3500" dirty="0">
                <a:solidFill>
                  <a:srgbClr val="191919"/>
                </a:solidFill>
                <a:latin typeface="Open Sans"/>
                <a:ea typeface="Open Sans"/>
                <a:cs typeface="Open Sans"/>
                <a:sym typeface="Open Sans"/>
              </a:rPr>
              <a:t>prélecture</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773" name="Google Shape;2773;p97"/>
          <p:cNvSpPr txBox="1"/>
          <p:nvPr/>
        </p:nvSpPr>
        <p:spPr>
          <a:xfrm>
            <a:off x="798240" y="2006516"/>
            <a:ext cx="7547520" cy="20723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rgbClr val="191919"/>
                </a:solidFill>
                <a:latin typeface="Open Sans"/>
                <a:ea typeface="Open Sans"/>
                <a:cs typeface="Open Sans"/>
                <a:sym typeface="Open Sans"/>
              </a:rPr>
              <a:t>Qu’est-ce qui empêche les gens de parler de santé mentale ? </a:t>
            </a:r>
            <a:endParaRPr sz="2400" dirty="0">
              <a:solidFill>
                <a:srgbClr val="191919"/>
              </a:solidFill>
              <a:latin typeface="Open Sans"/>
              <a:ea typeface="Open Sans"/>
              <a:cs typeface="Open Sans"/>
              <a:sym typeface="Open Sans"/>
            </a:endParaRPr>
          </a:p>
          <a:p>
            <a:pPr marL="0" lvl="0" indent="0" algn="ctr" rtl="0">
              <a:spcBef>
                <a:spcPts val="1600"/>
              </a:spcBef>
              <a:spcAft>
                <a:spcPts val="1600"/>
              </a:spcAft>
              <a:buNone/>
            </a:pPr>
            <a:r>
              <a:rPr lang="en" sz="2400" dirty="0">
                <a:solidFill>
                  <a:srgbClr val="191919"/>
                </a:solidFill>
                <a:latin typeface="Open Sans"/>
                <a:ea typeface="Open Sans"/>
                <a:cs typeface="Open Sans"/>
                <a:sym typeface="Open Sans"/>
              </a:rPr>
              <a:t>Quels sont les obstacles qui empêchent les gens d’obtenir de l’aide lorsqu’ils en ont besoin ?</a:t>
            </a:r>
            <a:endParaRPr sz="2400" dirty="0">
              <a:solidFill>
                <a:srgbClr val="191919"/>
              </a:solidFill>
              <a:latin typeface="Open Sans"/>
              <a:ea typeface="Open Sans"/>
              <a:cs typeface="Open Sans"/>
              <a:sym typeface="Open Sans"/>
            </a:endParaRPr>
          </a:p>
        </p:txBody>
      </p:sp>
      <p:pic>
        <p:nvPicPr>
          <p:cNvPr id="2" name="Image 1" descr="Une image contenant logo, Graphique, symbole, obscurité">
            <a:extLst>
              <a:ext uri="{FF2B5EF4-FFF2-40B4-BE49-F238E27FC236}">
                <a16:creationId xmlns:a16="http://schemas.microsoft.com/office/drawing/2014/main" id="{AD85BA2F-9FE3-8D37-8F8D-F40E6BAD7665}"/>
              </a:ext>
            </a:extLst>
          </p:cNvPr>
          <p:cNvPicPr>
            <a:picLocks noChangeAspect="1"/>
          </p:cNvPicPr>
          <p:nvPr/>
        </p:nvPicPr>
        <p:blipFill>
          <a:blip r:embed="rId3"/>
          <a:srcRect l="32586" r="31990" b="20039"/>
          <a:stretch>
            <a:fillRect/>
          </a:stretch>
        </p:blipFill>
        <p:spPr>
          <a:xfrm>
            <a:off x="0" y="-452200"/>
            <a:ext cx="2119838" cy="2341960"/>
          </a:xfrm>
          <a:prstGeom prst="rect">
            <a:avLst/>
          </a:prstGeom>
        </p:spPr>
      </p:pic>
      <p:pic>
        <p:nvPicPr>
          <p:cNvPr id="3" name="Image 2" descr="Une image contenant Graphique&#10;&#10;Le contenu généré par l’IA peut être incorrect.">
            <a:extLst>
              <a:ext uri="{FF2B5EF4-FFF2-40B4-BE49-F238E27FC236}">
                <a16:creationId xmlns:a16="http://schemas.microsoft.com/office/drawing/2014/main" id="{6333C5B0-0B91-1347-FDD4-7EF051FE6982}"/>
              </a:ext>
            </a:extLst>
          </p:cNvPr>
          <p:cNvPicPr>
            <a:picLocks noChangeAspect="1"/>
          </p:cNvPicPr>
          <p:nvPr/>
        </p:nvPicPr>
        <p:blipFill>
          <a:blip r:embed="rId4"/>
          <a:stretch>
            <a:fillRect/>
          </a:stretch>
        </p:blipFill>
        <p:spPr>
          <a:xfrm>
            <a:off x="6124241" y="-452200"/>
            <a:ext cx="3947479" cy="2220457"/>
          </a:xfrm>
          <a:prstGeom prst="rect">
            <a:avLst/>
          </a:prstGeom>
        </p:spPr>
      </p:pic>
      <p:pic>
        <p:nvPicPr>
          <p:cNvPr id="4" name="Google Shape;65;p14">
            <a:extLst>
              <a:ext uri="{FF2B5EF4-FFF2-40B4-BE49-F238E27FC236}">
                <a16:creationId xmlns:a16="http://schemas.microsoft.com/office/drawing/2014/main" id="{8367E10C-F95A-0476-A55A-E7E4809D33DD}"/>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82" name="Google Shape;2782;p98"/>
          <p:cNvSpPr txBox="1">
            <a:spLocks noGrp="1"/>
          </p:cNvSpPr>
          <p:nvPr>
            <p:ph type="title"/>
          </p:nvPr>
        </p:nvSpPr>
        <p:spPr>
          <a:xfrm>
            <a:off x="3783289" y="230515"/>
            <a:ext cx="35745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rgbClr val="FBB901"/>
                </a:solidFill>
                <a:latin typeface="Open Sans"/>
                <a:ea typeface="Open Sans"/>
                <a:cs typeface="Open Sans"/>
                <a:sym typeface="Open Sans"/>
              </a:rPr>
              <a:t>As</a:t>
            </a:r>
            <a:r>
              <a:rPr lang="en" sz="2600" dirty="0">
                <a:solidFill>
                  <a:srgbClr val="EE2737"/>
                </a:solidFill>
                <a:latin typeface="Open Sans"/>
                <a:ea typeface="Open Sans"/>
                <a:cs typeface="Open Sans"/>
                <a:sym typeface="Open Sans"/>
              </a:rPr>
              <a:t>-tu </a:t>
            </a:r>
            <a:r>
              <a:rPr lang="en" sz="2600" dirty="0">
                <a:solidFill>
                  <a:srgbClr val="191919"/>
                </a:solidFill>
                <a:latin typeface="Open Sans"/>
                <a:ea typeface="Open Sans"/>
                <a:cs typeface="Open Sans"/>
                <a:sym typeface="Open Sans"/>
              </a:rPr>
              <a:t>compris?</a:t>
            </a:r>
            <a:endParaRPr sz="26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2600" dirty="0">
              <a:solidFill>
                <a:srgbClr val="191919"/>
              </a:solidFill>
              <a:latin typeface="Open Sans"/>
              <a:ea typeface="Open Sans"/>
              <a:cs typeface="Open Sans"/>
              <a:sym typeface="Open Sans"/>
            </a:endParaRPr>
          </a:p>
        </p:txBody>
      </p:sp>
      <p:sp>
        <p:nvSpPr>
          <p:cNvPr id="2778" name="Google Shape;2778;p98"/>
          <p:cNvSpPr txBox="1">
            <a:spLocks noGrp="1"/>
          </p:cNvSpPr>
          <p:nvPr>
            <p:ph type="ctrTitle" idx="4294967295"/>
          </p:nvPr>
        </p:nvSpPr>
        <p:spPr>
          <a:xfrm>
            <a:off x="111833" y="65019"/>
            <a:ext cx="3947479" cy="6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a:solidFill>
                  <a:srgbClr val="FBB901"/>
                </a:solidFill>
                <a:latin typeface="Open Sans"/>
                <a:ea typeface="Open Sans"/>
                <a:cs typeface="Open Sans"/>
                <a:sym typeface="Open Sans"/>
              </a:rPr>
              <a:t>Question-guide</a:t>
            </a:r>
            <a:r>
              <a:rPr lang="en" sz="2600" b="1" dirty="0">
                <a:latin typeface="Open Sans"/>
                <a:ea typeface="Open Sans"/>
                <a:cs typeface="Open Sans"/>
                <a:sym typeface="Open Sans"/>
              </a:rPr>
              <a:t> </a:t>
            </a:r>
            <a:r>
              <a:rPr lang="en" sz="2600" b="1" dirty="0">
                <a:solidFill>
                  <a:srgbClr val="EE2737"/>
                </a:solidFill>
                <a:latin typeface="Open Sans"/>
                <a:ea typeface="Open Sans"/>
                <a:cs typeface="Open Sans"/>
                <a:sym typeface="Open Sans"/>
              </a:rPr>
              <a:t> pour la </a:t>
            </a:r>
            <a:r>
              <a:rPr lang="en" sz="2600" b="1" dirty="0">
                <a:solidFill>
                  <a:srgbClr val="191919"/>
                </a:solidFill>
                <a:latin typeface="Open Sans"/>
                <a:ea typeface="Open Sans"/>
                <a:cs typeface="Open Sans"/>
                <a:sym typeface="Open Sans"/>
              </a:rPr>
              <a:t>lecture</a:t>
            </a:r>
            <a:endParaRPr sz="2600" b="1"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2600" dirty="0">
              <a:solidFill>
                <a:srgbClr val="191919"/>
              </a:solidFill>
              <a:latin typeface="Open Sans"/>
              <a:ea typeface="Open Sans"/>
              <a:cs typeface="Open Sans"/>
              <a:sym typeface="Open Sans"/>
            </a:endParaRPr>
          </a:p>
        </p:txBody>
      </p:sp>
      <p:sp>
        <p:nvSpPr>
          <p:cNvPr id="2790" name="Google Shape;2790;p98"/>
          <p:cNvSpPr txBox="1"/>
          <p:nvPr/>
        </p:nvSpPr>
        <p:spPr>
          <a:xfrm>
            <a:off x="111833" y="1768257"/>
            <a:ext cx="3433290" cy="1723518"/>
          </a:xfrm>
          <a:prstGeom prst="rect">
            <a:avLst/>
          </a:prstGeom>
          <a:noFill/>
          <a:ln>
            <a:noFill/>
          </a:ln>
        </p:spPr>
        <p:txBody>
          <a:bodyPr spcFirstLastPara="1" wrap="square" lIns="91425" tIns="91425" rIns="91425" bIns="91425" anchor="t" anchorCtr="0">
            <a:spAutoFit/>
          </a:bodyPr>
          <a:lstStyle/>
          <a:p>
            <a:pPr marL="91440" lvl="0" indent="0" algn="ctr" rtl="0">
              <a:spcBef>
                <a:spcPts val="0"/>
              </a:spcBef>
              <a:spcAft>
                <a:spcPts val="0"/>
              </a:spcAft>
              <a:buNone/>
            </a:pPr>
            <a:r>
              <a:rPr lang="en" sz="2500" dirty="0">
                <a:solidFill>
                  <a:srgbClr val="005FB8"/>
                </a:solidFill>
                <a:latin typeface="Open Sans"/>
                <a:ea typeface="Open Sans"/>
                <a:cs typeface="Open Sans"/>
                <a:sym typeface="Open Sans"/>
              </a:rPr>
              <a:t>Faudrait-il investir plus d’argent dans les soins en santé mentale ?</a:t>
            </a:r>
            <a:endParaRPr sz="1500" dirty="0">
              <a:solidFill>
                <a:srgbClr val="005FB8"/>
              </a:solidFill>
              <a:latin typeface="Open Sans"/>
              <a:ea typeface="Open Sans"/>
              <a:cs typeface="Open Sans"/>
              <a:sym typeface="Open Sans"/>
            </a:endParaRPr>
          </a:p>
        </p:txBody>
      </p:sp>
      <p:sp>
        <p:nvSpPr>
          <p:cNvPr id="2791" name="Google Shape;2791;p98"/>
          <p:cNvSpPr txBox="1"/>
          <p:nvPr/>
        </p:nvSpPr>
        <p:spPr>
          <a:xfrm>
            <a:off x="3725602" y="1306290"/>
            <a:ext cx="4155600" cy="2400627"/>
          </a:xfrm>
          <a:prstGeom prst="rect">
            <a:avLst/>
          </a:prstGeom>
          <a:noFill/>
          <a:ln>
            <a:noFill/>
          </a:ln>
        </p:spPr>
        <p:txBody>
          <a:bodyPr spcFirstLastPara="1" wrap="square" lIns="91425" tIns="91425" rIns="91425" bIns="91425" anchor="t" anchorCtr="0">
            <a:spAutoFit/>
          </a:bodyPr>
          <a:lstStyle/>
          <a:p>
            <a:pPr marL="91440" lvl="0" indent="0" algn="ctr" rtl="0">
              <a:spcBef>
                <a:spcPts val="0"/>
              </a:spcBef>
              <a:spcAft>
                <a:spcPts val="0"/>
              </a:spcAft>
              <a:buNone/>
            </a:pPr>
            <a:r>
              <a:rPr lang="en" sz="2400" dirty="0">
                <a:solidFill>
                  <a:srgbClr val="191919"/>
                </a:solidFill>
                <a:latin typeface="Open Sans"/>
                <a:ea typeface="Open Sans"/>
                <a:cs typeface="Open Sans"/>
                <a:sym typeface="Open Sans"/>
              </a:rPr>
              <a:t>Quelle statistique as-tu trouvée la plus alarmante ?</a:t>
            </a:r>
            <a:endParaRPr sz="2400" dirty="0">
              <a:solidFill>
                <a:srgbClr val="191919"/>
              </a:solidFill>
              <a:latin typeface="Open Sans"/>
              <a:ea typeface="Open Sans"/>
              <a:cs typeface="Open Sans"/>
              <a:sym typeface="Open Sans"/>
            </a:endParaRPr>
          </a:p>
          <a:p>
            <a:pPr marL="91440" lvl="0" indent="0" algn="l" rtl="0">
              <a:spcBef>
                <a:spcPts val="0"/>
              </a:spcBef>
              <a:spcAft>
                <a:spcPts val="0"/>
              </a:spcAft>
              <a:buNone/>
            </a:pPr>
            <a:endParaRPr sz="2400" dirty="0">
              <a:solidFill>
                <a:srgbClr val="191919"/>
              </a:solidFill>
              <a:latin typeface="Open Sans"/>
              <a:ea typeface="Open Sans"/>
              <a:cs typeface="Open Sans"/>
              <a:sym typeface="Open Sans"/>
            </a:endParaRPr>
          </a:p>
          <a:p>
            <a:pPr marL="91440" lvl="0" indent="0" algn="ctr" rtl="0">
              <a:spcBef>
                <a:spcPts val="0"/>
              </a:spcBef>
              <a:spcAft>
                <a:spcPts val="0"/>
              </a:spcAft>
              <a:buNone/>
            </a:pPr>
            <a:r>
              <a:rPr lang="en" sz="2400" dirty="0">
                <a:solidFill>
                  <a:srgbClr val="191919"/>
                </a:solidFill>
                <a:latin typeface="Open Sans"/>
                <a:ea typeface="Open Sans"/>
                <a:cs typeface="Open Sans"/>
                <a:sym typeface="Open Sans"/>
              </a:rPr>
              <a:t>La plus encourageante ?</a:t>
            </a:r>
            <a:endParaRPr sz="2400" dirty="0">
              <a:solidFill>
                <a:srgbClr val="191919"/>
              </a:solidFill>
              <a:latin typeface="Open Sans"/>
              <a:ea typeface="Open Sans"/>
              <a:cs typeface="Open Sans"/>
              <a:sym typeface="Open Sans"/>
            </a:endParaRPr>
          </a:p>
          <a:p>
            <a:pPr marL="91440" lvl="0" indent="0" algn="l" rtl="0">
              <a:spcBef>
                <a:spcPts val="0"/>
              </a:spcBef>
              <a:spcAft>
                <a:spcPts val="0"/>
              </a:spcAft>
              <a:buNone/>
            </a:pPr>
            <a:endParaRPr sz="2400" dirty="0">
              <a:solidFill>
                <a:srgbClr val="191919"/>
              </a:solidFill>
              <a:latin typeface="Open Sans"/>
              <a:ea typeface="Open Sans"/>
              <a:cs typeface="Open Sans"/>
              <a:sym typeface="Open Sans"/>
            </a:endParaRPr>
          </a:p>
          <a:p>
            <a:pPr marL="91440" lvl="0" indent="0" algn="ctr" rtl="0">
              <a:spcBef>
                <a:spcPts val="0"/>
              </a:spcBef>
              <a:spcAft>
                <a:spcPts val="0"/>
              </a:spcAft>
              <a:buNone/>
            </a:pPr>
            <a:r>
              <a:rPr lang="en" sz="2400" dirty="0">
                <a:solidFill>
                  <a:srgbClr val="191919"/>
                </a:solidFill>
                <a:latin typeface="Open Sans"/>
                <a:ea typeface="Open Sans"/>
                <a:cs typeface="Open Sans"/>
                <a:sym typeface="Open Sans"/>
              </a:rPr>
              <a:t>La plus choquante </a:t>
            </a:r>
            <a:r>
              <a:rPr lang="en" sz="2400" b="1" dirty="0">
                <a:solidFill>
                  <a:srgbClr val="191919"/>
                </a:solidFill>
                <a:latin typeface="Open Sans"/>
                <a:ea typeface="Open Sans"/>
                <a:cs typeface="Open Sans"/>
                <a:sym typeface="Open Sans"/>
              </a:rPr>
              <a:t>?</a:t>
            </a:r>
            <a:endParaRPr sz="2200" b="1" dirty="0">
              <a:solidFill>
                <a:srgbClr val="191919"/>
              </a:solidFill>
              <a:latin typeface="Open Sans"/>
              <a:ea typeface="Open Sans"/>
              <a:cs typeface="Open Sans"/>
              <a:sym typeface="Open Sans"/>
            </a:endParaRPr>
          </a:p>
        </p:txBody>
      </p:sp>
      <p:pic>
        <p:nvPicPr>
          <p:cNvPr id="3" name="Image 2" descr="Une image contenant Graphique&#10;&#10;Le contenu généré par l’IA peut être incorrect.">
            <a:extLst>
              <a:ext uri="{FF2B5EF4-FFF2-40B4-BE49-F238E27FC236}">
                <a16:creationId xmlns:a16="http://schemas.microsoft.com/office/drawing/2014/main" id="{D9253B81-0A4B-1488-20BB-8F4084A46A83}"/>
              </a:ext>
            </a:extLst>
          </p:cNvPr>
          <p:cNvPicPr>
            <a:picLocks noChangeAspect="1"/>
          </p:cNvPicPr>
          <p:nvPr/>
        </p:nvPicPr>
        <p:blipFill>
          <a:blip r:embed="rId3"/>
          <a:stretch>
            <a:fillRect/>
          </a:stretch>
        </p:blipFill>
        <p:spPr>
          <a:xfrm>
            <a:off x="6124241" y="-452200"/>
            <a:ext cx="3947479" cy="2220457"/>
          </a:xfrm>
          <a:prstGeom prst="rect">
            <a:avLst/>
          </a:prstGeom>
        </p:spPr>
      </p:pic>
      <p:pic>
        <p:nvPicPr>
          <p:cNvPr id="4" name="Image 3" descr="Une image contenant Graphique&#10;&#10;Le contenu généré par l’IA peut être incorrect.">
            <a:extLst>
              <a:ext uri="{FF2B5EF4-FFF2-40B4-BE49-F238E27FC236}">
                <a16:creationId xmlns:a16="http://schemas.microsoft.com/office/drawing/2014/main" id="{A55EF97F-BC61-4F1C-01C7-93F9386C104C}"/>
              </a:ext>
            </a:extLst>
          </p:cNvPr>
          <p:cNvPicPr>
            <a:picLocks noChangeAspect="1"/>
          </p:cNvPicPr>
          <p:nvPr/>
        </p:nvPicPr>
        <p:blipFill>
          <a:blip r:embed="rId3"/>
          <a:stretch>
            <a:fillRect/>
          </a:stretch>
        </p:blipFill>
        <p:spPr>
          <a:xfrm>
            <a:off x="-756716" y="307623"/>
            <a:ext cx="3086823" cy="1736338"/>
          </a:xfrm>
          <a:prstGeom prst="rect">
            <a:avLst/>
          </a:prstGeom>
        </p:spPr>
      </p:pic>
      <p:pic>
        <p:nvPicPr>
          <p:cNvPr id="5" name="Google Shape;65;p14">
            <a:extLst>
              <a:ext uri="{FF2B5EF4-FFF2-40B4-BE49-F238E27FC236}">
                <a16:creationId xmlns:a16="http://schemas.microsoft.com/office/drawing/2014/main" id="{762FAEE6-8BF6-DDEC-5592-16AFCA159A96}"/>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sp>
        <p:nvSpPr>
          <p:cNvPr id="2796" name="Google Shape;2796;p99"/>
          <p:cNvSpPr txBox="1">
            <a:spLocks noGrp="1"/>
          </p:cNvSpPr>
          <p:nvPr>
            <p:ph type="title"/>
          </p:nvPr>
        </p:nvSpPr>
        <p:spPr>
          <a:xfrm>
            <a:off x="-345327" y="381959"/>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Question</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de </a:t>
            </a:r>
            <a:r>
              <a:rPr lang="en" sz="3500" dirty="0">
                <a:solidFill>
                  <a:srgbClr val="191919"/>
                </a:solidFill>
                <a:latin typeface="Open Sans"/>
                <a:ea typeface="Open Sans"/>
                <a:cs typeface="Open Sans"/>
                <a:sym typeface="Open Sans"/>
              </a:rPr>
              <a:t>réflexion</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800" name="Google Shape;2800;p99"/>
          <p:cNvSpPr txBox="1"/>
          <p:nvPr/>
        </p:nvSpPr>
        <p:spPr>
          <a:xfrm>
            <a:off x="763096" y="1638854"/>
            <a:ext cx="7571758" cy="258529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dirty="0">
                <a:solidFill>
                  <a:schemeClr val="dk1"/>
                </a:solidFill>
                <a:latin typeface="Open Sans"/>
                <a:ea typeface="Open Sans"/>
                <a:cs typeface="Open Sans"/>
                <a:sym typeface="Open Sans"/>
              </a:rPr>
              <a:t>Quelles sont les différences entre une maladie physique et une maladie mentale ?</a:t>
            </a:r>
            <a:endParaRPr sz="2300" dirty="0">
              <a:solidFill>
                <a:schemeClr val="dk1"/>
              </a:solidFill>
              <a:latin typeface="Open Sans"/>
              <a:ea typeface="Open Sans"/>
              <a:cs typeface="Open Sans"/>
              <a:sym typeface="Open Sans"/>
            </a:endParaRPr>
          </a:p>
          <a:p>
            <a:pPr marL="0" lvl="0" indent="0" algn="ctr" rtl="0">
              <a:spcBef>
                <a:spcPts val="1600"/>
              </a:spcBef>
              <a:spcAft>
                <a:spcPts val="0"/>
              </a:spcAft>
              <a:buNone/>
            </a:pPr>
            <a:r>
              <a:rPr lang="en" sz="2300" dirty="0">
                <a:solidFill>
                  <a:schemeClr val="dk1"/>
                </a:solidFill>
                <a:latin typeface="Open Sans"/>
                <a:ea typeface="Open Sans"/>
                <a:cs typeface="Open Sans"/>
                <a:sym typeface="Open Sans"/>
              </a:rPr>
              <a:t>Pourquoi est-il important de se renseigner sur les divers types de maladie mentale ?</a:t>
            </a:r>
            <a:endParaRPr sz="2500" dirty="0">
              <a:solidFill>
                <a:schemeClr val="dk1"/>
              </a:solidFill>
              <a:latin typeface="Open Sans"/>
              <a:ea typeface="Open Sans"/>
              <a:cs typeface="Open Sans"/>
              <a:sym typeface="Open Sans"/>
            </a:endParaRPr>
          </a:p>
          <a:p>
            <a:pPr marL="0" lvl="0" indent="0" algn="ctr" rtl="0">
              <a:spcBef>
                <a:spcPts val="1600"/>
              </a:spcBef>
              <a:spcAft>
                <a:spcPts val="1600"/>
              </a:spcAft>
              <a:buNone/>
            </a:pPr>
            <a:endParaRPr sz="2400" dirty="0">
              <a:solidFill>
                <a:srgbClr val="191919"/>
              </a:solidFill>
              <a:latin typeface="Open Sans"/>
              <a:ea typeface="Open Sans"/>
              <a:cs typeface="Open Sans"/>
              <a:sym typeface="Open Sans"/>
            </a:endParaRPr>
          </a:p>
        </p:txBody>
      </p:sp>
      <p:pic>
        <p:nvPicPr>
          <p:cNvPr id="2" name="Image 1" descr="Une image contenant Graphique&#10;&#10;Le contenu généré par l’IA peut être incorrect.">
            <a:extLst>
              <a:ext uri="{FF2B5EF4-FFF2-40B4-BE49-F238E27FC236}">
                <a16:creationId xmlns:a16="http://schemas.microsoft.com/office/drawing/2014/main" id="{B5C37D9B-A3E2-40A5-9A7D-FDE3A18DCF55}"/>
              </a:ext>
            </a:extLst>
          </p:cNvPr>
          <p:cNvPicPr>
            <a:picLocks noChangeAspect="1"/>
          </p:cNvPicPr>
          <p:nvPr/>
        </p:nvPicPr>
        <p:blipFill>
          <a:blip r:embed="rId3"/>
          <a:stretch>
            <a:fillRect/>
          </a:stretch>
        </p:blipFill>
        <p:spPr>
          <a:xfrm>
            <a:off x="6124241" y="-452200"/>
            <a:ext cx="3947479" cy="2220457"/>
          </a:xfrm>
          <a:prstGeom prst="rect">
            <a:avLst/>
          </a:prstGeom>
        </p:spPr>
      </p:pic>
      <p:pic>
        <p:nvPicPr>
          <p:cNvPr id="3" name="Image 2" descr="Une image contenant Graphique&#10;&#10;Le contenu généré par l’IA peut être incorrect.">
            <a:extLst>
              <a:ext uri="{FF2B5EF4-FFF2-40B4-BE49-F238E27FC236}">
                <a16:creationId xmlns:a16="http://schemas.microsoft.com/office/drawing/2014/main" id="{05774BDF-8355-FEE6-54B0-3364DB575A51}"/>
              </a:ext>
            </a:extLst>
          </p:cNvPr>
          <p:cNvPicPr>
            <a:picLocks noChangeAspect="1"/>
          </p:cNvPicPr>
          <p:nvPr/>
        </p:nvPicPr>
        <p:blipFill>
          <a:blip r:embed="rId3"/>
          <a:stretch>
            <a:fillRect/>
          </a:stretch>
        </p:blipFill>
        <p:spPr>
          <a:xfrm>
            <a:off x="5803402" y="-175260"/>
            <a:ext cx="3086823" cy="1736338"/>
          </a:xfrm>
          <a:prstGeom prst="rect">
            <a:avLst/>
          </a:prstGeom>
        </p:spPr>
      </p:pic>
      <p:pic>
        <p:nvPicPr>
          <p:cNvPr id="4" name="Image 3" descr="Une image contenant noir, noir et blanc, obscurité, conception">
            <a:extLst>
              <a:ext uri="{FF2B5EF4-FFF2-40B4-BE49-F238E27FC236}">
                <a16:creationId xmlns:a16="http://schemas.microsoft.com/office/drawing/2014/main" id="{843212F8-1125-8C46-785E-8B8E3E1C1513}"/>
              </a:ext>
            </a:extLst>
          </p:cNvPr>
          <p:cNvPicPr>
            <a:picLocks noChangeAspect="1"/>
          </p:cNvPicPr>
          <p:nvPr/>
        </p:nvPicPr>
        <p:blipFill>
          <a:blip r:embed="rId4"/>
          <a:stretch>
            <a:fillRect/>
          </a:stretch>
        </p:blipFill>
        <p:spPr>
          <a:xfrm>
            <a:off x="-1629855" y="-555496"/>
            <a:ext cx="4729449" cy="2660315"/>
          </a:xfrm>
          <a:prstGeom prst="rect">
            <a:avLst/>
          </a:prstGeom>
        </p:spPr>
      </p:pic>
      <p:pic>
        <p:nvPicPr>
          <p:cNvPr id="5" name="Google Shape;65;p14">
            <a:extLst>
              <a:ext uri="{FF2B5EF4-FFF2-40B4-BE49-F238E27FC236}">
                <a16:creationId xmlns:a16="http://schemas.microsoft.com/office/drawing/2014/main" id="{50601688-22F8-F962-B5DE-F022A03814C2}"/>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8"/>
        <p:cNvGrpSpPr/>
        <p:nvPr/>
      </p:nvGrpSpPr>
      <p:grpSpPr>
        <a:xfrm>
          <a:off x="0" y="0"/>
          <a:ext cx="0" cy="0"/>
          <a:chOff x="0" y="0"/>
          <a:chExt cx="0" cy="0"/>
        </a:xfrm>
      </p:grpSpPr>
      <p:sp>
        <p:nvSpPr>
          <p:cNvPr id="2819" name="Google Shape;2819;p100"/>
          <p:cNvSpPr txBox="1">
            <a:spLocks noGrp="1"/>
          </p:cNvSpPr>
          <p:nvPr>
            <p:ph type="title"/>
          </p:nvPr>
        </p:nvSpPr>
        <p:spPr>
          <a:xfrm>
            <a:off x="-131688" y="226902"/>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rgbClr val="FBB901"/>
                </a:solidFill>
                <a:latin typeface="Open Sans"/>
                <a:ea typeface="Open Sans"/>
                <a:cs typeface="Open Sans"/>
                <a:sym typeface="Open Sans"/>
              </a:rPr>
              <a:t>Idée</a:t>
            </a:r>
            <a:r>
              <a:rPr lang="en" sz="3500" dirty="0">
                <a:latin typeface="Open Sans"/>
                <a:ea typeface="Open Sans"/>
                <a:cs typeface="Open Sans"/>
                <a:sym typeface="Open Sans"/>
              </a:rPr>
              <a:t> </a:t>
            </a:r>
            <a:r>
              <a:rPr lang="en" sz="3500" dirty="0">
                <a:solidFill>
                  <a:srgbClr val="EE2737"/>
                </a:solidFill>
                <a:latin typeface="Open Sans"/>
                <a:ea typeface="Open Sans"/>
                <a:cs typeface="Open Sans"/>
                <a:sym typeface="Open Sans"/>
              </a:rPr>
              <a:t>d’</a:t>
            </a:r>
            <a:r>
              <a:rPr lang="en" sz="3500" dirty="0">
                <a:solidFill>
                  <a:srgbClr val="191919"/>
                </a:solidFill>
                <a:latin typeface="Open Sans"/>
                <a:ea typeface="Open Sans"/>
                <a:cs typeface="Open Sans"/>
                <a:sym typeface="Open Sans"/>
              </a:rPr>
              <a:t>enquête</a:t>
            </a:r>
            <a:endParaRPr sz="3500" dirty="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dirty="0">
              <a:solidFill>
                <a:srgbClr val="191919"/>
              </a:solidFill>
              <a:latin typeface="Open Sans"/>
              <a:ea typeface="Open Sans"/>
              <a:cs typeface="Open Sans"/>
              <a:sym typeface="Open Sans"/>
            </a:endParaRPr>
          </a:p>
        </p:txBody>
      </p:sp>
      <p:sp>
        <p:nvSpPr>
          <p:cNvPr id="2823" name="Google Shape;2823;p100"/>
          <p:cNvSpPr txBox="1"/>
          <p:nvPr/>
        </p:nvSpPr>
        <p:spPr>
          <a:xfrm>
            <a:off x="796951" y="1563520"/>
            <a:ext cx="7229261" cy="2421145"/>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Menez une enquête sur la Journée mondiale de la santé mentale. </a:t>
            </a:r>
          </a:p>
          <a:p>
            <a:pPr marL="0" lvl="0" indent="0" algn="ctr" rtl="0">
              <a:lnSpc>
                <a:spcPct val="80000"/>
              </a:lnSpc>
              <a:spcBef>
                <a:spcPts val="0"/>
              </a:spcBef>
              <a:spcAft>
                <a:spcPts val="0"/>
              </a:spcAft>
              <a:buNone/>
            </a:pPr>
            <a:endParaRPr sz="2800" dirty="0">
              <a:solidFill>
                <a:srgbClr val="191919"/>
              </a:solidFill>
              <a:latin typeface="Open Sans"/>
              <a:ea typeface="Open Sans"/>
              <a:cs typeface="Open Sans"/>
              <a:sym typeface="Open Sans"/>
            </a:endParaRPr>
          </a:p>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À quelle date est-elle célébrée ? </a:t>
            </a:r>
            <a:endParaRPr sz="2800" dirty="0">
              <a:solidFill>
                <a:srgbClr val="191919"/>
              </a:solidFill>
              <a:latin typeface="Open Sans"/>
              <a:ea typeface="Open Sans"/>
              <a:cs typeface="Open Sans"/>
              <a:sym typeface="Open Sans"/>
            </a:endParaRPr>
          </a:p>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Quel est le thème de cette année ?</a:t>
            </a:r>
            <a:endParaRPr sz="2800" dirty="0">
              <a:solidFill>
                <a:srgbClr val="191919"/>
              </a:solidFill>
              <a:latin typeface="Open Sans"/>
              <a:ea typeface="Open Sans"/>
              <a:cs typeface="Open Sans"/>
              <a:sym typeface="Open Sans"/>
            </a:endParaRPr>
          </a:p>
          <a:p>
            <a:pPr marL="0" lvl="0" indent="0" algn="ctr" rtl="0">
              <a:spcBef>
                <a:spcPts val="0"/>
              </a:spcBef>
              <a:spcAft>
                <a:spcPts val="1600"/>
              </a:spcAft>
              <a:buNone/>
            </a:pPr>
            <a:endParaRPr sz="2000" dirty="0">
              <a:solidFill>
                <a:srgbClr val="191919"/>
              </a:solidFill>
              <a:latin typeface="Open Sans"/>
              <a:ea typeface="Open Sans"/>
              <a:cs typeface="Open Sans"/>
              <a:sym typeface="Open Sans"/>
            </a:endParaRPr>
          </a:p>
        </p:txBody>
      </p:sp>
      <p:pic>
        <p:nvPicPr>
          <p:cNvPr id="2" name="Image 1" descr="Une image contenant Graphique&#10;&#10;Le contenu généré par l’IA peut être incorrect.">
            <a:extLst>
              <a:ext uri="{FF2B5EF4-FFF2-40B4-BE49-F238E27FC236}">
                <a16:creationId xmlns:a16="http://schemas.microsoft.com/office/drawing/2014/main" id="{DDECA464-19C1-AD80-0FE8-D7C76A51F1FA}"/>
              </a:ext>
            </a:extLst>
          </p:cNvPr>
          <p:cNvPicPr>
            <a:picLocks noChangeAspect="1"/>
          </p:cNvPicPr>
          <p:nvPr/>
        </p:nvPicPr>
        <p:blipFill>
          <a:blip r:embed="rId3"/>
          <a:stretch>
            <a:fillRect/>
          </a:stretch>
        </p:blipFill>
        <p:spPr>
          <a:xfrm>
            <a:off x="6124241" y="-452200"/>
            <a:ext cx="3947479" cy="2220457"/>
          </a:xfrm>
          <a:prstGeom prst="rect">
            <a:avLst/>
          </a:prstGeom>
        </p:spPr>
      </p:pic>
      <p:pic>
        <p:nvPicPr>
          <p:cNvPr id="3" name="Image 2" descr="Une image contenant Graphique&#10;&#10;Le contenu généré par l’IA peut être incorrect.">
            <a:extLst>
              <a:ext uri="{FF2B5EF4-FFF2-40B4-BE49-F238E27FC236}">
                <a16:creationId xmlns:a16="http://schemas.microsoft.com/office/drawing/2014/main" id="{E1D1A00F-845A-0BBE-FD88-A9A40ACB166A}"/>
              </a:ext>
            </a:extLst>
          </p:cNvPr>
          <p:cNvPicPr>
            <a:picLocks noChangeAspect="1"/>
          </p:cNvPicPr>
          <p:nvPr/>
        </p:nvPicPr>
        <p:blipFill>
          <a:blip r:embed="rId3"/>
          <a:stretch>
            <a:fillRect/>
          </a:stretch>
        </p:blipFill>
        <p:spPr>
          <a:xfrm>
            <a:off x="5803402" y="-175260"/>
            <a:ext cx="3086823" cy="1736338"/>
          </a:xfrm>
          <a:prstGeom prst="rect">
            <a:avLst/>
          </a:prstGeom>
        </p:spPr>
      </p:pic>
      <p:pic>
        <p:nvPicPr>
          <p:cNvPr id="4" name="Image 3" descr="Une image contenant noir, noir et blanc, obscurité, conception">
            <a:extLst>
              <a:ext uri="{FF2B5EF4-FFF2-40B4-BE49-F238E27FC236}">
                <a16:creationId xmlns:a16="http://schemas.microsoft.com/office/drawing/2014/main" id="{474D5631-7B67-226F-2080-E2E1C6017C44}"/>
              </a:ext>
            </a:extLst>
          </p:cNvPr>
          <p:cNvPicPr>
            <a:picLocks noChangeAspect="1"/>
          </p:cNvPicPr>
          <p:nvPr/>
        </p:nvPicPr>
        <p:blipFill>
          <a:blip r:embed="rId4"/>
          <a:stretch>
            <a:fillRect/>
          </a:stretch>
        </p:blipFill>
        <p:spPr>
          <a:xfrm>
            <a:off x="-1709689" y="-617514"/>
            <a:ext cx="4729449" cy="2660315"/>
          </a:xfrm>
          <a:prstGeom prst="rect">
            <a:avLst/>
          </a:prstGeom>
        </p:spPr>
      </p:pic>
      <p:pic>
        <p:nvPicPr>
          <p:cNvPr id="5" name="Google Shape;65;p14">
            <a:extLst>
              <a:ext uri="{FF2B5EF4-FFF2-40B4-BE49-F238E27FC236}">
                <a16:creationId xmlns:a16="http://schemas.microsoft.com/office/drawing/2014/main" id="{52E5E92D-21FE-8C88-79D2-4F816EFCCCE1}"/>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1"/>
        <p:cNvGrpSpPr/>
        <p:nvPr/>
      </p:nvGrpSpPr>
      <p:grpSpPr>
        <a:xfrm>
          <a:off x="0" y="0"/>
          <a:ext cx="0" cy="0"/>
          <a:chOff x="0" y="0"/>
          <a:chExt cx="0" cy="0"/>
        </a:xfrm>
      </p:grpSpPr>
      <p:sp>
        <p:nvSpPr>
          <p:cNvPr id="2862" name="Google Shape;2862;p101"/>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Idée</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de </a:t>
            </a:r>
            <a:r>
              <a:rPr lang="en" sz="3500">
                <a:solidFill>
                  <a:srgbClr val="191919"/>
                </a:solidFill>
                <a:latin typeface="Open Sans"/>
                <a:ea typeface="Open Sans"/>
                <a:cs typeface="Open Sans"/>
                <a:sym typeface="Open Sans"/>
              </a:rPr>
              <a:t>conception</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2866" name="Google Shape;2866;p101"/>
          <p:cNvSpPr txBox="1"/>
          <p:nvPr/>
        </p:nvSpPr>
        <p:spPr>
          <a:xfrm>
            <a:off x="545123" y="894599"/>
            <a:ext cx="8064404" cy="2328812"/>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Créer une campagne publicitaire pour sensibiliser les gens aux maladies mentales.</a:t>
            </a:r>
          </a:p>
          <a:p>
            <a:pPr marL="0" lvl="0" indent="0" algn="ctr" rtl="0">
              <a:lnSpc>
                <a:spcPct val="80000"/>
              </a:lnSpc>
              <a:spcBef>
                <a:spcPts val="0"/>
              </a:spcBef>
              <a:spcAft>
                <a:spcPts val="0"/>
              </a:spcAft>
              <a:buNone/>
            </a:pPr>
            <a:endParaRPr lang="en" sz="2800" dirty="0">
              <a:solidFill>
                <a:srgbClr val="191919"/>
              </a:solidFill>
              <a:latin typeface="Open Sans"/>
              <a:ea typeface="Open Sans"/>
              <a:cs typeface="Open Sans"/>
              <a:sym typeface="Open Sans"/>
            </a:endParaRPr>
          </a:p>
          <a:p>
            <a:pPr marL="0" lvl="0" indent="0" algn="ctr" rtl="0">
              <a:lnSpc>
                <a:spcPct val="80000"/>
              </a:lnSpc>
              <a:spcBef>
                <a:spcPts val="0"/>
              </a:spcBef>
              <a:spcAft>
                <a:spcPts val="0"/>
              </a:spcAft>
              <a:buNone/>
            </a:pPr>
            <a:r>
              <a:rPr lang="en" sz="2800" dirty="0">
                <a:solidFill>
                  <a:srgbClr val="191919"/>
                </a:solidFill>
                <a:latin typeface="Open Sans"/>
                <a:ea typeface="Open Sans"/>
                <a:cs typeface="Open Sans"/>
                <a:sym typeface="Open Sans"/>
              </a:rPr>
              <a:t>Réunis-toi avec d’autres élèves pour élaborer le plan de votre campagne.</a:t>
            </a:r>
            <a:endParaRPr sz="2500" dirty="0">
              <a:solidFill>
                <a:srgbClr val="191919"/>
              </a:solidFill>
              <a:latin typeface="Open Sans"/>
              <a:ea typeface="Open Sans"/>
              <a:cs typeface="Open Sans"/>
              <a:sym typeface="Open Sans"/>
            </a:endParaRPr>
          </a:p>
          <a:p>
            <a:pPr marL="0" lvl="0" indent="0" algn="ctr" rtl="0">
              <a:spcBef>
                <a:spcPts val="0"/>
              </a:spcBef>
              <a:spcAft>
                <a:spcPts val="1600"/>
              </a:spcAft>
              <a:buNone/>
            </a:pPr>
            <a:endParaRPr dirty="0">
              <a:solidFill>
                <a:srgbClr val="191919"/>
              </a:solidFill>
              <a:latin typeface="Open Sans"/>
              <a:ea typeface="Open Sans"/>
              <a:cs typeface="Open Sans"/>
              <a:sym typeface="Open Sans"/>
            </a:endParaRPr>
          </a:p>
        </p:txBody>
      </p:sp>
      <p:pic>
        <p:nvPicPr>
          <p:cNvPr id="3" name="Image 2" descr="Une image contenant pétale, plante, pollen, Plante annuelle&#10;&#10;Le contenu généré par l’IA peut être incorrect.">
            <a:extLst>
              <a:ext uri="{FF2B5EF4-FFF2-40B4-BE49-F238E27FC236}">
                <a16:creationId xmlns:a16="http://schemas.microsoft.com/office/drawing/2014/main" id="{30502EB5-4D2C-19B3-135C-C7FB6605613B}"/>
              </a:ext>
            </a:extLst>
          </p:cNvPr>
          <p:cNvPicPr>
            <a:picLocks noChangeAspect="1"/>
          </p:cNvPicPr>
          <p:nvPr/>
        </p:nvPicPr>
        <p:blipFill>
          <a:blip r:embed="rId3"/>
          <a:srcRect l="2363"/>
          <a:stretch>
            <a:fillRect/>
          </a:stretch>
        </p:blipFill>
        <p:spPr>
          <a:xfrm>
            <a:off x="2293620" y="2785110"/>
            <a:ext cx="4853559" cy="2796178"/>
          </a:xfrm>
          <a:prstGeom prst="rect">
            <a:avLst/>
          </a:prstGeom>
        </p:spPr>
      </p:pic>
      <p:pic>
        <p:nvPicPr>
          <p:cNvPr id="2" name="Google Shape;65;p14">
            <a:extLst>
              <a:ext uri="{FF2B5EF4-FFF2-40B4-BE49-F238E27FC236}">
                <a16:creationId xmlns:a16="http://schemas.microsoft.com/office/drawing/2014/main" id="{B7EC366A-7329-6233-CCDC-7A010610917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1" name="Google Shape;2901;p102"/>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Les articles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liés dans </a:t>
            </a:r>
            <a:r>
              <a:rPr lang="en" sz="3500">
                <a:solidFill>
                  <a:srgbClr val="191919"/>
                </a:solidFill>
                <a:latin typeface="Open Sans"/>
                <a:ea typeface="Open Sans"/>
                <a:cs typeface="Open Sans"/>
                <a:sym typeface="Open Sans"/>
              </a:rPr>
              <a:t>le livre</a:t>
            </a:r>
            <a:endParaRPr sz="3500">
              <a:solidFill>
                <a:srgbClr val="191919"/>
              </a:solidFill>
              <a:latin typeface="Open Sans"/>
              <a:ea typeface="Open Sans"/>
              <a:cs typeface="Open Sans"/>
              <a:sym typeface="Open Sans"/>
            </a:endParaRPr>
          </a:p>
          <a:p>
            <a:pPr marL="0" lvl="0" indent="0" algn="ctr" rtl="0">
              <a:spcBef>
                <a:spcPts val="0"/>
              </a:spcBef>
              <a:spcAft>
                <a:spcPts val="0"/>
              </a:spcAft>
              <a:buNone/>
            </a:pPr>
            <a:endParaRPr sz="3500">
              <a:solidFill>
                <a:srgbClr val="191919"/>
              </a:solidFill>
              <a:latin typeface="Open Sans"/>
              <a:ea typeface="Open Sans"/>
              <a:cs typeface="Open Sans"/>
              <a:sym typeface="Open Sans"/>
            </a:endParaRPr>
          </a:p>
        </p:txBody>
      </p:sp>
      <p:sp>
        <p:nvSpPr>
          <p:cNvPr id="2920" name="Google Shape;2920;p102"/>
          <p:cNvSpPr/>
          <p:nvPr/>
        </p:nvSpPr>
        <p:spPr>
          <a:xfrm>
            <a:off x="1616275" y="1141650"/>
            <a:ext cx="6011700" cy="2860200"/>
          </a:xfrm>
          <a:prstGeom prst="rect">
            <a:avLst/>
          </a:prstGeom>
          <a:solidFill>
            <a:srgbClr val="FFFFFF"/>
          </a:solidFill>
          <a:ln w="76200" cap="flat" cmpd="sng">
            <a:solidFill>
              <a:srgbClr val="EE27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600">
              <a:solidFill>
                <a:srgbClr val="363636"/>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Jamais seule, p. 2-3</a:t>
            </a:r>
            <a:endParaRPr sz="2100">
              <a:solidFill>
                <a:schemeClr val="dk1"/>
              </a:solidFill>
              <a:latin typeface="Open Sans"/>
              <a:ea typeface="Open Sans"/>
              <a:cs typeface="Open Sans"/>
              <a:sym typeface="Open Sans"/>
            </a:endParaRPr>
          </a:p>
          <a:p>
            <a:pPr marL="457200" lvl="0" indent="0" algn="l" rtl="0">
              <a:spcBef>
                <a:spcPts val="0"/>
              </a:spcBef>
              <a:spcAft>
                <a:spcPts val="0"/>
              </a:spcAft>
              <a:buNone/>
            </a:pPr>
            <a:endParaRPr sz="2100">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Bien dans sa tête, p. 4-5</a:t>
            </a:r>
            <a:endParaRPr sz="2100">
              <a:solidFill>
                <a:schemeClr val="dk1"/>
              </a:solidFill>
              <a:latin typeface="Open Sans"/>
              <a:ea typeface="Open Sans"/>
              <a:cs typeface="Open Sans"/>
              <a:sym typeface="Open Sans"/>
            </a:endParaRPr>
          </a:p>
          <a:p>
            <a:pPr marL="457200" lvl="0" indent="0" algn="l" rtl="0">
              <a:spcBef>
                <a:spcPts val="0"/>
              </a:spcBef>
              <a:spcAft>
                <a:spcPts val="0"/>
              </a:spcAft>
              <a:buNone/>
            </a:pPr>
            <a:endParaRPr sz="2100">
              <a:solidFill>
                <a:schemeClr val="dk1"/>
              </a:solidFill>
              <a:latin typeface="Open Sans"/>
              <a:ea typeface="Open Sans"/>
              <a:cs typeface="Open Sans"/>
              <a:sym typeface="Open Sans"/>
            </a:endParaRPr>
          </a:p>
          <a:p>
            <a:pPr marL="457200" lvl="0" indent="-361950" algn="l" rtl="0">
              <a:spcBef>
                <a:spcPts val="0"/>
              </a:spcBef>
              <a:spcAft>
                <a:spcPts val="0"/>
              </a:spcAft>
              <a:buClr>
                <a:schemeClr val="dk1"/>
              </a:buClr>
              <a:buSzPts val="2100"/>
              <a:buFont typeface="Open Sans"/>
              <a:buChar char="★"/>
            </a:pPr>
            <a:r>
              <a:rPr lang="en" sz="2100">
                <a:solidFill>
                  <a:schemeClr val="dk1"/>
                </a:solidFill>
                <a:latin typeface="Open Sans"/>
                <a:ea typeface="Open Sans"/>
                <a:cs typeface="Open Sans"/>
                <a:sym typeface="Open Sans"/>
              </a:rPr>
              <a:t>Prends soin de ta santé mentale!, p. 10-13</a:t>
            </a:r>
            <a:endParaRPr sz="2100">
              <a:solidFill>
                <a:schemeClr val="dk1"/>
              </a:solidFill>
              <a:latin typeface="Open Sans"/>
              <a:ea typeface="Open Sans"/>
              <a:cs typeface="Open Sans"/>
              <a:sym typeface="Open Sans"/>
            </a:endParaRPr>
          </a:p>
          <a:p>
            <a:pPr marL="457200" lvl="0" indent="0" algn="l" rtl="0">
              <a:spcBef>
                <a:spcPts val="0"/>
              </a:spcBef>
              <a:spcAft>
                <a:spcPts val="0"/>
              </a:spcAft>
              <a:buNone/>
            </a:pPr>
            <a:endParaRPr sz="2600">
              <a:solidFill>
                <a:schemeClr val="dk1"/>
              </a:solidFill>
              <a:latin typeface="Hind"/>
              <a:ea typeface="Hind"/>
              <a:cs typeface="Hind"/>
              <a:sym typeface="Hind"/>
            </a:endParaRPr>
          </a:p>
        </p:txBody>
      </p:sp>
      <p:pic>
        <p:nvPicPr>
          <p:cNvPr id="2" name="Google Shape;65;p14">
            <a:extLst>
              <a:ext uri="{FF2B5EF4-FFF2-40B4-BE49-F238E27FC236}">
                <a16:creationId xmlns:a16="http://schemas.microsoft.com/office/drawing/2014/main" id="{A0300018-8327-4194-1724-85BC22C2EBE7}"/>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8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2275" name="Google Shape;2275;p8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2" name="Google Shape;65;p14">
            <a:extLst>
              <a:ext uri="{FF2B5EF4-FFF2-40B4-BE49-F238E27FC236}">
                <a16:creationId xmlns:a16="http://schemas.microsoft.com/office/drawing/2014/main" id="{D80CDE36-091F-0212-13BF-FA8CCBA70454}"/>
              </a:ext>
            </a:extLst>
          </p:cNvPr>
          <p:cNvPicPr preferRelativeResize="0"/>
          <p:nvPr/>
        </p:nvPicPr>
        <p:blipFill>
          <a:blip r:embed="rId3">
            <a:alphaModFix/>
          </a:blip>
          <a:stretch>
            <a:fillRect/>
          </a:stretch>
        </p:blipFill>
        <p:spPr>
          <a:xfrm>
            <a:off x="-1" y="472023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0"/>
        <p:cNvGrpSpPr/>
        <p:nvPr/>
      </p:nvGrpSpPr>
      <p:grpSpPr>
        <a:xfrm>
          <a:off x="0" y="0"/>
          <a:ext cx="0" cy="0"/>
          <a:chOff x="0" y="0"/>
          <a:chExt cx="0" cy="0"/>
        </a:xfrm>
      </p:grpSpPr>
      <p:sp>
        <p:nvSpPr>
          <p:cNvPr id="2281" name="Google Shape;2281;p8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2282" name="Google Shape;2282;p8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a:t>In each lesson, teachers will find:</a:t>
            </a:r>
            <a:endParaRPr sz="1500"/>
          </a:p>
          <a:p>
            <a:pPr marL="914400" lvl="0" indent="-323850" algn="l" rtl="0">
              <a:spcBef>
                <a:spcPts val="1000"/>
              </a:spcBef>
              <a:spcAft>
                <a:spcPts val="0"/>
              </a:spcAft>
              <a:buSzPts val="1500"/>
              <a:buAutoNum type="arabicParenR"/>
            </a:pPr>
            <a:r>
              <a:rPr lang="en" sz="1500" b="1"/>
              <a:t>A title page</a:t>
            </a:r>
            <a:r>
              <a:rPr lang="en"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en" sz="1500" b="1"/>
              <a:t>2-4 “Minds On” activities</a:t>
            </a:r>
            <a:r>
              <a:rPr lang="en" sz="1500"/>
              <a:t> (e.g., word work, vocabulary, grammar concepts, etc.). The intent is for teachers choose </a:t>
            </a:r>
            <a:r>
              <a:rPr lang="en" sz="1500" b="1"/>
              <a:t>one</a:t>
            </a:r>
            <a:r>
              <a:rPr lang="en"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en" sz="1500" b="1"/>
              <a:t>Pre-reading questions</a:t>
            </a:r>
            <a:r>
              <a:rPr lang="en"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en" sz="1500" b="1"/>
              <a:t>A guiding question and comprehension questions</a:t>
            </a:r>
            <a:r>
              <a:rPr lang="en"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en" sz="1500" b="1"/>
              <a:t>A reflection question </a:t>
            </a:r>
            <a:r>
              <a:rPr lang="en"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en" sz="1500"/>
              <a:t>A selection of </a:t>
            </a:r>
            <a:r>
              <a:rPr lang="en" sz="1500" b="1"/>
              <a:t>extension activities </a:t>
            </a:r>
            <a:r>
              <a:rPr lang="en"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pic>
        <p:nvPicPr>
          <p:cNvPr id="2" name="Google Shape;65;p14">
            <a:extLst>
              <a:ext uri="{FF2B5EF4-FFF2-40B4-BE49-F238E27FC236}">
                <a16:creationId xmlns:a16="http://schemas.microsoft.com/office/drawing/2014/main" id="{52F58B71-6B8E-D3DE-23CD-017AD85FF170}"/>
              </a:ext>
            </a:extLst>
          </p:cNvPr>
          <p:cNvPicPr preferRelativeResize="0"/>
          <p:nvPr/>
        </p:nvPicPr>
        <p:blipFill>
          <a:blip r:embed="rId3">
            <a:alphaModFix/>
          </a:blip>
          <a:stretch>
            <a:fillRect/>
          </a:stretch>
        </p:blipFill>
        <p:spPr>
          <a:xfrm>
            <a:off x="-1" y="4720230"/>
            <a:ext cx="1090248" cy="430888"/>
          </a:xfrm>
          <a:prstGeom prst="rect">
            <a:avLst/>
          </a:prstGeom>
          <a:noFill/>
          <a:ln>
            <a:noFill/>
          </a:ln>
        </p:spPr>
      </p:pic>
      <p:pic>
        <p:nvPicPr>
          <p:cNvPr id="3" name="Google Shape;65;p14">
            <a:extLst>
              <a:ext uri="{FF2B5EF4-FFF2-40B4-BE49-F238E27FC236}">
                <a16:creationId xmlns:a16="http://schemas.microsoft.com/office/drawing/2014/main" id="{3BAE7F09-3EB4-A6C5-836F-1244075AAFD2}"/>
              </a:ext>
            </a:extLst>
          </p:cNvPr>
          <p:cNvPicPr preferRelativeResize="0"/>
          <p:nvPr/>
        </p:nvPicPr>
        <p:blipFill>
          <a:blip r:embed="rId3">
            <a:alphaModFix/>
          </a:blip>
          <a:stretch>
            <a:fillRect/>
          </a:stretch>
        </p:blipFill>
        <p:spPr>
          <a:xfrm>
            <a:off x="-1" y="474309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5280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algn="ctr"/>
            <a:r>
              <a:rPr lang="en-US" sz="1000" dirty="0"/>
              <a:t>This resource, &lt;</a:t>
            </a:r>
            <a:r>
              <a:rPr lang="en-US" sz="1000" i="1" dirty="0"/>
              <a:t>Your modified title</a:t>
            </a:r>
            <a:r>
              <a:rPr lang="en-US" sz="1000" dirty="0"/>
              <a:t>&gt; is adapted from </a:t>
            </a:r>
            <a:r>
              <a:rPr lang="fr-FR" sz="1000" i="1" dirty="0"/>
              <a:t>Passe à l’action : La santé mentale Leçon 2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6"/>
        <p:cNvGrpSpPr/>
        <p:nvPr/>
      </p:nvGrpSpPr>
      <p:grpSpPr>
        <a:xfrm>
          <a:off x="0" y="0"/>
          <a:ext cx="0" cy="0"/>
          <a:chOff x="0" y="0"/>
          <a:chExt cx="0" cy="0"/>
        </a:xfrm>
      </p:grpSpPr>
      <p:sp>
        <p:nvSpPr>
          <p:cNvPr id="2287" name="Google Shape;2287;p82"/>
          <p:cNvSpPr txBox="1">
            <a:spLocks noGrp="1"/>
          </p:cNvSpPr>
          <p:nvPr>
            <p:ph type="title"/>
          </p:nvPr>
        </p:nvSpPr>
        <p:spPr>
          <a:xfrm>
            <a:off x="239275" y="32925"/>
            <a:ext cx="6915000" cy="24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76BE"/>
                </a:solidFill>
                <a:latin typeface="Open Sans"/>
                <a:ea typeface="Open Sans"/>
                <a:cs typeface="Open Sans"/>
                <a:sym typeface="Open Sans"/>
              </a:rPr>
              <a:t>Passe à l’action</a:t>
            </a:r>
            <a:endParaRPr sz="3600" dirty="0">
              <a:solidFill>
                <a:srgbClr val="0076BE"/>
              </a:solidFill>
              <a:latin typeface="Open Sans"/>
              <a:ea typeface="Open Sans"/>
              <a:cs typeface="Open Sans"/>
              <a:sym typeface="Open Sans"/>
            </a:endParaRPr>
          </a:p>
          <a:p>
            <a:pPr marL="0" lvl="0" indent="0" algn="l" rtl="0">
              <a:spcBef>
                <a:spcPts val="0"/>
              </a:spcBef>
              <a:spcAft>
                <a:spcPts val="0"/>
              </a:spcAft>
              <a:buNone/>
            </a:pPr>
            <a:r>
              <a:rPr lang="en" sz="5800" dirty="0">
                <a:solidFill>
                  <a:srgbClr val="FBB901"/>
                </a:solidFill>
                <a:latin typeface="Open Sans"/>
                <a:ea typeface="Open Sans"/>
                <a:cs typeface="Open Sans"/>
                <a:sym typeface="Open Sans"/>
              </a:rPr>
              <a:t>La</a:t>
            </a:r>
            <a:r>
              <a:rPr lang="en" sz="5800" dirty="0">
                <a:latin typeface="Open Sans"/>
                <a:ea typeface="Open Sans"/>
                <a:cs typeface="Open Sans"/>
                <a:sym typeface="Open Sans"/>
              </a:rPr>
              <a:t> </a:t>
            </a:r>
            <a:r>
              <a:rPr lang="en" sz="5800" dirty="0">
                <a:solidFill>
                  <a:srgbClr val="EE2737"/>
                </a:solidFill>
                <a:latin typeface="Open Sans"/>
                <a:ea typeface="Open Sans"/>
                <a:cs typeface="Open Sans"/>
                <a:sym typeface="Open Sans"/>
              </a:rPr>
              <a:t>santé </a:t>
            </a:r>
            <a:endParaRPr sz="5800" dirty="0">
              <a:solidFill>
                <a:srgbClr val="EE2737"/>
              </a:solidFill>
              <a:latin typeface="Open Sans"/>
              <a:ea typeface="Open Sans"/>
              <a:cs typeface="Open Sans"/>
              <a:sym typeface="Open Sans"/>
            </a:endParaRPr>
          </a:p>
          <a:p>
            <a:pPr marL="0" lvl="0" indent="0" algn="l" rtl="0">
              <a:spcBef>
                <a:spcPts val="0"/>
              </a:spcBef>
              <a:spcAft>
                <a:spcPts val="0"/>
              </a:spcAft>
              <a:buNone/>
            </a:pPr>
            <a:r>
              <a:rPr lang="en" sz="5800" dirty="0">
                <a:solidFill>
                  <a:srgbClr val="191919"/>
                </a:solidFill>
                <a:latin typeface="Open Sans"/>
                <a:ea typeface="Open Sans"/>
                <a:cs typeface="Open Sans"/>
                <a:sym typeface="Open Sans"/>
              </a:rPr>
              <a:t>mentale</a:t>
            </a:r>
            <a:endParaRPr sz="5800" dirty="0">
              <a:solidFill>
                <a:srgbClr val="191919"/>
              </a:solidFill>
              <a:latin typeface="Open Sans"/>
              <a:ea typeface="Open Sans"/>
              <a:cs typeface="Open Sans"/>
              <a:sym typeface="Open Sans"/>
            </a:endParaRPr>
          </a:p>
        </p:txBody>
      </p:sp>
      <p:sp>
        <p:nvSpPr>
          <p:cNvPr id="2386" name="Google Shape;2386;p82"/>
          <p:cNvSpPr txBox="1"/>
          <p:nvPr/>
        </p:nvSpPr>
        <p:spPr>
          <a:xfrm>
            <a:off x="1162263" y="441625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2F3139"/>
                </a:solidFill>
                <a:latin typeface="Open Sans"/>
                <a:ea typeface="Open Sans"/>
                <a:cs typeface="Open Sans"/>
                <a:sym typeface="Open Sans"/>
              </a:rPr>
              <a:t>Image: Scholastic Education</a:t>
            </a:r>
            <a:endParaRPr sz="800" b="1">
              <a:solidFill>
                <a:srgbClr val="2F3139"/>
              </a:solidFill>
              <a:latin typeface="Open Sans"/>
              <a:ea typeface="Open Sans"/>
              <a:cs typeface="Open Sans"/>
              <a:sym typeface="Open Sans"/>
            </a:endParaRPr>
          </a:p>
        </p:txBody>
      </p:sp>
      <p:pic>
        <p:nvPicPr>
          <p:cNvPr id="2" name="Google Shape;2385;p82">
            <a:hlinkClick r:id="rId3"/>
            <a:extLst>
              <a:ext uri="{FF2B5EF4-FFF2-40B4-BE49-F238E27FC236}">
                <a16:creationId xmlns:a16="http://schemas.microsoft.com/office/drawing/2014/main" id="{3C02C292-FB0A-C4AA-66BE-9EC05A404E40}"/>
              </a:ext>
            </a:extLst>
          </p:cNvPr>
          <p:cNvPicPr preferRelativeResize="0"/>
          <p:nvPr/>
        </p:nvPicPr>
        <p:blipFill>
          <a:blip r:embed="rId4">
            <a:alphaModFix/>
          </a:blip>
          <a:stretch>
            <a:fillRect/>
          </a:stretch>
        </p:blipFill>
        <p:spPr>
          <a:xfrm>
            <a:off x="1263400" y="2516625"/>
            <a:ext cx="1445600" cy="1984175"/>
          </a:xfrm>
          <a:prstGeom prst="rect">
            <a:avLst/>
          </a:prstGeom>
          <a:noFill/>
          <a:ln>
            <a:noFill/>
          </a:ln>
        </p:spPr>
      </p:pic>
      <p:pic>
        <p:nvPicPr>
          <p:cNvPr id="8" name="Image 7" descr="Une image contenant dessin, croquis, dessin humoristique, illustration">
            <a:extLst>
              <a:ext uri="{FF2B5EF4-FFF2-40B4-BE49-F238E27FC236}">
                <a16:creationId xmlns:a16="http://schemas.microsoft.com/office/drawing/2014/main" id="{8426006A-8714-B8B0-427C-993A362C08BB}"/>
              </a:ext>
            </a:extLst>
          </p:cNvPr>
          <p:cNvPicPr>
            <a:picLocks noChangeAspect="1"/>
          </p:cNvPicPr>
          <p:nvPr/>
        </p:nvPicPr>
        <p:blipFill>
          <a:blip r:embed="rId5"/>
          <a:srcRect l="37162" t="20579" r="38265"/>
          <a:stretch>
            <a:fillRect/>
          </a:stretch>
        </p:blipFill>
        <p:spPr>
          <a:xfrm>
            <a:off x="5830248" y="1373698"/>
            <a:ext cx="2792086" cy="4549502"/>
          </a:xfrm>
          <a:prstGeom prst="rect">
            <a:avLst/>
          </a:prstGeom>
        </p:spPr>
      </p:pic>
      <p:pic>
        <p:nvPicPr>
          <p:cNvPr id="12" name="Image 11">
            <a:extLst>
              <a:ext uri="{FF2B5EF4-FFF2-40B4-BE49-F238E27FC236}">
                <a16:creationId xmlns:a16="http://schemas.microsoft.com/office/drawing/2014/main" id="{49105659-A342-E8A6-FC85-A569A3BDE0B5}"/>
              </a:ext>
            </a:extLst>
          </p:cNvPr>
          <p:cNvPicPr>
            <a:picLocks noChangeAspect="1"/>
          </p:cNvPicPr>
          <p:nvPr/>
        </p:nvPicPr>
        <p:blipFill>
          <a:blip r:embed="rId6"/>
          <a:srcRect l="33084" t="21058" r="30749" b="23683"/>
          <a:stretch>
            <a:fillRect/>
          </a:stretch>
        </p:blipFill>
        <p:spPr>
          <a:xfrm>
            <a:off x="3977639" y="226990"/>
            <a:ext cx="2179321" cy="1873011"/>
          </a:xfrm>
          <a:prstGeom prst="rect">
            <a:avLst/>
          </a:prstGeom>
        </p:spPr>
      </p:pic>
      <p:pic>
        <p:nvPicPr>
          <p:cNvPr id="3" name="Google Shape;65;p14">
            <a:extLst>
              <a:ext uri="{FF2B5EF4-FFF2-40B4-BE49-F238E27FC236}">
                <a16:creationId xmlns:a16="http://schemas.microsoft.com/office/drawing/2014/main" id="{B6B8C4E0-55A3-4C3A-AC4E-65C6413A0293}"/>
              </a:ext>
            </a:extLst>
          </p:cNvPr>
          <p:cNvPicPr preferRelativeResize="0"/>
          <p:nvPr/>
        </p:nvPicPr>
        <p:blipFill>
          <a:blip r:embed="rId7">
            <a:alphaModFix/>
          </a:blip>
          <a:stretch>
            <a:fillRect/>
          </a:stretch>
        </p:blipFill>
        <p:spPr>
          <a:xfrm>
            <a:off x="-1" y="472023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83"/>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Leçons</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dans </a:t>
            </a:r>
            <a:r>
              <a:rPr lang="en" sz="3500">
                <a:solidFill>
                  <a:srgbClr val="191919"/>
                </a:solidFill>
                <a:latin typeface="Open Sans"/>
                <a:ea typeface="Open Sans"/>
                <a:cs typeface="Open Sans"/>
                <a:sym typeface="Open Sans"/>
              </a:rPr>
              <a:t>l’unité</a:t>
            </a:r>
            <a:endParaRPr sz="3500">
              <a:solidFill>
                <a:srgbClr val="191919"/>
              </a:solidFill>
              <a:latin typeface="Open Sans"/>
              <a:ea typeface="Open Sans"/>
              <a:cs typeface="Open Sans"/>
              <a:sym typeface="Open Sans"/>
            </a:endParaRPr>
          </a:p>
        </p:txBody>
      </p:sp>
      <p:sp>
        <p:nvSpPr>
          <p:cNvPr id="2393" name="Google Shape;2393;p83"/>
          <p:cNvSpPr txBox="1"/>
          <p:nvPr/>
        </p:nvSpPr>
        <p:spPr>
          <a:xfrm>
            <a:off x="721200" y="920175"/>
            <a:ext cx="78348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1: les types de maladies mentales</a:t>
            </a:r>
            <a:r>
              <a:rPr lang="en" sz="1800">
                <a:solidFill>
                  <a:srgbClr val="191919"/>
                </a:solidFill>
                <a:latin typeface="Open Sans"/>
                <a:ea typeface="Open Sans"/>
                <a:cs typeface="Open Sans"/>
                <a:sym typeface="Open Sans"/>
              </a:rPr>
              <a:t>, p. 24-25</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les maladies mentales qui touchent couramment les jeunes</a:t>
            </a:r>
            <a:endParaRPr sz="18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2: Gros plan sur les maladies mentales</a:t>
            </a:r>
            <a:r>
              <a:rPr lang="en" sz="1800">
                <a:solidFill>
                  <a:srgbClr val="191919"/>
                </a:solidFill>
                <a:latin typeface="Open Sans"/>
                <a:ea typeface="Open Sans"/>
                <a:cs typeface="Open Sans"/>
                <a:sym typeface="Open Sans"/>
              </a:rPr>
              <a:t>, p.26-27</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les répercussions de la maladie mentale sur les jeunes (statistiques et compte personnel)</a:t>
            </a:r>
            <a:endParaRPr sz="1800">
              <a:solidFill>
                <a:srgbClr val="191919"/>
              </a:solidFill>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 action="ppaction://noaction"/>
              </a:rPr>
              <a:t>Leçon 3: En route vers la guérison</a:t>
            </a:r>
            <a:r>
              <a:rPr lang="en" sz="1800">
                <a:solidFill>
                  <a:srgbClr val="191919"/>
                </a:solidFill>
                <a:latin typeface="Open Sans"/>
                <a:ea typeface="Open Sans"/>
                <a:cs typeface="Open Sans"/>
                <a:sym typeface="Open Sans"/>
              </a:rPr>
              <a:t>, p. 28-29</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Jost"/>
              <a:buChar char="○"/>
            </a:pPr>
            <a:r>
              <a:rPr lang="en" sz="1800">
                <a:solidFill>
                  <a:srgbClr val="191919"/>
                </a:solidFill>
                <a:latin typeface="Open Sans"/>
                <a:ea typeface="Open Sans"/>
                <a:cs typeface="Open Sans"/>
                <a:sym typeface="Open Sans"/>
              </a:rPr>
              <a:t>Grande idée: Diagnostic et traitement de la maladie mentale </a:t>
            </a:r>
            <a:endParaRPr sz="1800">
              <a:solidFill>
                <a:srgbClr val="191919"/>
              </a:solidFill>
              <a:latin typeface="Open Sans"/>
              <a:ea typeface="Open Sans"/>
              <a:cs typeface="Open Sans"/>
              <a:sym typeface="Open Sans"/>
            </a:endParaRPr>
          </a:p>
          <a:p>
            <a:pPr marL="0" lvl="0" indent="0" algn="l" rtl="0">
              <a:spcBef>
                <a:spcPts val="0"/>
              </a:spcBef>
              <a:spcAft>
                <a:spcPts val="0"/>
              </a:spcAft>
              <a:buNone/>
            </a:pPr>
            <a:endParaRPr sz="180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9DE160E7-D3D8-00E2-57B8-7DB300AAF0EA}"/>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94"/>
          <p:cNvSpPr txBox="1"/>
          <p:nvPr/>
        </p:nvSpPr>
        <p:spPr>
          <a:xfrm>
            <a:off x="130475" y="167700"/>
            <a:ext cx="82368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000" b="1">
                <a:solidFill>
                  <a:srgbClr val="005EB8"/>
                </a:solidFill>
                <a:latin typeface="Open Sans"/>
                <a:ea typeface="Open Sans"/>
                <a:cs typeface="Open Sans"/>
                <a:sym typeface="Open Sans"/>
              </a:rPr>
              <a:t>Leçon 2, Passe à l’action, La santé mentale</a:t>
            </a:r>
            <a:endParaRPr sz="2000" b="1">
              <a:solidFill>
                <a:srgbClr val="005EB8"/>
              </a:solidFill>
              <a:latin typeface="Open Sans"/>
              <a:ea typeface="Open Sans"/>
              <a:cs typeface="Open Sans"/>
              <a:sym typeface="Open Sans"/>
            </a:endParaRPr>
          </a:p>
        </p:txBody>
      </p:sp>
      <p:sp>
        <p:nvSpPr>
          <p:cNvPr id="2680" name="Google Shape;2680;p94"/>
          <p:cNvSpPr txBox="1"/>
          <p:nvPr/>
        </p:nvSpPr>
        <p:spPr>
          <a:xfrm>
            <a:off x="25350" y="707850"/>
            <a:ext cx="90933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3100" b="1">
                <a:solidFill>
                  <a:srgbClr val="FBB901"/>
                </a:solidFill>
                <a:latin typeface="Open Sans"/>
                <a:ea typeface="Open Sans"/>
                <a:cs typeface="Open Sans"/>
                <a:sym typeface="Open Sans"/>
              </a:rPr>
              <a:t>Gros plan</a:t>
            </a:r>
            <a:r>
              <a:rPr lang="en" sz="3100" b="1">
                <a:solidFill>
                  <a:srgbClr val="005EB8"/>
                </a:solidFill>
                <a:latin typeface="Open Sans"/>
                <a:ea typeface="Open Sans"/>
                <a:cs typeface="Open Sans"/>
                <a:sym typeface="Open Sans"/>
              </a:rPr>
              <a:t> </a:t>
            </a:r>
            <a:r>
              <a:rPr lang="en" sz="3100" b="1">
                <a:solidFill>
                  <a:srgbClr val="EE2737"/>
                </a:solidFill>
                <a:latin typeface="Open Sans"/>
                <a:ea typeface="Open Sans"/>
                <a:cs typeface="Open Sans"/>
                <a:sym typeface="Open Sans"/>
              </a:rPr>
              <a:t>sur les</a:t>
            </a:r>
            <a:r>
              <a:rPr lang="en" sz="3100" b="1">
                <a:solidFill>
                  <a:srgbClr val="005EB8"/>
                </a:solidFill>
                <a:latin typeface="Open Sans"/>
                <a:ea typeface="Open Sans"/>
                <a:cs typeface="Open Sans"/>
                <a:sym typeface="Open Sans"/>
              </a:rPr>
              <a:t> </a:t>
            </a:r>
            <a:r>
              <a:rPr lang="en" sz="3100" b="1">
                <a:solidFill>
                  <a:srgbClr val="191919"/>
                </a:solidFill>
                <a:latin typeface="Open Sans"/>
                <a:ea typeface="Open Sans"/>
                <a:cs typeface="Open Sans"/>
                <a:sym typeface="Open Sans"/>
              </a:rPr>
              <a:t>maladies mentales</a:t>
            </a:r>
            <a:r>
              <a:rPr lang="en" sz="3100" b="1">
                <a:latin typeface="Open Sans"/>
                <a:ea typeface="Open Sans"/>
                <a:cs typeface="Open Sans"/>
                <a:sym typeface="Open Sans"/>
              </a:rPr>
              <a:t>, p. 26-27</a:t>
            </a:r>
            <a:endParaRPr sz="3100" b="1">
              <a:latin typeface="Open Sans"/>
              <a:ea typeface="Open Sans"/>
              <a:cs typeface="Open Sans"/>
              <a:sym typeface="Open Sans"/>
            </a:endParaRPr>
          </a:p>
        </p:txBody>
      </p:sp>
      <p:sp>
        <p:nvSpPr>
          <p:cNvPr id="2681" name="Google Shape;2681;p94"/>
          <p:cNvSpPr txBox="1"/>
          <p:nvPr/>
        </p:nvSpPr>
        <p:spPr>
          <a:xfrm>
            <a:off x="-479125" y="1364484"/>
            <a:ext cx="8101375" cy="2954625"/>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en" sz="2000" dirty="0">
                <a:solidFill>
                  <a:srgbClr val="191919"/>
                </a:solidFill>
                <a:latin typeface="Open Sans"/>
                <a:ea typeface="Open Sans"/>
                <a:cs typeface="Open Sans"/>
                <a:sym typeface="Open Sans"/>
              </a:rPr>
              <a:t>Big idea: the repercussions of mental illness on young people (statistics and personal account)</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191919"/>
              </a:solidFill>
              <a:latin typeface="Open Sans"/>
              <a:ea typeface="Open Sans"/>
              <a:cs typeface="Open Sans"/>
              <a:sym typeface="Open Sans"/>
            </a:endParaRPr>
          </a:p>
          <a:p>
            <a:pPr marL="914400" lvl="1" indent="-336550" algn="l" rtl="0">
              <a:spcBef>
                <a:spcPts val="0"/>
              </a:spcBef>
              <a:spcAft>
                <a:spcPts val="0"/>
              </a:spcAft>
              <a:buClr>
                <a:srgbClr val="191919"/>
              </a:buClr>
              <a:buSzPts val="1700"/>
              <a:buFont typeface="Open Sans"/>
              <a:buChar char="○"/>
            </a:pPr>
            <a:r>
              <a:rPr lang="en" sz="2000" dirty="0">
                <a:solidFill>
                  <a:srgbClr val="191919"/>
                </a:solidFill>
                <a:latin typeface="Open Sans"/>
                <a:ea typeface="Open Sans"/>
                <a:cs typeface="Open Sans"/>
                <a:sym typeface="Open Sans"/>
              </a:rPr>
              <a:t>Curriculum connections:</a:t>
            </a:r>
            <a:endParaRPr sz="2000"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191919"/>
              </a:solidFill>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5 Health</a:t>
            </a:r>
            <a:r>
              <a:rPr lang="en" sz="2000" dirty="0">
                <a:latin typeface="Open Sans"/>
                <a:ea typeface="Open Sans"/>
                <a:cs typeface="Open Sans"/>
                <a:sym typeface="Open Sans"/>
              </a:rPr>
              <a:t> - Supporting mental health</a:t>
            </a: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6 Health</a:t>
            </a:r>
            <a:r>
              <a:rPr lang="en" sz="2000" dirty="0">
                <a:latin typeface="Open Sans"/>
                <a:ea typeface="Open Sans"/>
                <a:cs typeface="Open Sans"/>
                <a:sym typeface="Open Sans"/>
              </a:rPr>
              <a:t> - Supporting mental health</a:t>
            </a:r>
            <a:endParaRPr sz="20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000" b="1" dirty="0">
                <a:latin typeface="Open Sans"/>
                <a:ea typeface="Open Sans"/>
                <a:cs typeface="Open Sans"/>
                <a:sym typeface="Open Sans"/>
              </a:rPr>
              <a:t>Grade 7 Health</a:t>
            </a:r>
            <a:r>
              <a:rPr lang="en" sz="2000" dirty="0">
                <a:latin typeface="Open Sans"/>
                <a:ea typeface="Open Sans"/>
                <a:cs typeface="Open Sans"/>
                <a:sym typeface="Open Sans"/>
              </a:rPr>
              <a:t> - Relationship between mental health and mental illness</a:t>
            </a:r>
            <a:endParaRPr sz="2000" b="1" dirty="0">
              <a:solidFill>
                <a:srgbClr val="191919"/>
              </a:solidFill>
              <a:latin typeface="Open Sans"/>
              <a:ea typeface="Open Sans"/>
              <a:cs typeface="Open Sans"/>
              <a:sym typeface="Open Sans"/>
            </a:endParaRPr>
          </a:p>
        </p:txBody>
      </p:sp>
      <p:pic>
        <p:nvPicPr>
          <p:cNvPr id="2" name="Image 1" descr="Une image contenant pétale, Pédicelle, plante, fleur">
            <a:extLst>
              <a:ext uri="{FF2B5EF4-FFF2-40B4-BE49-F238E27FC236}">
                <a16:creationId xmlns:a16="http://schemas.microsoft.com/office/drawing/2014/main" id="{61C730D1-0A9C-7071-D32C-FCEC35E838DE}"/>
              </a:ext>
            </a:extLst>
          </p:cNvPr>
          <p:cNvPicPr>
            <a:picLocks noChangeAspect="1"/>
          </p:cNvPicPr>
          <p:nvPr/>
        </p:nvPicPr>
        <p:blipFill>
          <a:blip r:embed="rId3"/>
          <a:stretch>
            <a:fillRect/>
          </a:stretch>
        </p:blipFill>
        <p:spPr>
          <a:xfrm>
            <a:off x="4404360" y="1364484"/>
            <a:ext cx="7699096" cy="4330741"/>
          </a:xfrm>
          <a:prstGeom prst="rect">
            <a:avLst/>
          </a:prstGeom>
        </p:spPr>
      </p:pic>
      <p:pic>
        <p:nvPicPr>
          <p:cNvPr id="3" name="Google Shape;65;p14">
            <a:extLst>
              <a:ext uri="{FF2B5EF4-FFF2-40B4-BE49-F238E27FC236}">
                <a16:creationId xmlns:a16="http://schemas.microsoft.com/office/drawing/2014/main" id="{5FC0DAD9-9778-C834-6D1C-81FE100149F0}"/>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5"/>
        <p:cNvGrpSpPr/>
        <p:nvPr/>
      </p:nvGrpSpPr>
      <p:grpSpPr>
        <a:xfrm>
          <a:off x="0" y="0"/>
          <a:ext cx="0" cy="0"/>
          <a:chOff x="0" y="0"/>
          <a:chExt cx="0" cy="0"/>
        </a:xfrm>
      </p:grpSpPr>
      <p:sp>
        <p:nvSpPr>
          <p:cNvPr id="2686" name="Google Shape;2686;p95"/>
          <p:cNvSpPr txBox="1">
            <a:spLocks noGrp="1"/>
          </p:cNvSpPr>
          <p:nvPr>
            <p:ph type="title"/>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BB901"/>
                </a:solidFill>
                <a:latin typeface="Open Sans"/>
                <a:ea typeface="Open Sans"/>
                <a:cs typeface="Open Sans"/>
                <a:sym typeface="Open Sans"/>
              </a:rPr>
              <a:t>Travail</a:t>
            </a:r>
            <a:r>
              <a:rPr lang="en" sz="3500">
                <a:latin typeface="Open Sans"/>
                <a:ea typeface="Open Sans"/>
                <a:cs typeface="Open Sans"/>
                <a:sym typeface="Open Sans"/>
              </a:rPr>
              <a:t> </a:t>
            </a:r>
            <a:r>
              <a:rPr lang="en" sz="3500">
                <a:solidFill>
                  <a:srgbClr val="EE2737"/>
                </a:solidFill>
                <a:latin typeface="Open Sans"/>
                <a:ea typeface="Open Sans"/>
                <a:cs typeface="Open Sans"/>
                <a:sym typeface="Open Sans"/>
              </a:rPr>
              <a:t>de </a:t>
            </a:r>
            <a:r>
              <a:rPr lang="en" sz="3500">
                <a:solidFill>
                  <a:srgbClr val="191919"/>
                </a:solidFill>
                <a:latin typeface="Open Sans"/>
                <a:ea typeface="Open Sans"/>
                <a:cs typeface="Open Sans"/>
                <a:sym typeface="Open Sans"/>
              </a:rPr>
              <a:t>vocabulaire</a:t>
            </a:r>
            <a:endParaRPr sz="3500">
              <a:solidFill>
                <a:srgbClr val="191919"/>
              </a:solidFill>
              <a:latin typeface="Open Sans"/>
              <a:ea typeface="Open Sans"/>
              <a:cs typeface="Open Sans"/>
              <a:sym typeface="Open Sans"/>
            </a:endParaRPr>
          </a:p>
        </p:txBody>
      </p:sp>
      <p:sp>
        <p:nvSpPr>
          <p:cNvPr id="2698" name="Google Shape;2698;p95"/>
          <p:cNvSpPr/>
          <p:nvPr/>
        </p:nvSpPr>
        <p:spPr>
          <a:xfrm>
            <a:off x="809725" y="977450"/>
            <a:ext cx="3568500" cy="3506700"/>
          </a:xfrm>
          <a:prstGeom prst="rect">
            <a:avLst/>
          </a:prstGeom>
          <a:noFill/>
          <a:ln w="28575" cap="flat" cmpd="sng">
            <a:solidFill>
              <a:srgbClr val="EE2737"/>
            </a:solidFill>
            <a:prstDash val="solid"/>
            <a:round/>
            <a:headEnd type="none" w="sm" len="sm"/>
            <a:tailEnd type="none" w="sm" len="sm"/>
          </a:ln>
        </p:spPr>
        <p:txBody>
          <a:bodyPr spcFirstLastPara="1" wrap="square" lIns="91425" tIns="91425" rIns="91425" bIns="91425" anchor="ctr" anchorCtr="0">
            <a:noAutofit/>
          </a:bodyPr>
          <a:lstStyle/>
          <a:p>
            <a:pPr lvl="0"/>
            <a:r>
              <a:rPr lang="en" b="1" dirty="0">
                <a:latin typeface="Open Sans"/>
                <a:ea typeface="Open Sans"/>
                <a:cs typeface="Open Sans"/>
                <a:sym typeface="Open Sans"/>
              </a:rPr>
              <a:t>On va diviser la classe en groupes. Chaque groupe va chercher à bien comprendre un des mots de vocabulaire et ensuite va enseigner leur nouveau mot à la classe. </a:t>
            </a:r>
            <a:endParaRPr b="1" dirty="0">
              <a:latin typeface="Open Sans"/>
              <a:ea typeface="Open Sans"/>
              <a:cs typeface="Open Sans"/>
              <a:sym typeface="Open Sans"/>
            </a:endParaRPr>
          </a:p>
          <a:p>
            <a:pPr marL="0" lvl="0" indent="0" algn="l" rtl="0">
              <a:spcBef>
                <a:spcPts val="0"/>
              </a:spcBef>
              <a:spcAft>
                <a:spcPts val="0"/>
              </a:spcAft>
              <a:buNone/>
            </a:pPr>
            <a:endParaRPr b="1" dirty="0">
              <a:latin typeface="Open Sans"/>
              <a:ea typeface="Open Sans"/>
              <a:cs typeface="Open Sans"/>
              <a:sym typeface="Open Sans"/>
            </a:endParaRPr>
          </a:p>
          <a:p>
            <a:pPr marL="0" lvl="0" indent="0" algn="l" rtl="0">
              <a:spcBef>
                <a:spcPts val="0"/>
              </a:spcBef>
              <a:spcAft>
                <a:spcPts val="0"/>
              </a:spcAft>
              <a:buNone/>
            </a:pPr>
            <a:r>
              <a:rPr lang="en" b="1" dirty="0">
                <a:latin typeface="Open Sans"/>
                <a:ea typeface="Open Sans"/>
                <a:cs typeface="Open Sans"/>
                <a:sym typeface="Open Sans"/>
              </a:rPr>
              <a:t>Avec ton groupe:</a:t>
            </a:r>
            <a:endParaRPr b="1" dirty="0">
              <a:latin typeface="Open Sans"/>
              <a:ea typeface="Open Sans"/>
              <a:cs typeface="Open Sans"/>
              <a:sym typeface="Open Sans"/>
            </a:endParaRPr>
          </a:p>
          <a:p>
            <a:pPr marL="0" lvl="0" indent="0" algn="l" rtl="0">
              <a:spcBef>
                <a:spcPts val="0"/>
              </a:spcBef>
              <a:spcAft>
                <a:spcPts val="0"/>
              </a:spcAft>
              <a:buNone/>
            </a:pP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b="1" dirty="0">
                <a:latin typeface="Open Sans"/>
                <a:ea typeface="Open Sans"/>
                <a:cs typeface="Open Sans"/>
                <a:sym typeface="Open Sans"/>
              </a:rPr>
              <a:t>Chercher la définition du mot ou terme (et sa traduction si vous voulez)</a:t>
            </a: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b="1" dirty="0">
                <a:latin typeface="Open Sans"/>
                <a:ea typeface="Open Sans"/>
                <a:cs typeface="Open Sans"/>
                <a:sym typeface="Open Sans"/>
              </a:rPr>
              <a:t>Réécrire la définition en mots qui sont plus simples</a:t>
            </a: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b="1" dirty="0">
                <a:latin typeface="Open Sans"/>
                <a:ea typeface="Open Sans"/>
                <a:cs typeface="Open Sans"/>
                <a:sym typeface="Open Sans"/>
              </a:rPr>
              <a:t>Utiliser le mot dans une phrase</a:t>
            </a: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b="1" dirty="0">
                <a:latin typeface="Open Sans"/>
                <a:ea typeface="Open Sans"/>
                <a:cs typeface="Open Sans"/>
                <a:sym typeface="Open Sans"/>
              </a:rPr>
              <a:t>Dessiner le mot, si possible</a:t>
            </a:r>
            <a:endParaRPr b="1" dirty="0">
              <a:latin typeface="Open Sans"/>
              <a:ea typeface="Open Sans"/>
              <a:cs typeface="Open Sans"/>
              <a:sym typeface="Open Sans"/>
            </a:endParaRPr>
          </a:p>
        </p:txBody>
      </p:sp>
      <p:sp>
        <p:nvSpPr>
          <p:cNvPr id="2700" name="Google Shape;2700;p95"/>
          <p:cNvSpPr/>
          <p:nvPr/>
        </p:nvSpPr>
        <p:spPr>
          <a:xfrm>
            <a:off x="4543350" y="977450"/>
            <a:ext cx="3964800" cy="3506700"/>
          </a:xfrm>
          <a:prstGeom prst="rect">
            <a:avLst/>
          </a:prstGeom>
          <a:noFill/>
          <a:ln w="28575" cap="flat" cmpd="sng">
            <a:solidFill>
              <a:srgbClr val="005EB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u="sng">
                <a:latin typeface="Open Sans"/>
                <a:ea typeface="Open Sans"/>
                <a:cs typeface="Open Sans"/>
                <a:sym typeface="Open Sans"/>
              </a:rPr>
              <a:t>Les termes de vocabulaire</a:t>
            </a:r>
            <a:endParaRPr sz="1900" b="1" u="sng">
              <a:latin typeface="Open Sans"/>
              <a:ea typeface="Open Sans"/>
              <a:cs typeface="Open Sans"/>
              <a:sym typeface="Open Sans"/>
            </a:endParaRPr>
          </a:p>
          <a:p>
            <a:pPr marL="0" lvl="0" indent="0" algn="ctr" rtl="0">
              <a:spcBef>
                <a:spcPts val="0"/>
              </a:spcBef>
              <a:spcAft>
                <a:spcPts val="0"/>
              </a:spcAft>
              <a:buNone/>
            </a:pPr>
            <a:r>
              <a:rPr lang="en" sz="1200" b="1">
                <a:latin typeface="Open Sans"/>
                <a:ea typeface="Open Sans"/>
                <a:cs typeface="Open Sans"/>
                <a:sym typeface="Open Sans"/>
              </a:rPr>
              <a:t>Attention: certains termes sont de faux amis!</a:t>
            </a:r>
            <a:endParaRPr sz="1200" b="1">
              <a:latin typeface="Open Sans"/>
              <a:ea typeface="Open Sans"/>
              <a:cs typeface="Open Sans"/>
              <a:sym typeface="Open Sans"/>
            </a:endParaRPr>
          </a:p>
          <a:p>
            <a:pPr marL="0" lvl="0" indent="0" algn="ctr" rtl="0">
              <a:spcBef>
                <a:spcPts val="0"/>
              </a:spcBef>
              <a:spcAft>
                <a:spcPts val="0"/>
              </a:spcAft>
              <a:buNone/>
            </a:pPr>
            <a:endParaRPr sz="1900" b="1" u="sng">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Sensible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Maniaque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Empathie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Psychiatre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Attitude</a:t>
            </a:r>
            <a:endParaRPr sz="190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32C9EA6D-C5FA-A166-53CC-BBF277B015E8}"/>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1140</Words>
  <Application>Microsoft Office PowerPoint</Application>
  <PresentationFormat>On-screen Show (16:9)</PresentationFormat>
  <Paragraphs>134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Jost</vt:lpstr>
      <vt:lpstr>Arial</vt:lpstr>
      <vt:lpstr>Hind</vt:lpstr>
      <vt:lpstr>Open Sans</vt:lpstr>
      <vt:lpstr>Office Theme</vt:lpstr>
      <vt:lpstr>PowerPoint Presentation</vt:lpstr>
      <vt:lpstr>Intended Use</vt:lpstr>
      <vt:lpstr>Format and lesson structure</vt:lpstr>
      <vt:lpstr>Rights of Use for this Resource</vt:lpstr>
      <vt:lpstr>Artificial Intelligence Declaration</vt:lpstr>
      <vt:lpstr>Passe à l’action La santé  mentale</vt:lpstr>
      <vt:lpstr>Leçons dans l’unité</vt:lpstr>
      <vt:lpstr>PowerPoint Presentation</vt:lpstr>
      <vt:lpstr>Travail de vocabulaire</vt:lpstr>
      <vt:lpstr>Les suffixes verbaux</vt:lpstr>
      <vt:lpstr>Questions de prélecture </vt:lpstr>
      <vt:lpstr>As-tu compris? </vt:lpstr>
      <vt:lpstr>Question de réflexion </vt:lpstr>
      <vt:lpstr>Idée d’enquête </vt:lpstr>
      <vt:lpstr>Idée de conception </vt:lpstr>
      <vt:lpstr>Les articles liés dans le livre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18</cp:revision>
  <dcterms:modified xsi:type="dcterms:W3CDTF">2026-02-01T20:38:21Z</dcterms:modified>
</cp:coreProperties>
</file>