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97" r:id="rId5"/>
    <p:sldId id="298" r:id="rId6"/>
    <p:sldId id="259" r:id="rId7"/>
    <p:sldId id="260" r:id="rId8"/>
    <p:sldId id="274" r:id="rId9"/>
    <p:sldId id="275" r:id="rId10"/>
    <p:sldId id="276" r:id="rId11"/>
    <p:sldId id="277" r:id="rId12"/>
    <p:sldId id="278" r:id="rId13"/>
    <p:sldId id="279" r:id="rId14"/>
    <p:sldId id="280" r:id="rId15"/>
    <p:sldId id="281" r:id="rId16"/>
    <p:sldId id="282" r:id="rId17"/>
    <p:sldId id="283" r:id="rId18"/>
  </p:sldIdLst>
  <p:sldSz cx="9144000" cy="5143500" type="screen16x9"/>
  <p:notesSz cx="6858000" cy="9144000"/>
  <p:embeddedFontLst>
    <p:embeddedFont>
      <p:font typeface="Alata" panose="020B0604020202020204" charset="0"/>
      <p:regular r:id="rId20"/>
    </p:embeddedFont>
    <p:embeddedFont>
      <p:font typeface="Open Sans" panose="020B06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E4BBDB-864D-4DB3-A663-7C7C522347F3}">
  <a:tblStyle styleId="{35E4BBDB-864D-4DB3-A663-7C7C522347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0"/>
  </p:normalViewPr>
  <p:slideViewPr>
    <p:cSldViewPr snapToGrid="0">
      <p:cViewPr varScale="1">
        <p:scale>
          <a:sx n="119" d="100"/>
          <a:sy n="119" d="100"/>
        </p:scale>
        <p:origin x="197"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peters.uqo.ca/utilisation-transparente-de-lintelligence-artificielle/"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creativecommons.org/licenses/by-nc-sa/4.0/?ref=chooser-v1" TargetMode="External"/><Relationship Id="rId4" Type="http://schemas.openxmlformats.org/officeDocument/2006/relationships/hyperlink" Target="https://mpeters.uqo.c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ba9468414f_2_76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1" i="0" u="none" strike="noStrike" cap="none" dirty="0">
                <a:solidFill>
                  <a:srgbClr val="000000"/>
                </a:solidFill>
                <a:effectLst/>
                <a:latin typeface="Arial"/>
                <a:ea typeface="Arial"/>
                <a:cs typeface="Arial"/>
                <a:sym typeface="Arial"/>
                <a:hlinkClick r:id="rId3"/>
              </a:rPr>
              <a:t>Logos pour une utilisation transparente de l’intelligence artificielle </a:t>
            </a:r>
            <a:r>
              <a:rPr lang="fr-FR" sz="1100" b="1" i="0" u="none" strike="noStrike" cap="none" dirty="0">
                <a:solidFill>
                  <a:srgbClr val="000000"/>
                </a:solidFill>
                <a:effectLst/>
                <a:latin typeface="Arial"/>
                <a:ea typeface="Arial"/>
                <a:cs typeface="Arial"/>
                <a:sym typeface="Arial"/>
              </a:rPr>
              <a:t>© 2023 by </a:t>
            </a:r>
            <a:r>
              <a:rPr lang="fr-FR" sz="1100" b="1" i="0" u="none" strike="noStrike" cap="none" dirty="0">
                <a:solidFill>
                  <a:srgbClr val="000000"/>
                </a:solidFill>
                <a:effectLst/>
                <a:latin typeface="Arial"/>
                <a:ea typeface="Arial"/>
                <a:cs typeface="Arial"/>
                <a:sym typeface="Arial"/>
                <a:hlinkClick r:id="rId4"/>
              </a:rPr>
              <a:t>Martine Peters </a:t>
            </a:r>
            <a:r>
              <a:rPr lang="fr-FR" sz="1100" b="1" i="0" u="none" strike="noStrike" cap="none" dirty="0" err="1">
                <a:solidFill>
                  <a:srgbClr val="000000"/>
                </a:solidFill>
                <a:effectLst/>
                <a:latin typeface="Arial"/>
                <a:ea typeface="Arial"/>
                <a:cs typeface="Arial"/>
                <a:sym typeface="Arial"/>
              </a:rPr>
              <a:t>is</a:t>
            </a:r>
            <a:r>
              <a:rPr lang="fr-FR" sz="1100" b="1" i="0" u="none" strike="noStrike" cap="none" dirty="0">
                <a:solidFill>
                  <a:srgbClr val="000000"/>
                </a:solidFill>
                <a:effectLst/>
                <a:latin typeface="Arial"/>
                <a:ea typeface="Arial"/>
                <a:cs typeface="Arial"/>
                <a:sym typeface="Arial"/>
              </a:rPr>
              <a:t> </a:t>
            </a:r>
            <a:r>
              <a:rPr lang="fr-FR" sz="1100" b="1" i="0" u="none" strike="noStrike" cap="none" dirty="0" err="1">
                <a:solidFill>
                  <a:srgbClr val="000000"/>
                </a:solidFill>
                <a:effectLst/>
                <a:latin typeface="Arial"/>
                <a:ea typeface="Arial"/>
                <a:cs typeface="Arial"/>
                <a:sym typeface="Arial"/>
              </a:rPr>
              <a:t>licensed</a:t>
            </a:r>
            <a:r>
              <a:rPr lang="fr-FR" sz="1100" b="1" i="0" u="none" strike="noStrike" cap="none" dirty="0">
                <a:solidFill>
                  <a:srgbClr val="000000"/>
                </a:solidFill>
                <a:effectLst/>
                <a:latin typeface="Arial"/>
                <a:ea typeface="Arial"/>
                <a:cs typeface="Arial"/>
                <a:sym typeface="Arial"/>
              </a:rPr>
              <a:t> </a:t>
            </a:r>
            <a:r>
              <a:rPr lang="fr-FR" sz="1100" b="1" i="0" u="none" strike="noStrike" cap="none" dirty="0" err="1">
                <a:solidFill>
                  <a:srgbClr val="000000"/>
                </a:solidFill>
                <a:effectLst/>
                <a:latin typeface="Arial"/>
                <a:ea typeface="Arial"/>
                <a:cs typeface="Arial"/>
                <a:sym typeface="Arial"/>
              </a:rPr>
              <a:t>under</a:t>
            </a:r>
            <a:r>
              <a:rPr lang="fr-FR" sz="1100" b="1" i="0" u="none" strike="noStrike" cap="none" dirty="0">
                <a:solidFill>
                  <a:srgbClr val="000000"/>
                </a:solidFill>
                <a:effectLst/>
                <a:latin typeface="Arial"/>
                <a:ea typeface="Arial"/>
                <a:cs typeface="Arial"/>
                <a:sym typeface="Arial"/>
              </a:rPr>
              <a:t> </a:t>
            </a:r>
            <a:r>
              <a:rPr lang="fr-FR" sz="1100" b="1" i="0" u="none" strike="noStrike" cap="none" dirty="0">
                <a:solidFill>
                  <a:srgbClr val="000000"/>
                </a:solidFill>
                <a:effectLst/>
                <a:latin typeface="Arial"/>
                <a:ea typeface="Arial"/>
                <a:cs typeface="Arial"/>
                <a:sym typeface="Arial"/>
                <a:hlinkClick r:id="rId5"/>
              </a:rPr>
              <a:t>CC BY-NC-SA 4.0 </a:t>
            </a:r>
            <a:endParaRPr dirty="0"/>
          </a:p>
        </p:txBody>
      </p:sp>
      <p:sp>
        <p:nvSpPr>
          <p:cNvPr id="59" name="Google Shape;59;g3ba9468414f_2_76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ba9468414f_2_9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ba9468414f_2_9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ba9468414f_2_9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ba9468414f_2_9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dirty="0"/>
              <a:t>Illustrations générées par </a:t>
            </a:r>
            <a:r>
              <a:rPr lang="fr-FR" dirty="0" err="1"/>
              <a:t>Copilot</a:t>
            </a:r>
            <a:endParaRPr lang="fr-F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ba9468414f_2_9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ba9468414f_2_9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ba9468414f_2_9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ba9468414f_2_9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ba9468414f_2_9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ba9468414f_2_9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dirty="0"/>
              <a:t>Image générée par </a:t>
            </a:r>
            <a:r>
              <a:rPr lang="fr-FR" dirty="0" err="1"/>
              <a:t>Copilot</a:t>
            </a:r>
            <a:endParaRPr lang="fr-F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ba9468414f_2_9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ba9468414f_2_9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Image générée par </a:t>
            </a:r>
            <a:r>
              <a:rPr lang="fr-FR" dirty="0" err="1"/>
              <a:t>Copilot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ba9468414f_2_9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ba9468414f_2_9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ba9468414f_2_9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ba9468414f_2_9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ba9468414f_2_77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ba9468414f_2_77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g3ba9468414f_2_77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ba9468414f_2_77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ba9468414f_2_7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ba9468414f_2_7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ba9468414f_2_7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ba9468414f_2_7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ba9468414f_2_8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ba9468414f_2_8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ba9468414f_2_9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ba9468414f_2_9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2800"/>
              <a:buNone/>
              <a:defRPr sz="1800"/>
            </a:lvl2pPr>
            <a:lvl3pPr lvl="2">
              <a:spcBef>
                <a:spcPts val="0"/>
              </a:spcBef>
              <a:spcAft>
                <a:spcPts val="0"/>
              </a:spcAft>
              <a:buSzPts val="2800"/>
              <a:buNone/>
              <a:defRPr sz="1800"/>
            </a:lvl3pPr>
            <a:lvl4pPr lvl="3">
              <a:spcBef>
                <a:spcPts val="0"/>
              </a:spcBef>
              <a:spcAft>
                <a:spcPts val="0"/>
              </a:spcAft>
              <a:buSzPts val="2800"/>
              <a:buNone/>
              <a:defRPr sz="1800"/>
            </a:lvl4pPr>
            <a:lvl5pPr lvl="4">
              <a:spcBef>
                <a:spcPts val="0"/>
              </a:spcBef>
              <a:spcAft>
                <a:spcPts val="0"/>
              </a:spcAft>
              <a:buSzPts val="2800"/>
              <a:buNone/>
              <a:defRPr sz="1800"/>
            </a:lvl5pPr>
            <a:lvl6pPr lvl="5">
              <a:spcBef>
                <a:spcPts val="0"/>
              </a:spcBef>
              <a:spcAft>
                <a:spcPts val="0"/>
              </a:spcAft>
              <a:buSzPts val="2800"/>
              <a:buNone/>
              <a:defRPr sz="1800"/>
            </a:lvl6pPr>
            <a:lvl7pPr lvl="6">
              <a:spcBef>
                <a:spcPts val="0"/>
              </a:spcBef>
              <a:spcAft>
                <a:spcPts val="0"/>
              </a:spcAft>
              <a:buSzPts val="2800"/>
              <a:buNone/>
              <a:defRPr sz="1800"/>
            </a:lvl7pPr>
            <a:lvl8pPr lvl="7">
              <a:spcBef>
                <a:spcPts val="0"/>
              </a:spcBef>
              <a:spcAft>
                <a:spcPts val="0"/>
              </a:spcAft>
              <a:buSzPts val="2800"/>
              <a:buNone/>
              <a:defRPr sz="1800"/>
            </a:lvl8pPr>
            <a:lvl9pPr lvl="8">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lnSpcReduction="10000"/>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
              <a:t>‹#›</a:t>
            </a:fld>
            <a:endParaRPr/>
          </a:p>
        </p:txBody>
      </p:sp>
      <p:pic>
        <p:nvPicPr>
          <p:cNvPr id="56" name="Google Shape;56;p13"/>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www.fao.org/about/meetings/icn2/news/news-detail/fr/c/265598/"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hyperlink" Target="https://www.lumni.fr/video/la-faim-dans-le-monde-progres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n.org/sustainabledevelopment/fr/objectifs-de-developpement-durable/"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www3.scholastic.ca/passe-a-laction/"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62" name="Google Shape;62;p14"/>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fr"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fr" sz="3800" b="1" dirty="0">
                <a:solidFill>
                  <a:schemeClr val="lt1"/>
                </a:solidFill>
                <a:latin typeface="Open Sans"/>
                <a:ea typeface="Open Sans"/>
                <a:cs typeface="Open Sans"/>
                <a:sym typeface="Open Sans"/>
              </a:rPr>
              <a:t>As-tu faim?</a:t>
            </a:r>
          </a:p>
          <a:p>
            <a:pPr marL="0" marR="0" lvl="0" indent="0" algn="r" rtl="0">
              <a:spcBef>
                <a:spcPts val="0"/>
              </a:spcBef>
              <a:spcAft>
                <a:spcPts val="0"/>
              </a:spcAft>
              <a:buNone/>
            </a:pPr>
            <a:r>
              <a:rPr lang="fr" sz="3800" b="1" i="0" u="none" strike="noStrike" cap="none" dirty="0">
                <a:solidFill>
                  <a:schemeClr val="lt1"/>
                </a:solidFill>
                <a:latin typeface="Open Sans"/>
                <a:ea typeface="Open Sans"/>
                <a:cs typeface="Open Sans"/>
                <a:sym typeface="Open Sans"/>
              </a:rPr>
              <a:t>Leçon 2</a:t>
            </a:r>
            <a:endParaRPr sz="3800" b="1" i="0" u="none" strike="noStrike" cap="none" dirty="0">
              <a:solidFill>
                <a:schemeClr val="lt1"/>
              </a:solidFill>
              <a:latin typeface="Open Sans"/>
              <a:ea typeface="Open Sans"/>
              <a:cs typeface="Open Sans"/>
              <a:sym typeface="Open Sans"/>
            </a:endParaRPr>
          </a:p>
        </p:txBody>
      </p:sp>
      <p:pic>
        <p:nvPicPr>
          <p:cNvPr id="63" name="Google Shape;63;p14"/>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64" name="Google Shape;64;p14"/>
          <p:cNvPicPr preferRelativeResize="0"/>
          <p:nvPr/>
        </p:nvPicPr>
        <p:blipFill>
          <a:blip r:embed="rId4">
            <a:alphaModFix/>
          </a:blip>
          <a:stretch>
            <a:fillRect/>
          </a:stretch>
        </p:blipFill>
        <p:spPr>
          <a:xfrm>
            <a:off x="2921935" y="3055641"/>
            <a:ext cx="3398606" cy="1368842"/>
          </a:xfrm>
          <a:prstGeom prst="rect">
            <a:avLst/>
          </a:prstGeom>
          <a:noFill/>
          <a:ln>
            <a:noFill/>
          </a:ln>
        </p:spPr>
      </p:pic>
      <p:pic>
        <p:nvPicPr>
          <p:cNvPr id="65" name="Google Shape;65;p14"/>
          <p:cNvPicPr preferRelativeResize="0"/>
          <p:nvPr/>
        </p:nvPicPr>
        <p:blipFill>
          <a:blip r:embed="rId5">
            <a:alphaModFix/>
          </a:blip>
          <a:stretch>
            <a:fillRect/>
          </a:stretch>
        </p:blipFill>
        <p:spPr>
          <a:xfrm>
            <a:off x="-1" y="4712610"/>
            <a:ext cx="1090248" cy="430888"/>
          </a:xfrm>
          <a:prstGeom prst="rect">
            <a:avLst/>
          </a:prstGeom>
          <a:noFill/>
          <a:ln>
            <a:noFill/>
          </a:ln>
        </p:spPr>
      </p:pic>
      <p:sp>
        <p:nvSpPr>
          <p:cNvPr id="66" name="Google Shape;66;p14"/>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sz="1200">
                <a:solidFill>
                  <a:srgbClr val="888888"/>
                </a:solidFill>
                <a:latin typeface="Open Sans"/>
                <a:ea typeface="Open Sans"/>
                <a:cs typeface="Open Sans"/>
                <a:sym typeface="Open Sans"/>
              </a:rPr>
              <a:t>1</a:t>
            </a:fld>
            <a:endParaRPr sz="1200">
              <a:solidFill>
                <a:srgbClr val="888888"/>
              </a:solidFill>
              <a:latin typeface="Open Sans"/>
              <a:ea typeface="Open Sans"/>
              <a:cs typeface="Open Sans"/>
              <a:sym typeface="Open Sans"/>
            </a:endParaRPr>
          </a:p>
        </p:txBody>
      </p:sp>
      <p:pic>
        <p:nvPicPr>
          <p:cNvPr id="1026" name="Picture 2">
            <a:extLst>
              <a:ext uri="{FF2B5EF4-FFF2-40B4-BE49-F238E27FC236}">
                <a16:creationId xmlns:a16="http://schemas.microsoft.com/office/drawing/2014/main" id="{78609679-836C-C532-FF73-E60CB30DA8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CC528CE-3115-3E24-232C-BFFEF32C90C0}"/>
              </a:ext>
            </a:extLst>
          </p:cNvPr>
          <p:cNvSpPr txBox="1"/>
          <p:nvPr/>
        </p:nvSpPr>
        <p:spPr>
          <a:xfrm>
            <a:off x="1090248" y="4567239"/>
            <a:ext cx="7061980" cy="400110"/>
          </a:xfrm>
          <a:prstGeom prst="rect">
            <a:avLst/>
          </a:prstGeom>
          <a:noFill/>
        </p:spPr>
        <p:txBody>
          <a:bodyPr wrap="square">
            <a:spAutoFit/>
          </a:bodyPr>
          <a:lstStyle/>
          <a:p>
            <a:pPr marL="0" indent="0" algn="ctr"/>
            <a:r>
              <a:rPr lang="fr-FR" sz="1000" i="1" dirty="0"/>
              <a:t>Passe à l’action As-tu faim ? Leçon 2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4"/>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358" name="Google Shape;358;p34"/>
          <p:cNvGrpSpPr/>
          <p:nvPr/>
        </p:nvGrpSpPr>
        <p:grpSpPr>
          <a:xfrm>
            <a:off x="1314532" y="242650"/>
            <a:ext cx="6514936" cy="573648"/>
            <a:chOff x="1119355" y="481275"/>
            <a:chExt cx="6514936" cy="573648"/>
          </a:xfrm>
        </p:grpSpPr>
        <p:sp>
          <p:nvSpPr>
            <p:cNvPr id="359" name="Google Shape;359;p34"/>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4"/>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34"/>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Jouer avec des suffixes</a:t>
            </a:r>
            <a:endParaRPr sz="2900" b="1">
              <a:solidFill>
                <a:srgbClr val="191919"/>
              </a:solidFill>
              <a:latin typeface="Open Sans"/>
              <a:ea typeface="Open Sans"/>
              <a:cs typeface="Open Sans"/>
              <a:sym typeface="Open Sans"/>
            </a:endParaRPr>
          </a:p>
        </p:txBody>
      </p:sp>
      <p:graphicFrame>
        <p:nvGraphicFramePr>
          <p:cNvPr id="363" name="Google Shape;363;p34"/>
          <p:cNvGraphicFramePr/>
          <p:nvPr/>
        </p:nvGraphicFramePr>
        <p:xfrm>
          <a:off x="632975" y="1289350"/>
          <a:ext cx="4301600" cy="2176500"/>
        </p:xfrm>
        <a:graphic>
          <a:graphicData uri="http://schemas.openxmlformats.org/drawingml/2006/table">
            <a:tbl>
              <a:tblPr>
                <a:noFill/>
                <a:tableStyleId>{35E4BBDB-864D-4DB3-A663-7C7C522347F3}</a:tableStyleId>
              </a:tblPr>
              <a:tblGrid>
                <a:gridCol w="2340450">
                  <a:extLst>
                    <a:ext uri="{9D8B030D-6E8A-4147-A177-3AD203B41FA5}">
                      <a16:colId xmlns:a16="http://schemas.microsoft.com/office/drawing/2014/main" val="20000"/>
                    </a:ext>
                  </a:extLst>
                </a:gridCol>
                <a:gridCol w="1961150">
                  <a:extLst>
                    <a:ext uri="{9D8B030D-6E8A-4147-A177-3AD203B41FA5}">
                      <a16:colId xmlns:a16="http://schemas.microsoft.com/office/drawing/2014/main" val="20001"/>
                    </a:ext>
                  </a:extLst>
                </a:gridCol>
              </a:tblGrid>
              <a:tr h="435300">
                <a:tc>
                  <a:txBody>
                    <a:bodyPr/>
                    <a:lstStyle/>
                    <a:p>
                      <a:pPr marL="0" lvl="0" indent="0" algn="ctr" rtl="0">
                        <a:spcBef>
                          <a:spcPts val="0"/>
                        </a:spcBef>
                        <a:spcAft>
                          <a:spcPts val="0"/>
                        </a:spcAft>
                        <a:buNone/>
                      </a:pPr>
                      <a:r>
                        <a:rPr lang="fr" sz="1500" b="1">
                          <a:latin typeface="Open Sans"/>
                          <a:ea typeface="Open Sans"/>
                          <a:cs typeface="Open Sans"/>
                          <a:sym typeface="Open Sans"/>
                        </a:rPr>
                        <a:t>Partie du discours</a:t>
                      </a:r>
                      <a:endParaRPr sz="1500" b="1">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500" b="1">
                          <a:latin typeface="Open Sans"/>
                          <a:ea typeface="Open Sans"/>
                          <a:cs typeface="Open Sans"/>
                          <a:sym typeface="Open Sans"/>
                        </a:rPr>
                        <a:t>Le mot</a:t>
                      </a:r>
                      <a:endParaRPr sz="1500" b="1">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nom</a:t>
                      </a: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fr" sz="1500">
                          <a:latin typeface="Open Sans"/>
                          <a:ea typeface="Open Sans"/>
                          <a:cs typeface="Open Sans"/>
                          <a:sym typeface="Open Sans"/>
                        </a:rPr>
                        <a:t>réduc</a:t>
                      </a:r>
                      <a:r>
                        <a:rPr lang="fr" sz="1500" u="sng">
                          <a:latin typeface="Open Sans"/>
                          <a:ea typeface="Open Sans"/>
                          <a:cs typeface="Open Sans"/>
                          <a:sym typeface="Open Sans"/>
                        </a:rPr>
                        <a:t>tion</a:t>
                      </a:r>
                      <a:endParaRPr sz="1500" u="sng">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verbe</a:t>
                      </a:r>
                      <a:endParaRPr sz="17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500" u="sng">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adjectif</a:t>
                      </a: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500" u="sng">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adverbe</a:t>
                      </a: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364" name="Google Shape;364;p34"/>
          <p:cNvSpPr txBox="1"/>
          <p:nvPr/>
        </p:nvSpPr>
        <p:spPr>
          <a:xfrm>
            <a:off x="4934575" y="1165700"/>
            <a:ext cx="3204300" cy="21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500">
                <a:solidFill>
                  <a:srgbClr val="191919"/>
                </a:solidFill>
                <a:latin typeface="Open Sans"/>
                <a:ea typeface="Open Sans"/>
                <a:cs typeface="Open Sans"/>
                <a:sym typeface="Open Sans"/>
              </a:rPr>
              <a:t>Description:</a:t>
            </a:r>
            <a:endParaRPr sz="1500">
              <a:solidFill>
                <a:srgbClr val="191919"/>
              </a:solidFill>
              <a:latin typeface="Open Sans"/>
              <a:ea typeface="Open Sans"/>
              <a:cs typeface="Open Sans"/>
              <a:sym typeface="Open Sans"/>
            </a:endParaRPr>
          </a:p>
          <a:p>
            <a:pPr marL="457200" lvl="0" indent="-323850" algn="l" rtl="0">
              <a:spcBef>
                <a:spcPts val="1200"/>
              </a:spcBef>
              <a:spcAft>
                <a:spcPts val="0"/>
              </a:spcAft>
              <a:buClr>
                <a:srgbClr val="191919"/>
              </a:buClr>
              <a:buSzPts val="1500"/>
              <a:buFont typeface="Open Sans"/>
              <a:buChar char="●"/>
            </a:pPr>
            <a:r>
              <a:rPr lang="fr" sz="1500">
                <a:solidFill>
                  <a:srgbClr val="191919"/>
                </a:solidFill>
                <a:latin typeface="Open Sans"/>
                <a:ea typeface="Open Sans"/>
                <a:cs typeface="Open Sans"/>
                <a:sym typeface="Open Sans"/>
              </a:rPr>
              <a:t>Ajouter des suffixes au mot pour le transformer selon la partie du discours </a:t>
            </a:r>
            <a:endParaRPr sz="1500">
              <a:solidFill>
                <a:srgbClr val="191919"/>
              </a:solidFill>
              <a:latin typeface="Open Sans"/>
              <a:ea typeface="Open Sans"/>
              <a:cs typeface="Open Sans"/>
              <a:sym typeface="Open Sans"/>
            </a:endParaRPr>
          </a:p>
          <a:p>
            <a:pPr marL="457200" lvl="0" indent="-323850" algn="l" rtl="0">
              <a:spcBef>
                <a:spcPts val="0"/>
              </a:spcBef>
              <a:spcAft>
                <a:spcPts val="0"/>
              </a:spcAft>
              <a:buClr>
                <a:srgbClr val="191919"/>
              </a:buClr>
              <a:buSzPts val="1500"/>
              <a:buFont typeface="Open Sans"/>
              <a:buChar char="●"/>
            </a:pPr>
            <a:r>
              <a:rPr lang="fr" sz="1500">
                <a:solidFill>
                  <a:srgbClr val="191919"/>
                </a:solidFill>
                <a:latin typeface="Open Sans"/>
                <a:ea typeface="Open Sans"/>
                <a:cs typeface="Open Sans"/>
                <a:sym typeface="Open Sans"/>
              </a:rPr>
              <a:t>Souligner le suffixe qui l’a transformé</a:t>
            </a:r>
            <a:endParaRPr sz="1500">
              <a:solidFill>
                <a:srgbClr val="191919"/>
              </a:solidFill>
              <a:latin typeface="Open Sans"/>
              <a:ea typeface="Open Sans"/>
              <a:cs typeface="Open Sans"/>
              <a:sym typeface="Open Sans"/>
            </a:endParaRPr>
          </a:p>
          <a:p>
            <a:pPr marL="457200" lvl="0" indent="-323850" algn="l" rtl="0">
              <a:spcBef>
                <a:spcPts val="0"/>
              </a:spcBef>
              <a:spcAft>
                <a:spcPts val="0"/>
              </a:spcAft>
              <a:buClr>
                <a:srgbClr val="191919"/>
              </a:buClr>
              <a:buSzPts val="1500"/>
              <a:buFont typeface="Open Sans"/>
              <a:buChar char="●"/>
            </a:pPr>
            <a:r>
              <a:rPr lang="fr" sz="1500">
                <a:solidFill>
                  <a:srgbClr val="191919"/>
                </a:solidFill>
                <a:latin typeface="Open Sans"/>
                <a:ea typeface="Open Sans"/>
                <a:cs typeface="Open Sans"/>
                <a:sym typeface="Open Sans"/>
              </a:rPr>
              <a:t>Vérifier ensuite dans un dictionnaire que chaque mot existe et est bien écrit</a:t>
            </a:r>
            <a:endParaRPr sz="1500">
              <a:solidFill>
                <a:srgbClr val="191919"/>
              </a:solidFill>
              <a:latin typeface="Open Sans"/>
              <a:ea typeface="Open Sans"/>
              <a:cs typeface="Open Sans"/>
              <a:sym typeface="Open Sans"/>
            </a:endParaRPr>
          </a:p>
        </p:txBody>
      </p:sp>
      <p:pic>
        <p:nvPicPr>
          <p:cNvPr id="365" name="Google Shape;365;p34"/>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368" name="Google Shape;368;p34"/>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5"/>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374" name="Google Shape;374;p35"/>
          <p:cNvGrpSpPr/>
          <p:nvPr/>
        </p:nvGrpSpPr>
        <p:grpSpPr>
          <a:xfrm>
            <a:off x="1314532" y="242650"/>
            <a:ext cx="6514936" cy="573648"/>
            <a:chOff x="1119355" y="481275"/>
            <a:chExt cx="6514936" cy="573648"/>
          </a:xfrm>
        </p:grpSpPr>
        <p:sp>
          <p:nvSpPr>
            <p:cNvPr id="375" name="Google Shape;375;p35"/>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35"/>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Discussion de classe</a:t>
            </a:r>
            <a:endParaRPr sz="2900" b="1">
              <a:solidFill>
                <a:srgbClr val="191919"/>
              </a:solidFill>
              <a:latin typeface="Open Sans"/>
              <a:ea typeface="Open Sans"/>
              <a:cs typeface="Open Sans"/>
              <a:sym typeface="Open Sans"/>
            </a:endParaRPr>
          </a:p>
        </p:txBody>
      </p:sp>
      <p:sp>
        <p:nvSpPr>
          <p:cNvPr id="379" name="Google Shape;379;p35"/>
          <p:cNvSpPr txBox="1">
            <a:spLocks noGrp="1"/>
          </p:cNvSpPr>
          <p:nvPr>
            <p:ph type="subTitle" idx="4294967295"/>
          </p:nvPr>
        </p:nvSpPr>
        <p:spPr>
          <a:xfrm>
            <a:off x="3857074" y="1887875"/>
            <a:ext cx="4042741" cy="1387476"/>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fr" sz="2600" dirty="0">
                <a:solidFill>
                  <a:srgbClr val="191919"/>
                </a:solidFill>
                <a:latin typeface="Open Sans"/>
                <a:ea typeface="Open Sans"/>
                <a:cs typeface="Open Sans"/>
                <a:sym typeface="Open Sans"/>
              </a:rPr>
              <a:t>Selon toi, quelles régions du monde sont les plus touchées par la faim et pourquoi?</a:t>
            </a:r>
            <a:endParaRPr sz="2600" dirty="0">
              <a:solidFill>
                <a:srgbClr val="191919"/>
              </a:solidFill>
              <a:latin typeface="Open Sans"/>
              <a:ea typeface="Open Sans"/>
              <a:cs typeface="Open Sans"/>
              <a:sym typeface="Open Sans"/>
            </a:endParaRPr>
          </a:p>
          <a:p>
            <a:pPr marL="0" lvl="0" indent="0" algn="l" rtl="0">
              <a:spcBef>
                <a:spcPts val="1200"/>
              </a:spcBef>
              <a:spcAft>
                <a:spcPts val="1200"/>
              </a:spcAft>
              <a:buNone/>
            </a:pPr>
            <a:endParaRPr sz="2000" dirty="0">
              <a:solidFill>
                <a:srgbClr val="191919"/>
              </a:solidFill>
              <a:latin typeface="Open Sans"/>
              <a:ea typeface="Open Sans"/>
              <a:cs typeface="Open Sans"/>
              <a:sym typeface="Open Sans"/>
            </a:endParaRPr>
          </a:p>
        </p:txBody>
      </p:sp>
      <p:pic>
        <p:nvPicPr>
          <p:cNvPr id="380" name="Google Shape;380;p35"/>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383" name="Google Shape;383;p35"/>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11</a:t>
            </a:fld>
            <a:endParaRPr/>
          </a:p>
        </p:txBody>
      </p:sp>
      <p:pic>
        <p:nvPicPr>
          <p:cNvPr id="2" name="Image 1">
            <a:extLst>
              <a:ext uri="{FF2B5EF4-FFF2-40B4-BE49-F238E27FC236}">
                <a16:creationId xmlns:a16="http://schemas.microsoft.com/office/drawing/2014/main" id="{CBE65C48-AB68-E4F9-2A57-D992FBB9C4D0}"/>
              </a:ext>
            </a:extLst>
          </p:cNvPr>
          <p:cNvPicPr>
            <a:picLocks noChangeAspect="1"/>
          </p:cNvPicPr>
          <p:nvPr/>
        </p:nvPicPr>
        <p:blipFill>
          <a:blip r:embed="rId4"/>
          <a:stretch>
            <a:fillRect/>
          </a:stretch>
        </p:blipFill>
        <p:spPr>
          <a:xfrm>
            <a:off x="861675" y="1454513"/>
            <a:ext cx="2626833" cy="26268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6"/>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389" name="Google Shape;389;p36"/>
          <p:cNvGrpSpPr/>
          <p:nvPr/>
        </p:nvGrpSpPr>
        <p:grpSpPr>
          <a:xfrm>
            <a:off x="1314532" y="242650"/>
            <a:ext cx="6514936" cy="573648"/>
            <a:chOff x="1119355" y="481275"/>
            <a:chExt cx="6514936" cy="573648"/>
          </a:xfrm>
        </p:grpSpPr>
        <p:sp>
          <p:nvSpPr>
            <p:cNvPr id="390" name="Google Shape;390;p36"/>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1849800" y="481300"/>
              <a:ext cx="54444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36"/>
          <p:cNvSpPr/>
          <p:nvPr/>
        </p:nvSpPr>
        <p:spPr>
          <a:xfrm flipH="1">
            <a:off x="8507414" y="4239933"/>
            <a:ext cx="287617" cy="260181"/>
          </a:xfrm>
          <a:custGeom>
            <a:avLst/>
            <a:gdLst/>
            <a:ahLst/>
            <a:cxnLst/>
            <a:rect l="l" t="t" r="r" b="b"/>
            <a:pathLst>
              <a:path w="138168" h="124988" extrusionOk="0">
                <a:moveTo>
                  <a:pt x="138168" y="124989"/>
                </a:moveTo>
                <a:cubicBezTo>
                  <a:pt x="89480" y="86420"/>
                  <a:pt x="42327" y="45537"/>
                  <a:pt x="0" y="0"/>
                </a:cubicBezTo>
                <a:cubicBezTo>
                  <a:pt x="5398" y="5591"/>
                  <a:pt x="10710" y="11256"/>
                  <a:pt x="16266" y="16702"/>
                </a:cubicBezTo>
                <a:cubicBezTo>
                  <a:pt x="54695" y="55161"/>
                  <a:pt x="95950" y="90757"/>
                  <a:pt x="138168" y="124989"/>
                </a:cubicBezTo>
                <a:lnTo>
                  <a:pt x="138168" y="124989"/>
                </a:ln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36"/>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Questions de prélecture</a:t>
            </a:r>
            <a:endParaRPr sz="2900" b="1">
              <a:solidFill>
                <a:srgbClr val="191919"/>
              </a:solidFill>
              <a:latin typeface="Open Sans"/>
              <a:ea typeface="Open Sans"/>
              <a:cs typeface="Open Sans"/>
              <a:sym typeface="Open Sans"/>
            </a:endParaRPr>
          </a:p>
        </p:txBody>
      </p:sp>
      <p:sp>
        <p:nvSpPr>
          <p:cNvPr id="395" name="Google Shape;395;p36"/>
          <p:cNvSpPr txBox="1">
            <a:spLocks noGrp="1"/>
          </p:cNvSpPr>
          <p:nvPr>
            <p:ph type="subTitle" idx="4294967295"/>
          </p:nvPr>
        </p:nvSpPr>
        <p:spPr>
          <a:xfrm>
            <a:off x="648361" y="1083388"/>
            <a:ext cx="7813727" cy="260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fr" sz="9600" dirty="0">
                <a:solidFill>
                  <a:srgbClr val="191919"/>
                </a:solidFill>
                <a:latin typeface="Open Sans"/>
                <a:ea typeface="Open Sans"/>
                <a:cs typeface="Open Sans"/>
                <a:sym typeface="Open Sans"/>
              </a:rPr>
              <a:t>Quelles sont les caractéristiques de ce texte qui pourraient nous aider à mieux comprendre?</a:t>
            </a:r>
            <a:endParaRPr sz="9600" dirty="0">
              <a:solidFill>
                <a:srgbClr val="191919"/>
              </a:solidFill>
              <a:latin typeface="Open Sans"/>
              <a:ea typeface="Open Sans"/>
              <a:cs typeface="Open Sans"/>
              <a:sym typeface="Open Sans"/>
            </a:endParaRPr>
          </a:p>
          <a:p>
            <a:pPr marL="0" lvl="0" indent="0" algn="l" rtl="0">
              <a:spcBef>
                <a:spcPts val="1200"/>
              </a:spcBef>
              <a:spcAft>
                <a:spcPts val="0"/>
              </a:spcAft>
              <a:buNone/>
            </a:pPr>
            <a:endParaRPr sz="2000" dirty="0">
              <a:solidFill>
                <a:srgbClr val="191919"/>
              </a:solidFill>
              <a:latin typeface="Open Sans"/>
              <a:ea typeface="Open Sans"/>
              <a:cs typeface="Open Sans"/>
              <a:sym typeface="Open Sans"/>
            </a:endParaRPr>
          </a:p>
          <a:p>
            <a:pPr marL="0" lvl="0" indent="0" algn="l" rtl="0">
              <a:spcBef>
                <a:spcPts val="1200"/>
              </a:spcBef>
              <a:spcAft>
                <a:spcPts val="0"/>
              </a:spcAft>
              <a:buNone/>
            </a:pPr>
            <a:r>
              <a:rPr lang="fr" sz="9600" dirty="0">
                <a:solidFill>
                  <a:srgbClr val="191919"/>
                </a:solidFill>
                <a:latin typeface="Open Sans"/>
                <a:ea typeface="Open Sans"/>
                <a:cs typeface="Open Sans"/>
                <a:sym typeface="Open Sans"/>
              </a:rPr>
              <a:t>Lecture d’une carte choroplèthe</a:t>
            </a:r>
            <a:endParaRPr sz="9600" dirty="0">
              <a:solidFill>
                <a:srgbClr val="191919"/>
              </a:solidFill>
              <a:latin typeface="Open Sans"/>
              <a:ea typeface="Open Sans"/>
              <a:cs typeface="Open Sans"/>
              <a:sym typeface="Open Sans"/>
            </a:endParaRPr>
          </a:p>
          <a:p>
            <a:pPr marL="457200" lvl="0" indent="-257175" algn="l" rtl="0">
              <a:spcBef>
                <a:spcPts val="1200"/>
              </a:spcBef>
              <a:spcAft>
                <a:spcPts val="0"/>
              </a:spcAft>
              <a:buClr>
                <a:srgbClr val="191919"/>
              </a:buClr>
              <a:buSzPct val="90000"/>
              <a:buFont typeface="Open Sans"/>
              <a:buAutoNum type="arabicPeriod"/>
            </a:pPr>
            <a:r>
              <a:rPr lang="fr" sz="9600" dirty="0">
                <a:solidFill>
                  <a:srgbClr val="191919"/>
                </a:solidFill>
                <a:latin typeface="Open Sans"/>
                <a:ea typeface="Open Sans"/>
                <a:cs typeface="Open Sans"/>
                <a:sym typeface="Open Sans"/>
              </a:rPr>
              <a:t>Lis le titre pour identifier le sujet</a:t>
            </a:r>
            <a:endParaRPr sz="9600" dirty="0">
              <a:solidFill>
                <a:srgbClr val="191919"/>
              </a:solidFill>
              <a:latin typeface="Open Sans"/>
              <a:ea typeface="Open Sans"/>
              <a:cs typeface="Open Sans"/>
              <a:sym typeface="Open Sans"/>
            </a:endParaRPr>
          </a:p>
          <a:p>
            <a:pPr marL="457200" lvl="0" indent="-257175" algn="l" rtl="0">
              <a:spcBef>
                <a:spcPts val="0"/>
              </a:spcBef>
              <a:spcAft>
                <a:spcPts val="0"/>
              </a:spcAft>
              <a:buClr>
                <a:srgbClr val="191919"/>
              </a:buClr>
              <a:buSzPct val="90000"/>
              <a:buFont typeface="Open Sans"/>
              <a:buAutoNum type="arabicPeriod"/>
            </a:pPr>
            <a:r>
              <a:rPr lang="fr" sz="9600" dirty="0">
                <a:solidFill>
                  <a:srgbClr val="191919"/>
                </a:solidFill>
                <a:latin typeface="Open Sans"/>
                <a:ea typeface="Open Sans"/>
                <a:cs typeface="Open Sans"/>
                <a:sym typeface="Open Sans"/>
              </a:rPr>
              <a:t>Lis la légende pour déterminer ce que les couleurs représentent</a:t>
            </a:r>
            <a:endParaRPr sz="9600" dirty="0">
              <a:solidFill>
                <a:srgbClr val="191919"/>
              </a:solidFill>
              <a:latin typeface="Open Sans"/>
              <a:ea typeface="Open Sans"/>
              <a:cs typeface="Open Sans"/>
              <a:sym typeface="Open Sans"/>
            </a:endParaRPr>
          </a:p>
          <a:p>
            <a:pPr marL="457200" lvl="0" indent="-257175" algn="l" rtl="0">
              <a:spcBef>
                <a:spcPts val="0"/>
              </a:spcBef>
              <a:spcAft>
                <a:spcPts val="0"/>
              </a:spcAft>
              <a:buClr>
                <a:srgbClr val="191919"/>
              </a:buClr>
              <a:buSzPct val="90000"/>
              <a:buFont typeface="Open Sans"/>
              <a:buAutoNum type="arabicPeriod"/>
            </a:pPr>
            <a:r>
              <a:rPr lang="fr" sz="9600" dirty="0">
                <a:solidFill>
                  <a:srgbClr val="191919"/>
                </a:solidFill>
                <a:latin typeface="Open Sans"/>
                <a:ea typeface="Open Sans"/>
                <a:cs typeface="Open Sans"/>
                <a:sym typeface="Open Sans"/>
              </a:rPr>
              <a:t>Observe la carte.</a:t>
            </a:r>
            <a:endParaRPr sz="9600" dirty="0">
              <a:solidFill>
                <a:srgbClr val="191919"/>
              </a:solidFill>
              <a:latin typeface="Open Sans"/>
              <a:ea typeface="Open Sans"/>
              <a:cs typeface="Open Sans"/>
              <a:sym typeface="Open Sans"/>
            </a:endParaRPr>
          </a:p>
        </p:txBody>
      </p:sp>
      <p:pic>
        <p:nvPicPr>
          <p:cNvPr id="396" name="Google Shape;396;p36"/>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399" name="Google Shape;399;p36"/>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7"/>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sp>
        <p:nvSpPr>
          <p:cNvPr id="405" name="Google Shape;405;p37"/>
          <p:cNvSpPr/>
          <p:nvPr/>
        </p:nvSpPr>
        <p:spPr>
          <a:xfrm>
            <a:off x="485600" y="253950"/>
            <a:ext cx="3668700" cy="4161000"/>
          </a:xfrm>
          <a:prstGeom prst="roundRect">
            <a:avLst>
              <a:gd name="adj" fmla="val 16667"/>
            </a:avLst>
          </a:prstGeom>
          <a:solidFill>
            <a:schemeClr val="lt2"/>
          </a:solidFill>
          <a:ln w="2857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191919"/>
              </a:solidFill>
              <a:latin typeface="Open Sans"/>
              <a:ea typeface="Open Sans"/>
              <a:cs typeface="Open Sans"/>
              <a:sym typeface="Open Sans"/>
            </a:endParaRPr>
          </a:p>
          <a:p>
            <a:pPr marL="0" lvl="0" indent="0" algn="ctr" rtl="0">
              <a:spcBef>
                <a:spcPts val="0"/>
              </a:spcBef>
              <a:spcAft>
                <a:spcPts val="0"/>
              </a:spcAft>
              <a:buNone/>
            </a:pPr>
            <a:r>
              <a:rPr lang="fr" sz="2600">
                <a:solidFill>
                  <a:schemeClr val="dk1"/>
                </a:solidFill>
                <a:latin typeface="Open Sans"/>
                <a:ea typeface="Open Sans"/>
                <a:cs typeface="Open Sans"/>
                <a:sym typeface="Open Sans"/>
              </a:rPr>
              <a:t>Que faudra-t-il faire pour nourrir le monde?</a:t>
            </a:r>
            <a:endParaRPr sz="3700">
              <a:solidFill>
                <a:srgbClr val="191919"/>
              </a:solidFill>
              <a:latin typeface="Open Sans"/>
              <a:ea typeface="Open Sans"/>
              <a:cs typeface="Open Sans"/>
              <a:sym typeface="Open Sans"/>
            </a:endParaRPr>
          </a:p>
        </p:txBody>
      </p:sp>
      <p:sp>
        <p:nvSpPr>
          <p:cNvPr id="406" name="Google Shape;406;p37"/>
          <p:cNvSpPr/>
          <p:nvPr/>
        </p:nvSpPr>
        <p:spPr>
          <a:xfrm>
            <a:off x="4270025" y="253950"/>
            <a:ext cx="4481700" cy="4161000"/>
          </a:xfrm>
          <a:prstGeom prst="roundRect">
            <a:avLst>
              <a:gd name="adj" fmla="val 16667"/>
            </a:avLst>
          </a:prstGeom>
          <a:solidFill>
            <a:schemeClr val="lt2"/>
          </a:solidFill>
          <a:ln w="2857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solidFill>
                <a:srgbClr val="191919"/>
              </a:solidFill>
              <a:latin typeface="Open Sans"/>
              <a:ea typeface="Open Sans"/>
              <a:cs typeface="Open Sans"/>
              <a:sym typeface="Open Sans"/>
            </a:endParaRPr>
          </a:p>
          <a:p>
            <a:pPr marL="0" lvl="0" indent="0" algn="l" rtl="0">
              <a:spcBef>
                <a:spcPts val="0"/>
              </a:spcBef>
              <a:spcAft>
                <a:spcPts val="0"/>
              </a:spcAft>
              <a:buNone/>
            </a:pPr>
            <a:endParaRPr sz="1700">
              <a:solidFill>
                <a:srgbClr val="191919"/>
              </a:solidFill>
              <a:latin typeface="Open Sans"/>
              <a:ea typeface="Open Sans"/>
              <a:cs typeface="Open Sans"/>
              <a:sym typeface="Open Sans"/>
            </a:endParaRPr>
          </a:p>
          <a:p>
            <a:pPr marL="0" lvl="0" indent="0" algn="l" rtl="0">
              <a:spcBef>
                <a:spcPts val="0"/>
              </a:spcBef>
              <a:spcAft>
                <a:spcPts val="0"/>
              </a:spcAft>
              <a:buNone/>
            </a:pPr>
            <a:r>
              <a:rPr lang="fr">
                <a:solidFill>
                  <a:schemeClr val="dk1"/>
                </a:solidFill>
                <a:latin typeface="Open Sans"/>
                <a:ea typeface="Open Sans"/>
                <a:cs typeface="Open Sans"/>
                <a:sym typeface="Open Sans"/>
              </a:rPr>
              <a:t>Selon toi, pourquoi l’auteure a-t-elle choisi une carte plutôt d’un autre type de texte (exemple: texte informatif, texte narratif, etc. ) pour communiquer cette information?</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fr">
                <a:solidFill>
                  <a:schemeClr val="dk1"/>
                </a:solidFill>
                <a:latin typeface="Open Sans"/>
                <a:ea typeface="Open Sans"/>
                <a:cs typeface="Open Sans"/>
                <a:sym typeface="Open Sans"/>
              </a:rPr>
              <a:t>Quelles sont les raisons pour lesquelles la faim existe autour du monde?</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fr">
                <a:solidFill>
                  <a:schemeClr val="dk1"/>
                </a:solidFill>
                <a:latin typeface="Open Sans"/>
                <a:ea typeface="Open Sans"/>
                <a:cs typeface="Open Sans"/>
                <a:sym typeface="Open Sans"/>
              </a:rPr>
              <a:t>Sur la carte, où se trouvent les régions avec des couleurs foncées? Pâles? Vois-tu un modèle? </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fr">
                <a:solidFill>
                  <a:schemeClr val="dk1"/>
                </a:solidFill>
                <a:latin typeface="Open Sans"/>
                <a:ea typeface="Open Sans"/>
                <a:cs typeface="Open Sans"/>
                <a:sym typeface="Open Sans"/>
              </a:rPr>
              <a:t>Comment les bulles d’information sont-elles associées avec la carte et la légende?</a:t>
            </a:r>
            <a:endParaRPr sz="1700">
              <a:solidFill>
                <a:srgbClr val="191919"/>
              </a:solidFill>
              <a:latin typeface="Open Sans"/>
              <a:ea typeface="Open Sans"/>
              <a:cs typeface="Open Sans"/>
              <a:sym typeface="Open Sans"/>
            </a:endParaRPr>
          </a:p>
        </p:txBody>
      </p:sp>
      <p:grpSp>
        <p:nvGrpSpPr>
          <p:cNvPr id="407" name="Google Shape;407;p37"/>
          <p:cNvGrpSpPr/>
          <p:nvPr/>
        </p:nvGrpSpPr>
        <p:grpSpPr>
          <a:xfrm>
            <a:off x="4560625" y="383023"/>
            <a:ext cx="3900492" cy="573648"/>
            <a:chOff x="1119355" y="481275"/>
            <a:chExt cx="6514936" cy="573648"/>
          </a:xfrm>
        </p:grpSpPr>
        <p:sp>
          <p:nvSpPr>
            <p:cNvPr id="408" name="Google Shape;408;p37"/>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7"/>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7"/>
            <p:cNvSpPr/>
            <p:nvPr/>
          </p:nvSpPr>
          <p:spPr>
            <a:xfrm>
              <a:off x="1379441" y="481302"/>
              <a:ext cx="59148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100" b="1">
                  <a:latin typeface="Open Sans"/>
                  <a:ea typeface="Open Sans"/>
                  <a:cs typeface="Open Sans"/>
                  <a:sym typeface="Open Sans"/>
                </a:rPr>
                <a:t>As-tu compris?</a:t>
              </a:r>
              <a:endParaRPr sz="2100" b="1">
                <a:latin typeface="Open Sans"/>
                <a:ea typeface="Open Sans"/>
                <a:cs typeface="Open Sans"/>
                <a:sym typeface="Open Sans"/>
              </a:endParaRPr>
            </a:p>
          </p:txBody>
        </p:sp>
      </p:grpSp>
      <p:grpSp>
        <p:nvGrpSpPr>
          <p:cNvPr id="411" name="Google Shape;411;p37"/>
          <p:cNvGrpSpPr/>
          <p:nvPr/>
        </p:nvGrpSpPr>
        <p:grpSpPr>
          <a:xfrm>
            <a:off x="264001" y="383023"/>
            <a:ext cx="4006034" cy="573648"/>
            <a:chOff x="1119355" y="481275"/>
            <a:chExt cx="6514936" cy="573648"/>
          </a:xfrm>
        </p:grpSpPr>
        <p:sp>
          <p:nvSpPr>
            <p:cNvPr id="412" name="Google Shape;412;p37"/>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7"/>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1363987" y="481302"/>
              <a:ext cx="60768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800" b="1">
                  <a:latin typeface="Open Sans"/>
                  <a:ea typeface="Open Sans"/>
                  <a:cs typeface="Open Sans"/>
                  <a:sym typeface="Open Sans"/>
                </a:rPr>
                <a:t>Question-Guide pour la lecture</a:t>
              </a:r>
              <a:endParaRPr sz="1800" b="1">
                <a:latin typeface="Open Sans"/>
                <a:ea typeface="Open Sans"/>
                <a:cs typeface="Open Sans"/>
                <a:sym typeface="Open Sans"/>
              </a:endParaRPr>
            </a:p>
          </p:txBody>
        </p:sp>
      </p:grpSp>
      <p:pic>
        <p:nvPicPr>
          <p:cNvPr id="415" name="Google Shape;415;p37"/>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418" name="Google Shape;418;p37"/>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13</a:t>
            </a:fld>
            <a:endParaRPr/>
          </a:p>
        </p:txBody>
      </p:sp>
      <p:pic>
        <p:nvPicPr>
          <p:cNvPr id="3" name="Image 2" descr="Une image contenant conteneur, Panier de rangement, Panier de pique-nique, panier&#10;&#10;Le contenu généré par l’IA peut être incorrect.">
            <a:extLst>
              <a:ext uri="{FF2B5EF4-FFF2-40B4-BE49-F238E27FC236}">
                <a16:creationId xmlns:a16="http://schemas.microsoft.com/office/drawing/2014/main" id="{F92A146B-643C-D3EB-A0A2-C885F8CA3C31}"/>
              </a:ext>
            </a:extLst>
          </p:cNvPr>
          <p:cNvPicPr>
            <a:picLocks noChangeAspect="1"/>
          </p:cNvPicPr>
          <p:nvPr/>
        </p:nvPicPr>
        <p:blipFill>
          <a:blip r:embed="rId4"/>
          <a:stretch>
            <a:fillRect/>
          </a:stretch>
        </p:blipFill>
        <p:spPr>
          <a:xfrm>
            <a:off x="-685784" y="2513587"/>
            <a:ext cx="5937042" cy="33395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8"/>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424" name="Google Shape;424;p38"/>
          <p:cNvGrpSpPr/>
          <p:nvPr/>
        </p:nvGrpSpPr>
        <p:grpSpPr>
          <a:xfrm>
            <a:off x="1314532" y="242650"/>
            <a:ext cx="6514936" cy="573648"/>
            <a:chOff x="1119355" y="481275"/>
            <a:chExt cx="6514936" cy="573648"/>
          </a:xfrm>
        </p:grpSpPr>
        <p:sp>
          <p:nvSpPr>
            <p:cNvPr id="425" name="Google Shape;425;p38"/>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1849800" y="481300"/>
              <a:ext cx="54444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38"/>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400" b="1">
                <a:solidFill>
                  <a:srgbClr val="191919"/>
                </a:solidFill>
                <a:latin typeface="Open Sans"/>
                <a:ea typeface="Open Sans"/>
                <a:cs typeface="Open Sans"/>
                <a:sym typeface="Open Sans"/>
              </a:rPr>
              <a:t>Après la lecture: question de réflexion</a:t>
            </a:r>
            <a:endParaRPr sz="2400" b="1">
              <a:solidFill>
                <a:srgbClr val="191919"/>
              </a:solidFill>
              <a:latin typeface="Open Sans"/>
              <a:ea typeface="Open Sans"/>
              <a:cs typeface="Open Sans"/>
              <a:sym typeface="Open Sans"/>
            </a:endParaRPr>
          </a:p>
        </p:txBody>
      </p:sp>
      <p:pic>
        <p:nvPicPr>
          <p:cNvPr id="431" name="Google Shape;431;p38"/>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432" name="Google Shape;432;p38"/>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dirty="0"/>
          </a:p>
        </p:txBody>
      </p:sp>
      <p:sp>
        <p:nvSpPr>
          <p:cNvPr id="434" name="Google Shape;434;p38"/>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14</a:t>
            </a:fld>
            <a:endParaRPr/>
          </a:p>
        </p:txBody>
      </p:sp>
      <p:pic>
        <p:nvPicPr>
          <p:cNvPr id="2" name="Image 1">
            <a:extLst>
              <a:ext uri="{FF2B5EF4-FFF2-40B4-BE49-F238E27FC236}">
                <a16:creationId xmlns:a16="http://schemas.microsoft.com/office/drawing/2014/main" id="{74CE98B4-251B-B0B6-6D81-80054A46DFE1}"/>
              </a:ext>
            </a:extLst>
          </p:cNvPr>
          <p:cNvPicPr>
            <a:picLocks noChangeAspect="1"/>
          </p:cNvPicPr>
          <p:nvPr/>
        </p:nvPicPr>
        <p:blipFill>
          <a:blip r:embed="rId4"/>
          <a:srcRect l="1905" t="6944" r="7432" b="5979"/>
          <a:stretch>
            <a:fillRect/>
          </a:stretch>
        </p:blipFill>
        <p:spPr>
          <a:xfrm>
            <a:off x="2032656" y="1068398"/>
            <a:ext cx="4968587" cy="3206896"/>
          </a:xfrm>
          <a:prstGeom prst="rect">
            <a:avLst/>
          </a:prstGeom>
        </p:spPr>
      </p:pic>
      <p:sp>
        <p:nvSpPr>
          <p:cNvPr id="430" name="Google Shape;430;p38"/>
          <p:cNvSpPr/>
          <p:nvPr/>
        </p:nvSpPr>
        <p:spPr>
          <a:xfrm>
            <a:off x="2663850" y="1099550"/>
            <a:ext cx="3706200" cy="314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400" b="1">
                <a:solidFill>
                  <a:srgbClr val="191919"/>
                </a:solidFill>
                <a:latin typeface="Open Sans"/>
                <a:ea typeface="Open Sans"/>
                <a:cs typeface="Open Sans"/>
                <a:sym typeface="Open Sans"/>
              </a:rPr>
              <a:t>Que faudra-t-il faire pour nourrir le monde?</a:t>
            </a:r>
            <a:r>
              <a:rPr lang="fr" sz="2600" b="1">
                <a:solidFill>
                  <a:srgbClr val="191919"/>
                </a:solidFill>
                <a:latin typeface="Open Sans"/>
                <a:ea typeface="Open Sans"/>
                <a:cs typeface="Open Sans"/>
                <a:sym typeface="Open Sans"/>
              </a:rPr>
              <a:t> </a:t>
            </a:r>
            <a:endParaRPr sz="2700" b="1">
              <a:solidFill>
                <a:srgbClr val="191919"/>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9"/>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440" name="Google Shape;440;p39"/>
          <p:cNvGrpSpPr/>
          <p:nvPr/>
        </p:nvGrpSpPr>
        <p:grpSpPr>
          <a:xfrm>
            <a:off x="1314532" y="242650"/>
            <a:ext cx="6514936" cy="573648"/>
            <a:chOff x="1119355" y="481275"/>
            <a:chExt cx="6514936" cy="573648"/>
          </a:xfrm>
        </p:grpSpPr>
        <p:sp>
          <p:nvSpPr>
            <p:cNvPr id="441" name="Google Shape;441;p39"/>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1849800" y="481300"/>
              <a:ext cx="5444400" cy="573600"/>
            </a:xfrm>
            <a:prstGeom prst="roundRect">
              <a:avLst>
                <a:gd name="adj" fmla="val 0"/>
              </a:avLst>
            </a:pr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 name="Google Shape;444;p39"/>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Activité d’écoute</a:t>
            </a:r>
            <a:endParaRPr sz="2900" b="1">
              <a:solidFill>
                <a:srgbClr val="191919"/>
              </a:solidFill>
              <a:latin typeface="Open Sans"/>
              <a:ea typeface="Open Sans"/>
              <a:cs typeface="Open Sans"/>
              <a:sym typeface="Open Sans"/>
            </a:endParaRPr>
          </a:p>
        </p:txBody>
      </p:sp>
      <p:sp>
        <p:nvSpPr>
          <p:cNvPr id="445" name="Google Shape;445;p39"/>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fr" sz="1800" dirty="0">
                <a:solidFill>
                  <a:srgbClr val="263238"/>
                </a:solidFill>
              </a:rPr>
              <a:t>Voici quelques vidéos associées au sujet que vous pouvez regarder avec votre classe.</a:t>
            </a:r>
            <a:endParaRPr sz="1800" dirty="0"/>
          </a:p>
          <a:p>
            <a:pPr marL="0" lvl="0" indent="0" algn="l" rtl="0">
              <a:lnSpc>
                <a:spcPct val="100000"/>
              </a:lnSpc>
              <a:spcBef>
                <a:spcPts val="1600"/>
              </a:spcBef>
              <a:spcAft>
                <a:spcPts val="0"/>
              </a:spcAft>
              <a:buNone/>
            </a:pPr>
            <a:r>
              <a:rPr lang="fr" sz="1800" u="sng" dirty="0">
                <a:solidFill>
                  <a:srgbClr val="1155CC"/>
                </a:solidFill>
                <a:hlinkClick r:id="rId3">
                  <a:extLst>
                    <a:ext uri="{A12FA001-AC4F-418D-AE19-62706E023703}">
                      <ahyp:hlinkClr xmlns:ahyp="http://schemas.microsoft.com/office/drawing/2018/hyperlinkcolor" val="tx"/>
                    </a:ext>
                  </a:extLst>
                </a:hlinkClick>
              </a:rPr>
              <a:t>https://www.fao.org/about/meetings/icn2/news/news-detail/fr/c/265598/</a:t>
            </a:r>
            <a:r>
              <a:rPr lang="fr" sz="1800" dirty="0">
                <a:solidFill>
                  <a:srgbClr val="000000"/>
                </a:solidFill>
              </a:rPr>
              <a:t> </a:t>
            </a:r>
            <a:endParaRPr sz="1800" dirty="0">
              <a:solidFill>
                <a:srgbClr val="000000"/>
              </a:solidFill>
            </a:endParaRPr>
          </a:p>
          <a:p>
            <a:pPr marL="0" lvl="0" indent="0" algn="l" rtl="0">
              <a:lnSpc>
                <a:spcPct val="100000"/>
              </a:lnSpc>
              <a:spcBef>
                <a:spcPts val="1200"/>
              </a:spcBef>
              <a:spcAft>
                <a:spcPts val="0"/>
              </a:spcAft>
              <a:buNone/>
            </a:pPr>
            <a:endParaRPr sz="1800" dirty="0">
              <a:solidFill>
                <a:srgbClr val="000000"/>
              </a:solidFill>
            </a:endParaRPr>
          </a:p>
          <a:p>
            <a:pPr marL="0" lvl="0" indent="0" algn="l" rtl="0">
              <a:lnSpc>
                <a:spcPct val="100000"/>
              </a:lnSpc>
              <a:spcBef>
                <a:spcPts val="1200"/>
              </a:spcBef>
              <a:spcAft>
                <a:spcPts val="0"/>
              </a:spcAft>
              <a:buNone/>
            </a:pPr>
            <a:r>
              <a:rPr lang="fr" sz="1800" u="sng" dirty="0">
                <a:solidFill>
                  <a:srgbClr val="1155CC"/>
                </a:solidFill>
                <a:hlinkClick r:id="rId4">
                  <a:extLst>
                    <a:ext uri="{A12FA001-AC4F-418D-AE19-62706E023703}">
                      <ahyp:hlinkClr xmlns:ahyp="http://schemas.microsoft.com/office/drawing/2018/hyperlinkcolor" val="tx"/>
                    </a:ext>
                  </a:extLst>
                </a:hlinkClick>
              </a:rPr>
              <a:t>https://www.lumni.fr/video/la-faim-dans-le-monde-progresse</a:t>
            </a:r>
            <a:r>
              <a:rPr lang="fr" sz="1800" dirty="0">
                <a:solidFill>
                  <a:srgbClr val="000000"/>
                </a:solidFill>
              </a:rPr>
              <a:t> </a:t>
            </a:r>
            <a:endParaRPr sz="1800" dirty="0">
              <a:solidFill>
                <a:srgbClr val="263238"/>
              </a:solidFill>
            </a:endParaRPr>
          </a:p>
          <a:p>
            <a:pPr marL="0" lvl="0" indent="0" algn="l" rtl="0">
              <a:spcBef>
                <a:spcPts val="1200"/>
              </a:spcBef>
              <a:spcAft>
                <a:spcPts val="1200"/>
              </a:spcAft>
              <a:buNone/>
            </a:pPr>
            <a:endParaRPr sz="1800" dirty="0"/>
          </a:p>
        </p:txBody>
      </p:sp>
      <p:pic>
        <p:nvPicPr>
          <p:cNvPr id="446" name="Google Shape;446;p39"/>
          <p:cNvPicPr preferRelativeResize="0"/>
          <p:nvPr/>
        </p:nvPicPr>
        <p:blipFill>
          <a:blip r:embed="rId5">
            <a:alphaModFix/>
          </a:blip>
          <a:stretch>
            <a:fillRect/>
          </a:stretch>
        </p:blipFill>
        <p:spPr>
          <a:xfrm>
            <a:off x="-18000" y="4869798"/>
            <a:ext cx="879675" cy="307777"/>
          </a:xfrm>
          <a:prstGeom prst="rect">
            <a:avLst/>
          </a:prstGeom>
          <a:noFill/>
          <a:ln>
            <a:noFill/>
          </a:ln>
        </p:spPr>
      </p:pic>
      <p:sp>
        <p:nvSpPr>
          <p:cNvPr id="448" name="Google Shape;448;p39"/>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15</a:t>
            </a:fld>
            <a:endParaRPr/>
          </a:p>
        </p:txBody>
      </p:sp>
      <p:pic>
        <p:nvPicPr>
          <p:cNvPr id="2" name="Image 1">
            <a:extLst>
              <a:ext uri="{FF2B5EF4-FFF2-40B4-BE49-F238E27FC236}">
                <a16:creationId xmlns:a16="http://schemas.microsoft.com/office/drawing/2014/main" id="{934F85A9-5545-9A10-6301-55860A17734A}"/>
              </a:ext>
            </a:extLst>
          </p:cNvPr>
          <p:cNvPicPr>
            <a:picLocks noChangeAspect="1"/>
          </p:cNvPicPr>
          <p:nvPr/>
        </p:nvPicPr>
        <p:blipFill>
          <a:blip r:embed="rId6"/>
          <a:stretch>
            <a:fillRect/>
          </a:stretch>
        </p:blipFill>
        <p:spPr>
          <a:xfrm>
            <a:off x="3042390" y="3168234"/>
            <a:ext cx="3025669" cy="18729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0"/>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454" name="Google Shape;454;p40"/>
          <p:cNvGrpSpPr/>
          <p:nvPr/>
        </p:nvGrpSpPr>
        <p:grpSpPr>
          <a:xfrm>
            <a:off x="1314532" y="242650"/>
            <a:ext cx="6514936" cy="573648"/>
            <a:chOff x="1119355" y="481275"/>
            <a:chExt cx="6514936" cy="573648"/>
          </a:xfrm>
        </p:grpSpPr>
        <p:sp>
          <p:nvSpPr>
            <p:cNvPr id="455" name="Google Shape;455;p40"/>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1849800" y="481300"/>
              <a:ext cx="5444400" cy="573600"/>
            </a:xfrm>
            <a:prstGeom prst="roundRect">
              <a:avLst>
                <a:gd name="adj" fmla="val 0"/>
              </a:avLst>
            </a:pr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 name="Google Shape;458;p40"/>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Idée d’enquête</a:t>
            </a:r>
            <a:endParaRPr sz="2900" b="1">
              <a:solidFill>
                <a:srgbClr val="191919"/>
              </a:solidFill>
              <a:latin typeface="Open Sans"/>
              <a:ea typeface="Open Sans"/>
              <a:cs typeface="Open Sans"/>
              <a:sym typeface="Open Sans"/>
            </a:endParaRPr>
          </a:p>
        </p:txBody>
      </p:sp>
      <p:sp>
        <p:nvSpPr>
          <p:cNvPr id="459" name="Google Shape;459;p40"/>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fr" sz="2000" b="1"/>
              <a:t>Fais une recherche sur les 17 objectifs de développement durable. Réfléchis aux ODD et à comment tu pourrais y contribuer. Choisis l’objectif qui t’intéresse le plus. Décris trois choses que tu as découvertes au sujet de ton ODD. Utilise des mots, des images, ou des vidéos.</a:t>
            </a:r>
            <a:endParaRPr sz="2000" b="1"/>
          </a:p>
          <a:p>
            <a:pPr marL="0" lvl="0" indent="0" algn="ctr" rtl="0">
              <a:lnSpc>
                <a:spcPct val="100000"/>
              </a:lnSpc>
              <a:spcBef>
                <a:spcPts val="1200"/>
              </a:spcBef>
              <a:spcAft>
                <a:spcPts val="1200"/>
              </a:spcAft>
              <a:buNone/>
            </a:pPr>
            <a:endParaRPr sz="2200" b="1"/>
          </a:p>
        </p:txBody>
      </p:sp>
      <p:pic>
        <p:nvPicPr>
          <p:cNvPr id="460" name="Google Shape;460;p40">
            <a:hlinkClick r:id="rId3"/>
          </p:cNvPr>
          <p:cNvPicPr preferRelativeResize="0"/>
          <p:nvPr/>
        </p:nvPicPr>
        <p:blipFill>
          <a:blip r:embed="rId4">
            <a:alphaModFix/>
          </a:blip>
          <a:stretch>
            <a:fillRect/>
          </a:stretch>
        </p:blipFill>
        <p:spPr>
          <a:xfrm>
            <a:off x="1797587" y="3005750"/>
            <a:ext cx="5436426" cy="711925"/>
          </a:xfrm>
          <a:prstGeom prst="rect">
            <a:avLst/>
          </a:prstGeom>
          <a:noFill/>
          <a:ln>
            <a:noFill/>
          </a:ln>
        </p:spPr>
      </p:pic>
      <p:sp>
        <p:nvSpPr>
          <p:cNvPr id="461" name="Google Shape;461;p40"/>
          <p:cNvSpPr txBox="1"/>
          <p:nvPr/>
        </p:nvSpPr>
        <p:spPr>
          <a:xfrm>
            <a:off x="1797575" y="3632738"/>
            <a:ext cx="1765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800" b="1">
                <a:solidFill>
                  <a:srgbClr val="2F3139"/>
                </a:solidFill>
                <a:latin typeface="Open Sans"/>
                <a:ea typeface="Open Sans"/>
                <a:cs typeface="Open Sans"/>
                <a:sym typeface="Open Sans"/>
              </a:rPr>
              <a:t>Image: Nations Unies</a:t>
            </a:r>
            <a:endParaRPr sz="800" b="1">
              <a:solidFill>
                <a:srgbClr val="2F3139"/>
              </a:solidFill>
              <a:latin typeface="Open Sans"/>
              <a:ea typeface="Open Sans"/>
              <a:cs typeface="Open Sans"/>
              <a:sym typeface="Open Sans"/>
            </a:endParaRPr>
          </a:p>
        </p:txBody>
      </p:sp>
      <p:pic>
        <p:nvPicPr>
          <p:cNvPr id="462" name="Google Shape;462;p40"/>
          <p:cNvPicPr preferRelativeResize="0"/>
          <p:nvPr/>
        </p:nvPicPr>
        <p:blipFill>
          <a:blip r:embed="rId5">
            <a:alphaModFix/>
          </a:blip>
          <a:stretch>
            <a:fillRect/>
          </a:stretch>
        </p:blipFill>
        <p:spPr>
          <a:xfrm>
            <a:off x="-18000" y="4869798"/>
            <a:ext cx="879675" cy="307777"/>
          </a:xfrm>
          <a:prstGeom prst="rect">
            <a:avLst/>
          </a:prstGeom>
          <a:noFill/>
          <a:ln>
            <a:noFill/>
          </a:ln>
        </p:spPr>
      </p:pic>
      <p:sp>
        <p:nvSpPr>
          <p:cNvPr id="463" name="Google Shape;463;p40"/>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p:txBody>
      </p:sp>
      <p:sp>
        <p:nvSpPr>
          <p:cNvPr id="464" name="Google Shape;464;p40"/>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1"/>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470" name="Google Shape;470;p41"/>
          <p:cNvGrpSpPr/>
          <p:nvPr/>
        </p:nvGrpSpPr>
        <p:grpSpPr>
          <a:xfrm>
            <a:off x="1314532" y="242650"/>
            <a:ext cx="6514936" cy="573648"/>
            <a:chOff x="1119355" y="481275"/>
            <a:chExt cx="6514936" cy="573648"/>
          </a:xfrm>
        </p:grpSpPr>
        <p:sp>
          <p:nvSpPr>
            <p:cNvPr id="471" name="Google Shape;471;p41"/>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1"/>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Google Shape;474;p41"/>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Articles liés dans le livre</a:t>
            </a:r>
            <a:endParaRPr sz="2900" b="1">
              <a:solidFill>
                <a:srgbClr val="191919"/>
              </a:solidFill>
              <a:latin typeface="Open Sans"/>
              <a:ea typeface="Open Sans"/>
              <a:cs typeface="Open Sans"/>
              <a:sym typeface="Open Sans"/>
            </a:endParaRPr>
          </a:p>
        </p:txBody>
      </p:sp>
      <p:sp>
        <p:nvSpPr>
          <p:cNvPr id="475" name="Google Shape;475;p41"/>
          <p:cNvSpPr txBox="1"/>
          <p:nvPr/>
        </p:nvSpPr>
        <p:spPr>
          <a:xfrm>
            <a:off x="1609525" y="1099825"/>
            <a:ext cx="5891400" cy="3140100"/>
          </a:xfrm>
          <a:prstGeom prst="rect">
            <a:avLst/>
          </a:prstGeom>
          <a:noFill/>
          <a:ln w="28575" cap="flat" cmpd="sng">
            <a:solidFill>
              <a:srgbClr val="007A34"/>
            </a:solidFill>
            <a:prstDash val="dashDot"/>
            <a:round/>
            <a:headEnd type="none" w="sm" len="sm"/>
            <a:tailEnd type="none" w="sm" len="sm"/>
          </a:ln>
        </p:spPr>
        <p:txBody>
          <a:bodyPr spcFirstLastPara="1" wrap="square" lIns="91425" tIns="91425" rIns="91425" bIns="91425" anchor="t" anchorCtr="0">
            <a:spAutoFit/>
          </a:bodyPr>
          <a:lstStyle/>
          <a:p>
            <a:pPr marL="914400" lvl="1" indent="-355600" algn="l" rtl="0">
              <a:spcBef>
                <a:spcPts val="0"/>
              </a:spcBef>
              <a:spcAft>
                <a:spcPts val="0"/>
              </a:spcAft>
              <a:buClr>
                <a:srgbClr val="191919"/>
              </a:buClr>
              <a:buSzPts val="2000"/>
              <a:buFont typeface="Open Sans"/>
              <a:buChar char="○"/>
            </a:pPr>
            <a:r>
              <a:rPr lang="fr" sz="2400" b="1">
                <a:latin typeface="Open Sans"/>
                <a:ea typeface="Open Sans"/>
                <a:cs typeface="Open Sans"/>
                <a:sym typeface="Open Sans"/>
              </a:rPr>
              <a:t>L’insécurité alimentaire, </a:t>
            </a:r>
            <a:r>
              <a:rPr lang="fr" sz="2400" b="1">
                <a:solidFill>
                  <a:srgbClr val="000000"/>
                </a:solidFill>
                <a:latin typeface="Open Sans"/>
                <a:ea typeface="Open Sans"/>
                <a:cs typeface="Open Sans"/>
                <a:sym typeface="Open Sans"/>
              </a:rPr>
              <a:t> p.</a:t>
            </a:r>
            <a:r>
              <a:rPr lang="fr" sz="2400" b="1">
                <a:latin typeface="Open Sans"/>
                <a:ea typeface="Open Sans"/>
                <a:cs typeface="Open Sans"/>
                <a:sym typeface="Open Sans"/>
              </a:rPr>
              <a:t>4-5</a:t>
            </a:r>
            <a:endParaRPr sz="2400" b="1">
              <a:latin typeface="Open Sans"/>
              <a:ea typeface="Open Sans"/>
              <a:cs typeface="Open Sans"/>
              <a:sym typeface="Open Sans"/>
            </a:endParaRPr>
          </a:p>
          <a:p>
            <a:pPr marL="914400" lvl="0" indent="0" algn="l" rtl="0">
              <a:spcBef>
                <a:spcPts val="0"/>
              </a:spcBef>
              <a:spcAft>
                <a:spcPts val="0"/>
              </a:spcAft>
              <a:buNone/>
            </a:pPr>
            <a:endParaRPr sz="2400" b="1">
              <a:latin typeface="Open Sans"/>
              <a:ea typeface="Open Sans"/>
              <a:cs typeface="Open Sans"/>
              <a:sym typeface="Open Sans"/>
            </a:endParaRPr>
          </a:p>
          <a:p>
            <a:pPr marL="914400" lvl="1" indent="-381000" algn="l" rtl="0">
              <a:spcBef>
                <a:spcPts val="0"/>
              </a:spcBef>
              <a:spcAft>
                <a:spcPts val="0"/>
              </a:spcAft>
              <a:buSzPts val="2400"/>
              <a:buFont typeface="Open Sans"/>
              <a:buChar char="○"/>
            </a:pPr>
            <a:r>
              <a:rPr lang="fr" sz="2400" b="1">
                <a:latin typeface="Open Sans"/>
                <a:ea typeface="Open Sans"/>
                <a:cs typeface="Open Sans"/>
                <a:sym typeface="Open Sans"/>
              </a:rPr>
              <a:t>Pourquoi avons-nous besoin de nourriture?, p.6-7</a:t>
            </a:r>
            <a:endParaRPr sz="2400" b="1">
              <a:latin typeface="Open Sans"/>
              <a:ea typeface="Open Sans"/>
              <a:cs typeface="Open Sans"/>
              <a:sym typeface="Open Sans"/>
            </a:endParaRPr>
          </a:p>
          <a:p>
            <a:pPr marL="914400" lvl="0" indent="0" algn="l" rtl="0">
              <a:spcBef>
                <a:spcPts val="0"/>
              </a:spcBef>
              <a:spcAft>
                <a:spcPts val="0"/>
              </a:spcAft>
              <a:buNone/>
            </a:pPr>
            <a:endParaRPr sz="2400" b="1">
              <a:solidFill>
                <a:srgbClr val="000000"/>
              </a:solidFill>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Open Sans"/>
              <a:buChar char="○"/>
            </a:pPr>
            <a:r>
              <a:rPr lang="fr" sz="2400" b="1">
                <a:latin typeface="Open Sans"/>
                <a:ea typeface="Open Sans"/>
                <a:cs typeface="Open Sans"/>
                <a:sym typeface="Open Sans"/>
              </a:rPr>
              <a:t>Ne fuis pas les fruits et les légumes,</a:t>
            </a:r>
            <a:r>
              <a:rPr lang="fr" sz="2400" b="1">
                <a:solidFill>
                  <a:srgbClr val="000000"/>
                </a:solidFill>
                <a:latin typeface="Open Sans"/>
                <a:ea typeface="Open Sans"/>
                <a:cs typeface="Open Sans"/>
                <a:sym typeface="Open Sans"/>
              </a:rPr>
              <a:t> </a:t>
            </a:r>
            <a:r>
              <a:rPr lang="fr" sz="2400" b="1">
                <a:latin typeface="Open Sans"/>
                <a:ea typeface="Open Sans"/>
                <a:cs typeface="Open Sans"/>
                <a:sym typeface="Open Sans"/>
              </a:rPr>
              <a:t>p</a:t>
            </a:r>
            <a:r>
              <a:rPr lang="fr" sz="2400" b="1">
                <a:solidFill>
                  <a:srgbClr val="000000"/>
                </a:solidFill>
                <a:latin typeface="Open Sans"/>
                <a:ea typeface="Open Sans"/>
                <a:cs typeface="Open Sans"/>
                <a:sym typeface="Open Sans"/>
              </a:rPr>
              <a:t>.</a:t>
            </a:r>
            <a:r>
              <a:rPr lang="fr" sz="2400" b="1">
                <a:latin typeface="Open Sans"/>
                <a:ea typeface="Open Sans"/>
                <a:cs typeface="Open Sans"/>
                <a:sym typeface="Open Sans"/>
              </a:rPr>
              <a:t>24-25</a:t>
            </a:r>
            <a:endParaRPr sz="2400" b="1">
              <a:latin typeface="Open Sans"/>
              <a:ea typeface="Open Sans"/>
              <a:cs typeface="Open Sans"/>
              <a:sym typeface="Open Sans"/>
            </a:endParaRPr>
          </a:p>
          <a:p>
            <a:pPr marL="914400" lvl="0" indent="0" algn="l" rtl="0">
              <a:spcBef>
                <a:spcPts val="0"/>
              </a:spcBef>
              <a:spcAft>
                <a:spcPts val="0"/>
              </a:spcAft>
              <a:buNone/>
            </a:pPr>
            <a:endParaRPr sz="2400" b="1">
              <a:latin typeface="Open Sans"/>
              <a:ea typeface="Open Sans"/>
              <a:cs typeface="Open Sans"/>
              <a:sym typeface="Open Sans"/>
            </a:endParaRPr>
          </a:p>
        </p:txBody>
      </p:sp>
      <p:pic>
        <p:nvPicPr>
          <p:cNvPr id="476" name="Google Shape;476;p41"/>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477" name="Google Shape;477;p41"/>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p:txBody>
      </p:sp>
      <p:sp>
        <p:nvSpPr>
          <p:cNvPr id="478" name="Google Shape;478;p41"/>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endParaRPr/>
          </a:p>
        </p:txBody>
      </p:sp>
      <p:sp>
        <p:nvSpPr>
          <p:cNvPr id="479" name="Google Shape;479;p41"/>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
              <a:t>Intended Use</a:t>
            </a:r>
            <a:endParaRPr/>
          </a:p>
        </p:txBody>
      </p:sp>
      <p:sp>
        <p:nvSpPr>
          <p:cNvPr id="75" name="Google Shape;75;p15"/>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 sz="1800"/>
              <a:t>These slides are intended as a teacher accompaniment for the Scholastic Resource “Passe à l’action”, and are designed for use with Junior and Intermediate students.</a:t>
            </a:r>
            <a:endParaRPr sz="1800"/>
          </a:p>
          <a:p>
            <a:pPr marL="0" lvl="0" indent="0" algn="l" rtl="0">
              <a:spcBef>
                <a:spcPts val="1200"/>
              </a:spcBef>
              <a:spcAft>
                <a:spcPts val="0"/>
              </a:spcAft>
              <a:buNone/>
            </a:pPr>
            <a:r>
              <a:rPr lang="fr" sz="1800"/>
              <a:t>Three lessons have been created to explore the more difficult texts in the book. These lessons can be differentiated for different grade levels through scaling teacher support and intervention. </a:t>
            </a:r>
            <a:endParaRPr sz="1800"/>
          </a:p>
          <a:p>
            <a:pPr marL="0" lvl="0" indent="0" algn="l" rtl="0">
              <a:spcBef>
                <a:spcPts val="1200"/>
              </a:spcBef>
              <a:spcAft>
                <a:spcPts val="0"/>
              </a:spcAft>
              <a:buNone/>
            </a:pPr>
            <a:r>
              <a:rPr lang="fr"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200"/>
              </a:spcBef>
              <a:spcAft>
                <a:spcPts val="1200"/>
              </a:spcAft>
              <a:buNone/>
            </a:pPr>
            <a:r>
              <a:rPr lang="fr" sz="1800"/>
              <a:t>Curriculum connections have also been provided for each lesson.</a:t>
            </a:r>
            <a:endParaRPr sz="1800"/>
          </a:p>
        </p:txBody>
      </p:sp>
      <p:sp>
        <p:nvSpPr>
          <p:cNvPr id="76" name="Google Shape;76;p15"/>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
              <a:t>Format and lesson structure</a:t>
            </a:r>
            <a:endParaRPr/>
          </a:p>
        </p:txBody>
      </p:sp>
      <p:sp>
        <p:nvSpPr>
          <p:cNvPr id="83" name="Google Shape;83;p16"/>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fr" sz="1500"/>
              <a:t>In each lesson, teachers will find:</a:t>
            </a:r>
            <a:endParaRPr sz="1500"/>
          </a:p>
          <a:p>
            <a:pPr marL="914400" lvl="0" indent="-323850" algn="l" rtl="0">
              <a:spcBef>
                <a:spcPts val="1200"/>
              </a:spcBef>
              <a:spcAft>
                <a:spcPts val="0"/>
              </a:spcAft>
              <a:buSzPts val="1500"/>
              <a:buAutoNum type="arabicParenR"/>
            </a:pPr>
            <a:r>
              <a:rPr lang="fr" sz="1500" b="1"/>
              <a:t>A title page</a:t>
            </a:r>
            <a:r>
              <a:rPr lang="fr" sz="1500"/>
              <a:t> with the student manual page numbers, curriculum connections, and the big idea in the text.</a:t>
            </a:r>
            <a:endParaRPr sz="1500"/>
          </a:p>
          <a:p>
            <a:pPr marL="914400" lvl="0" indent="-323850" algn="l" rtl="0">
              <a:spcBef>
                <a:spcPts val="0"/>
              </a:spcBef>
              <a:spcAft>
                <a:spcPts val="0"/>
              </a:spcAft>
              <a:buSzPts val="1500"/>
              <a:buAutoNum type="arabicParenR"/>
            </a:pPr>
            <a:r>
              <a:rPr lang="fr" sz="1500" b="1"/>
              <a:t>2-4 “Minds On” activities</a:t>
            </a:r>
            <a:r>
              <a:rPr lang="fr" sz="1500"/>
              <a:t> (e.g., word work, vocabulary, grammar concepts, etc.). The intent is for teachers choose </a:t>
            </a:r>
            <a:r>
              <a:rPr lang="fr" sz="1500" b="1"/>
              <a:t>one</a:t>
            </a:r>
            <a:r>
              <a:rPr lang="fr" sz="1500"/>
              <a:t> that suits the needs of their students, and uses it for a language talk (5-10 minutes).</a:t>
            </a:r>
            <a:endParaRPr sz="1500"/>
          </a:p>
          <a:p>
            <a:pPr marL="914400" lvl="0" indent="-323850" algn="l" rtl="0">
              <a:spcBef>
                <a:spcPts val="0"/>
              </a:spcBef>
              <a:spcAft>
                <a:spcPts val="0"/>
              </a:spcAft>
              <a:buSzPts val="1500"/>
              <a:buAutoNum type="arabicParenR"/>
            </a:pPr>
            <a:r>
              <a:rPr lang="fr" sz="1500" b="1"/>
              <a:t>Pre-reading questions</a:t>
            </a:r>
            <a:r>
              <a:rPr lang="fr" sz="1500"/>
              <a:t>. The intent is for teachers use these questions as a guide for a pre-reading discussion with the class (5-10 minutes).</a:t>
            </a:r>
            <a:endParaRPr sz="1500"/>
          </a:p>
          <a:p>
            <a:pPr marL="914400" lvl="0" indent="-323850" algn="l" rtl="0">
              <a:spcBef>
                <a:spcPts val="0"/>
              </a:spcBef>
              <a:spcAft>
                <a:spcPts val="0"/>
              </a:spcAft>
              <a:buSzPts val="1500"/>
              <a:buAutoNum type="arabicParenR"/>
            </a:pPr>
            <a:r>
              <a:rPr lang="fr" sz="1500" b="1"/>
              <a:t>A guiding question and comprehension questions</a:t>
            </a:r>
            <a:r>
              <a:rPr lang="fr" sz="1500"/>
              <a:t>. This slide is intended to be projected during reading to help guide students’ comprehension. The text can be used for shared reading, group reading, choral reading or independent reading based on student needs (20-30 minutes)</a:t>
            </a:r>
            <a:endParaRPr sz="1500"/>
          </a:p>
          <a:p>
            <a:pPr marL="914400" lvl="0" indent="-323850" algn="l" rtl="0">
              <a:spcBef>
                <a:spcPts val="0"/>
              </a:spcBef>
              <a:spcAft>
                <a:spcPts val="0"/>
              </a:spcAft>
              <a:buSzPts val="1500"/>
              <a:buAutoNum type="arabicParenR"/>
            </a:pPr>
            <a:r>
              <a:rPr lang="fr" sz="1500" b="1"/>
              <a:t>A reflection question </a:t>
            </a:r>
            <a:r>
              <a:rPr lang="fr" sz="1500"/>
              <a:t>for consolidation. This question can be used for a class discussion, exit card, writing prompt, etc. (5-10 minutes)</a:t>
            </a:r>
            <a:endParaRPr sz="1500"/>
          </a:p>
          <a:p>
            <a:pPr marL="914400" lvl="0" indent="-323850" algn="l" rtl="0">
              <a:spcBef>
                <a:spcPts val="0"/>
              </a:spcBef>
              <a:spcAft>
                <a:spcPts val="0"/>
              </a:spcAft>
              <a:buSzPts val="1500"/>
              <a:buAutoNum type="arabicParenR"/>
            </a:pPr>
            <a:r>
              <a:rPr lang="fr" sz="1500"/>
              <a:t>A selection of </a:t>
            </a:r>
            <a:r>
              <a:rPr lang="fr" sz="1500" b="1"/>
              <a:t>extension activities </a:t>
            </a:r>
            <a:r>
              <a:rPr lang="fr" sz="1500"/>
              <a:t>that can be used to build upon ideas in the reading, in tandem with other texts in the book, or as a provocation for a related unit. These may involve other strands of the French Immersion curriculum (listening, speaking, writing), or cross-curricular links.</a:t>
            </a:r>
            <a:endParaRPr sz="1500"/>
          </a:p>
        </p:txBody>
      </p:sp>
      <p:sp>
        <p:nvSpPr>
          <p:cNvPr id="84" name="Google Shape;84;p16"/>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8465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marL="0" indent="0"/>
            <a:r>
              <a:rPr lang="en-US" sz="1000" dirty="0"/>
              <a:t>This resource, &lt;</a:t>
            </a:r>
            <a:r>
              <a:rPr lang="en-US" sz="1000" i="1" dirty="0"/>
              <a:t>Your modified title</a:t>
            </a:r>
            <a:r>
              <a:rPr lang="en-US" sz="1000" dirty="0"/>
              <a:t>&gt;, is adapted from </a:t>
            </a:r>
            <a:r>
              <a:rPr lang="en-US" sz="1000" i="1" dirty="0"/>
              <a:t>Passe à </a:t>
            </a:r>
            <a:r>
              <a:rPr lang="en-US" sz="1000" i="1" dirty="0" err="1"/>
              <a:t>l’action</a:t>
            </a:r>
            <a:r>
              <a:rPr lang="en-US" sz="1000" i="1" dirty="0"/>
              <a:t> : As-</a:t>
            </a:r>
            <a:r>
              <a:rPr lang="en-US" sz="1000" i="1" dirty="0" err="1"/>
              <a:t>tu</a:t>
            </a:r>
            <a:r>
              <a:rPr lang="en-US" sz="1000" i="1" dirty="0"/>
              <a:t> </a:t>
            </a:r>
            <a:r>
              <a:rPr lang="en-US" sz="1000" i="1" dirty="0" err="1"/>
              <a:t>faim</a:t>
            </a:r>
            <a:r>
              <a:rPr lang="en-US" sz="1000" i="1" dirty="0"/>
              <a:t>? </a:t>
            </a:r>
            <a:r>
              <a:rPr lang="en-US" sz="1000" i="1" dirty="0" err="1"/>
              <a:t>Leçon</a:t>
            </a:r>
            <a:r>
              <a:rPr lang="en-US" sz="1000" i="1" dirty="0"/>
              <a:t> 2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00766"/>
            <a:ext cx="8638688" cy="3331954"/>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248698"/>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732084"/>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2" name="Image 1">
            <a:extLst>
              <a:ext uri="{FF2B5EF4-FFF2-40B4-BE49-F238E27FC236}">
                <a16:creationId xmlns:a16="http://schemas.microsoft.com/office/drawing/2014/main" id="{FDCDA395-43C0-F000-F645-9C59F70C90B6}"/>
              </a:ext>
            </a:extLst>
          </p:cNvPr>
          <p:cNvPicPr>
            <a:picLocks noChangeAspect="1"/>
          </p:cNvPicPr>
          <p:nvPr/>
        </p:nvPicPr>
        <p:blipFill>
          <a:blip r:embed="rId3"/>
          <a:stretch>
            <a:fillRect/>
          </a:stretch>
        </p:blipFill>
        <p:spPr>
          <a:xfrm>
            <a:off x="2824325" y="1752830"/>
            <a:ext cx="3737704" cy="2491803"/>
          </a:xfrm>
          <a:prstGeom prst="rect">
            <a:avLst/>
          </a:prstGeom>
        </p:spPr>
      </p:pic>
      <p:sp>
        <p:nvSpPr>
          <p:cNvPr id="89" name="Google Shape;89;p17"/>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 dirty="0">
                <a:solidFill>
                  <a:srgbClr val="79BE21"/>
                </a:solidFill>
                <a:latin typeface="Open Sans"/>
                <a:ea typeface="Open Sans"/>
                <a:cs typeface="Open Sans"/>
                <a:sym typeface="Open Sans"/>
              </a:rPr>
              <a:t>Passe à l’action</a:t>
            </a:r>
            <a:endParaRPr dirty="0">
              <a:solidFill>
                <a:srgbClr val="79BE21"/>
              </a:solidFill>
              <a:latin typeface="Open Sans"/>
              <a:ea typeface="Open Sans"/>
              <a:cs typeface="Open Sans"/>
              <a:sym typeface="Open Sans"/>
            </a:endParaRPr>
          </a:p>
          <a:p>
            <a:pPr marL="0" lvl="0" indent="0" algn="ctr" rtl="0">
              <a:spcBef>
                <a:spcPts val="0"/>
              </a:spcBef>
              <a:spcAft>
                <a:spcPts val="0"/>
              </a:spcAft>
              <a:buNone/>
            </a:pPr>
            <a:r>
              <a:rPr lang="fr" sz="5100" dirty="0">
                <a:solidFill>
                  <a:srgbClr val="007A34"/>
                </a:solidFill>
                <a:latin typeface="Open Sans"/>
                <a:ea typeface="Open Sans"/>
                <a:cs typeface="Open Sans"/>
                <a:sym typeface="Open Sans"/>
              </a:rPr>
              <a:t>As-tu faim?</a:t>
            </a:r>
            <a:endParaRPr sz="5100" dirty="0">
              <a:solidFill>
                <a:srgbClr val="007A34"/>
              </a:solidFill>
              <a:latin typeface="Open Sans"/>
              <a:ea typeface="Open Sans"/>
              <a:cs typeface="Open Sans"/>
              <a:sym typeface="Open Sans"/>
            </a:endParaRPr>
          </a:p>
        </p:txBody>
      </p:sp>
      <p:pic>
        <p:nvPicPr>
          <p:cNvPr id="90" name="Google Shape;90;p17">
            <a:hlinkClick r:id="rId4"/>
          </p:cNvPr>
          <p:cNvPicPr preferRelativeResize="0"/>
          <p:nvPr/>
        </p:nvPicPr>
        <p:blipFill>
          <a:blip r:embed="rId5">
            <a:alphaModFix/>
          </a:blip>
          <a:stretch>
            <a:fillRect/>
          </a:stretch>
        </p:blipFill>
        <p:spPr>
          <a:xfrm>
            <a:off x="52743" y="21057"/>
            <a:ext cx="1825700" cy="2505875"/>
          </a:xfrm>
          <a:prstGeom prst="rect">
            <a:avLst/>
          </a:prstGeom>
          <a:noFill/>
          <a:ln>
            <a:noFill/>
          </a:ln>
        </p:spPr>
      </p:pic>
      <p:sp>
        <p:nvSpPr>
          <p:cNvPr id="91" name="Google Shape;91;p17"/>
          <p:cNvSpPr txBox="1"/>
          <p:nvPr/>
        </p:nvSpPr>
        <p:spPr>
          <a:xfrm>
            <a:off x="52743" y="2487964"/>
            <a:ext cx="1765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800" b="1" dirty="0">
                <a:solidFill>
                  <a:srgbClr val="2F3139"/>
                </a:solidFill>
                <a:latin typeface="Open Sans"/>
                <a:ea typeface="Open Sans"/>
                <a:cs typeface="Open Sans"/>
                <a:sym typeface="Open Sans"/>
              </a:rPr>
              <a:t>Image: Scholastic Education</a:t>
            </a:r>
            <a:endParaRPr sz="800" b="1" dirty="0">
              <a:solidFill>
                <a:srgbClr val="2F3139"/>
              </a:solidFill>
              <a:latin typeface="Open Sans"/>
              <a:ea typeface="Open Sans"/>
              <a:cs typeface="Open Sans"/>
              <a:sym typeface="Open Sans"/>
            </a:endParaRPr>
          </a:p>
        </p:txBody>
      </p:sp>
      <p:pic>
        <p:nvPicPr>
          <p:cNvPr id="92" name="Google Shape;92;p17"/>
          <p:cNvPicPr preferRelativeResize="0"/>
          <p:nvPr/>
        </p:nvPicPr>
        <p:blipFill>
          <a:blip r:embed="rId6">
            <a:alphaModFix/>
          </a:blip>
          <a:stretch>
            <a:fillRect/>
          </a:stretch>
        </p:blipFill>
        <p:spPr>
          <a:xfrm>
            <a:off x="-18000" y="4869798"/>
            <a:ext cx="879675" cy="307777"/>
          </a:xfrm>
          <a:prstGeom prst="rect">
            <a:avLst/>
          </a:prstGeom>
          <a:noFill/>
          <a:ln>
            <a:noFill/>
          </a:ln>
        </p:spPr>
      </p:pic>
      <p:sp>
        <p:nvSpPr>
          <p:cNvPr id="94" name="Google Shape;94;p17"/>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6</a:t>
            </a:fld>
            <a:endParaRPr/>
          </a:p>
        </p:txBody>
      </p:sp>
      <p:sp>
        <p:nvSpPr>
          <p:cNvPr id="3" name="Google Shape;91;p17">
            <a:extLst>
              <a:ext uri="{FF2B5EF4-FFF2-40B4-BE49-F238E27FC236}">
                <a16:creationId xmlns:a16="http://schemas.microsoft.com/office/drawing/2014/main" id="{7204AB7B-8BEF-21B5-71E3-CBAAAFD1E6A9}"/>
              </a:ext>
            </a:extLst>
          </p:cNvPr>
          <p:cNvSpPr txBox="1"/>
          <p:nvPr/>
        </p:nvSpPr>
        <p:spPr>
          <a:xfrm>
            <a:off x="3810277" y="4195566"/>
            <a:ext cx="1765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800" b="1" dirty="0">
                <a:solidFill>
                  <a:srgbClr val="2F3139"/>
                </a:solidFill>
                <a:latin typeface="Open Sans"/>
                <a:ea typeface="Open Sans"/>
                <a:cs typeface="Open Sans"/>
                <a:sym typeface="Open Sans"/>
              </a:rPr>
              <a:t>Image générée par Copilot</a:t>
            </a:r>
            <a:endParaRPr sz="800" b="1" dirty="0">
              <a:solidFill>
                <a:srgbClr val="2F3139"/>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100" name="Google Shape;100;p18"/>
          <p:cNvGrpSpPr/>
          <p:nvPr/>
        </p:nvGrpSpPr>
        <p:grpSpPr>
          <a:xfrm flipH="1">
            <a:off x="8507414" y="4239933"/>
            <a:ext cx="287617" cy="260208"/>
            <a:chOff x="6751173" y="2759556"/>
            <a:chExt cx="910182" cy="823444"/>
          </a:xfrm>
        </p:grpSpPr>
        <p:sp>
          <p:nvSpPr>
            <p:cNvPr id="101" name="Google Shape;101;p18"/>
            <p:cNvSpPr/>
            <p:nvPr/>
          </p:nvSpPr>
          <p:spPr>
            <a:xfrm>
              <a:off x="6751173" y="2759556"/>
              <a:ext cx="910182" cy="823444"/>
            </a:xfrm>
            <a:custGeom>
              <a:avLst/>
              <a:gdLst/>
              <a:ahLst/>
              <a:cxnLst/>
              <a:rect l="l" t="t" r="r" b="b"/>
              <a:pathLst>
                <a:path w="138168" h="125001" extrusionOk="0">
                  <a:moveTo>
                    <a:pt x="0" y="0"/>
                  </a:moveTo>
                  <a:cubicBezTo>
                    <a:pt x="0" y="0"/>
                    <a:pt x="64674" y="13656"/>
                    <a:pt x="92965" y="43856"/>
                  </a:cubicBezTo>
                  <a:cubicBezTo>
                    <a:pt x="121257" y="74056"/>
                    <a:pt x="138168" y="125001"/>
                    <a:pt x="138168" y="125001"/>
                  </a:cubicBezTo>
                  <a:cubicBezTo>
                    <a:pt x="138168" y="125001"/>
                    <a:pt x="75091" y="119580"/>
                    <a:pt x="38209" y="80305"/>
                  </a:cubicBezTo>
                  <a:cubicBezTo>
                    <a:pt x="1316" y="41017"/>
                    <a:pt x="0" y="0"/>
                    <a:pt x="0" y="0"/>
                  </a:cubicBez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8"/>
            <p:cNvSpPr/>
            <p:nvPr/>
          </p:nvSpPr>
          <p:spPr>
            <a:xfrm>
              <a:off x="6751173" y="2759556"/>
              <a:ext cx="910182" cy="823358"/>
            </a:xfrm>
            <a:custGeom>
              <a:avLst/>
              <a:gdLst/>
              <a:ahLst/>
              <a:cxnLst/>
              <a:rect l="l" t="t" r="r" b="b"/>
              <a:pathLst>
                <a:path w="138168" h="124988" extrusionOk="0">
                  <a:moveTo>
                    <a:pt x="138168" y="124989"/>
                  </a:moveTo>
                  <a:cubicBezTo>
                    <a:pt x="89480" y="86420"/>
                    <a:pt x="42327" y="45537"/>
                    <a:pt x="0" y="0"/>
                  </a:cubicBezTo>
                  <a:cubicBezTo>
                    <a:pt x="5398" y="5591"/>
                    <a:pt x="10710" y="11256"/>
                    <a:pt x="16266" y="16702"/>
                  </a:cubicBezTo>
                  <a:cubicBezTo>
                    <a:pt x="54695" y="55161"/>
                    <a:pt x="95950" y="90757"/>
                    <a:pt x="138168" y="124989"/>
                  </a:cubicBezTo>
                  <a:lnTo>
                    <a:pt x="138168" y="124989"/>
                  </a:ln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 name="Google Shape;103;p18"/>
          <p:cNvGrpSpPr/>
          <p:nvPr/>
        </p:nvGrpSpPr>
        <p:grpSpPr>
          <a:xfrm>
            <a:off x="1314532" y="242650"/>
            <a:ext cx="6514936" cy="573648"/>
            <a:chOff x="1119355" y="481275"/>
            <a:chExt cx="6514936" cy="573648"/>
          </a:xfrm>
        </p:grpSpPr>
        <p:sp>
          <p:nvSpPr>
            <p:cNvPr id="104" name="Google Shape;104;p18"/>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8"/>
          <p:cNvSpPr txBox="1"/>
          <p:nvPr/>
        </p:nvSpPr>
        <p:spPr>
          <a:xfrm>
            <a:off x="1516950" y="300875"/>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3600" b="1">
                <a:solidFill>
                  <a:srgbClr val="191919"/>
                </a:solidFill>
                <a:latin typeface="Open Sans"/>
                <a:ea typeface="Open Sans"/>
                <a:cs typeface="Open Sans"/>
                <a:sym typeface="Open Sans"/>
              </a:rPr>
              <a:t>Leçons dans l’unité</a:t>
            </a:r>
            <a:endParaRPr sz="3600" b="1">
              <a:solidFill>
                <a:srgbClr val="191919"/>
              </a:solidFill>
              <a:latin typeface="Open Sans"/>
              <a:ea typeface="Open Sans"/>
              <a:cs typeface="Open Sans"/>
              <a:sym typeface="Open Sans"/>
            </a:endParaRPr>
          </a:p>
        </p:txBody>
      </p:sp>
      <p:sp>
        <p:nvSpPr>
          <p:cNvPr id="108" name="Google Shape;108;p18"/>
          <p:cNvSpPr txBox="1"/>
          <p:nvPr/>
        </p:nvSpPr>
        <p:spPr>
          <a:xfrm>
            <a:off x="324175" y="929100"/>
            <a:ext cx="8522100" cy="35709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363636"/>
              </a:buClr>
              <a:buSzPts val="2000"/>
              <a:buFont typeface="Open Sans"/>
              <a:buChar char="★"/>
            </a:pPr>
            <a:r>
              <a:rPr lang="fr" sz="2000" u="sng">
                <a:solidFill>
                  <a:schemeClr val="hlink"/>
                </a:solidFill>
                <a:latin typeface="Open Sans"/>
                <a:ea typeface="Open Sans"/>
                <a:cs typeface="Open Sans"/>
                <a:sym typeface="Open Sans"/>
                <a:hlinkClick r:id="rId3" action="ppaction://hlinksldjump"/>
              </a:rPr>
              <a:t>Leçon 1: Il est temps d’éliminer la faim dans le nord</a:t>
            </a:r>
            <a:r>
              <a:rPr lang="fr" sz="2000">
                <a:solidFill>
                  <a:srgbClr val="363636"/>
                </a:solidFill>
                <a:latin typeface="Open Sans"/>
                <a:ea typeface="Open Sans"/>
                <a:cs typeface="Open Sans"/>
                <a:sym typeface="Open Sans"/>
              </a:rPr>
              <a:t> p. 12-13</a:t>
            </a:r>
            <a:endParaRPr sz="2000">
              <a:solidFill>
                <a:srgbClr val="363636"/>
              </a:solidFill>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Open Sans"/>
              <a:buChar char="○"/>
            </a:pPr>
            <a:r>
              <a:rPr lang="fr" sz="2000">
                <a:solidFill>
                  <a:srgbClr val="191919"/>
                </a:solidFill>
                <a:latin typeface="Open Sans"/>
                <a:ea typeface="Open Sans"/>
                <a:cs typeface="Open Sans"/>
                <a:sym typeface="Open Sans"/>
              </a:rPr>
              <a:t>Grande idée: texte d’opinion sur la sécurité alimentaire des Inuits</a:t>
            </a:r>
            <a:endParaRPr sz="2000">
              <a:solidFill>
                <a:srgbClr val="191919"/>
              </a:solidFill>
              <a:latin typeface="Open Sans"/>
              <a:ea typeface="Open Sans"/>
              <a:cs typeface="Open Sans"/>
              <a:sym typeface="Open Sans"/>
            </a:endParaRPr>
          </a:p>
          <a:p>
            <a:pPr marL="914400" lvl="0" indent="0" algn="l" rtl="0">
              <a:spcBef>
                <a:spcPts val="0"/>
              </a:spcBef>
              <a:spcAft>
                <a:spcPts val="0"/>
              </a:spcAft>
              <a:buNone/>
            </a:pPr>
            <a:endParaRPr sz="2000">
              <a:solidFill>
                <a:srgbClr val="363636"/>
              </a:solidFill>
              <a:latin typeface="Open Sans"/>
              <a:ea typeface="Open Sans"/>
              <a:cs typeface="Open Sans"/>
              <a:sym typeface="Open Sans"/>
            </a:endParaRPr>
          </a:p>
          <a:p>
            <a:pPr marL="457200" lvl="0" indent="-355600" algn="l" rtl="0">
              <a:spcBef>
                <a:spcPts val="0"/>
              </a:spcBef>
              <a:spcAft>
                <a:spcPts val="0"/>
              </a:spcAft>
              <a:buClr>
                <a:srgbClr val="363636"/>
              </a:buClr>
              <a:buSzPts val="2000"/>
              <a:buFont typeface="Open Sans"/>
              <a:buChar char="★"/>
            </a:pPr>
            <a:r>
              <a:rPr lang="fr" sz="2000" u="sng">
                <a:solidFill>
                  <a:schemeClr val="hlink"/>
                </a:solidFill>
                <a:latin typeface="Open Sans"/>
                <a:ea typeface="Open Sans"/>
                <a:cs typeface="Open Sans"/>
                <a:sym typeface="Open Sans"/>
                <a:hlinkClick r:id="rId3" action="ppaction://hlinksldjump"/>
              </a:rPr>
              <a:t>Leçon 2: La faim dans le monde</a:t>
            </a:r>
            <a:r>
              <a:rPr lang="fr" sz="2000">
                <a:solidFill>
                  <a:srgbClr val="363636"/>
                </a:solidFill>
                <a:latin typeface="Open Sans"/>
                <a:ea typeface="Open Sans"/>
                <a:cs typeface="Open Sans"/>
                <a:sym typeface="Open Sans"/>
              </a:rPr>
              <a:t> p. 18-19</a:t>
            </a:r>
            <a:endParaRPr sz="2000">
              <a:solidFill>
                <a:srgbClr val="363636"/>
              </a:solidFill>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Jost"/>
              <a:buChar char="○"/>
            </a:pPr>
            <a:r>
              <a:rPr lang="fr" sz="2000">
                <a:solidFill>
                  <a:srgbClr val="191919"/>
                </a:solidFill>
                <a:latin typeface="Open Sans"/>
                <a:ea typeface="Open Sans"/>
                <a:cs typeface="Open Sans"/>
                <a:sym typeface="Open Sans"/>
              </a:rPr>
              <a:t>Grande idée: la faim autour du monde et le développement durable</a:t>
            </a:r>
            <a:endParaRPr sz="2000">
              <a:solidFill>
                <a:srgbClr val="191919"/>
              </a:solidFill>
              <a:latin typeface="Open Sans"/>
              <a:ea typeface="Open Sans"/>
              <a:cs typeface="Open Sans"/>
              <a:sym typeface="Open Sans"/>
            </a:endParaRPr>
          </a:p>
          <a:p>
            <a:pPr marL="914400" lvl="0" indent="0" algn="l" rtl="0">
              <a:spcBef>
                <a:spcPts val="0"/>
              </a:spcBef>
              <a:spcAft>
                <a:spcPts val="0"/>
              </a:spcAft>
              <a:buNone/>
            </a:pPr>
            <a:endParaRPr sz="2000">
              <a:solidFill>
                <a:srgbClr val="363636"/>
              </a:solidFill>
              <a:latin typeface="Open Sans"/>
              <a:ea typeface="Open Sans"/>
              <a:cs typeface="Open Sans"/>
              <a:sym typeface="Open Sans"/>
            </a:endParaRPr>
          </a:p>
          <a:p>
            <a:pPr marL="457200" lvl="0" indent="-355600" algn="l" rtl="0">
              <a:spcBef>
                <a:spcPts val="0"/>
              </a:spcBef>
              <a:spcAft>
                <a:spcPts val="0"/>
              </a:spcAft>
              <a:buClr>
                <a:srgbClr val="363636"/>
              </a:buClr>
              <a:buSzPts val="2000"/>
              <a:buFont typeface="Open Sans"/>
              <a:buChar char="★"/>
            </a:pPr>
            <a:r>
              <a:rPr lang="fr" sz="2000" u="sng">
                <a:solidFill>
                  <a:schemeClr val="hlink"/>
                </a:solidFill>
                <a:latin typeface="Open Sans"/>
                <a:ea typeface="Open Sans"/>
                <a:cs typeface="Open Sans"/>
                <a:sym typeface="Open Sans"/>
                <a:hlinkClick r:id="" action="ppaction://noaction"/>
              </a:rPr>
              <a:t>Leçon 3: Agriculture à l’avenir</a:t>
            </a:r>
            <a:r>
              <a:rPr lang="fr" sz="2000">
                <a:solidFill>
                  <a:srgbClr val="363636"/>
                </a:solidFill>
                <a:latin typeface="Open Sans"/>
                <a:ea typeface="Open Sans"/>
                <a:cs typeface="Open Sans"/>
                <a:sym typeface="Open Sans"/>
              </a:rPr>
              <a:t> p. 30-31</a:t>
            </a:r>
            <a:endParaRPr sz="2000">
              <a:solidFill>
                <a:srgbClr val="363636"/>
              </a:solidFill>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Open Sans"/>
              <a:buChar char="○"/>
            </a:pPr>
            <a:r>
              <a:rPr lang="fr" sz="2000">
                <a:solidFill>
                  <a:srgbClr val="191919"/>
                </a:solidFill>
                <a:latin typeface="Open Sans"/>
                <a:ea typeface="Open Sans"/>
                <a:cs typeface="Open Sans"/>
                <a:sym typeface="Open Sans"/>
              </a:rPr>
              <a:t>Grande idée: avancées technologiques en agriculture</a:t>
            </a:r>
            <a:endParaRPr sz="2000">
              <a:solidFill>
                <a:srgbClr val="191919"/>
              </a:solidFill>
              <a:latin typeface="Open Sans"/>
              <a:ea typeface="Open Sans"/>
              <a:cs typeface="Open Sans"/>
              <a:sym typeface="Open Sans"/>
            </a:endParaRPr>
          </a:p>
        </p:txBody>
      </p:sp>
      <p:pic>
        <p:nvPicPr>
          <p:cNvPr id="109" name="Google Shape;109;p18"/>
          <p:cNvPicPr preferRelativeResize="0"/>
          <p:nvPr/>
        </p:nvPicPr>
        <p:blipFill>
          <a:blip r:embed="rId4">
            <a:alphaModFix/>
          </a:blip>
          <a:stretch>
            <a:fillRect/>
          </a:stretch>
        </p:blipFill>
        <p:spPr>
          <a:xfrm>
            <a:off x="-18000" y="4869798"/>
            <a:ext cx="879675" cy="307777"/>
          </a:xfrm>
          <a:prstGeom prst="rect">
            <a:avLst/>
          </a:prstGeom>
          <a:noFill/>
          <a:ln>
            <a:noFill/>
          </a:ln>
        </p:spPr>
      </p:pic>
      <p:sp>
        <p:nvSpPr>
          <p:cNvPr id="112" name="Google Shape;112;p18"/>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2"/>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sp>
        <p:nvSpPr>
          <p:cNvPr id="324" name="Google Shape;324;p32"/>
          <p:cNvSpPr txBox="1"/>
          <p:nvPr/>
        </p:nvSpPr>
        <p:spPr>
          <a:xfrm>
            <a:off x="632975" y="406550"/>
            <a:ext cx="7973100" cy="29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r" sz="2000" b="1">
                <a:solidFill>
                  <a:srgbClr val="79BE21"/>
                </a:solidFill>
                <a:latin typeface="Open Sans"/>
                <a:ea typeface="Open Sans"/>
                <a:cs typeface="Open Sans"/>
                <a:sym typeface="Open Sans"/>
              </a:rPr>
              <a:t>Leçon 2, Passe à l’action, As-tu faim</a:t>
            </a:r>
            <a:endParaRPr sz="2000" b="1">
              <a:solidFill>
                <a:srgbClr val="79BE21"/>
              </a:solidFill>
              <a:latin typeface="Open Sans"/>
              <a:ea typeface="Open Sans"/>
              <a:cs typeface="Open Sans"/>
              <a:sym typeface="Open Sans"/>
            </a:endParaRPr>
          </a:p>
        </p:txBody>
      </p:sp>
      <p:sp>
        <p:nvSpPr>
          <p:cNvPr id="325" name="Google Shape;325;p32"/>
          <p:cNvSpPr txBox="1"/>
          <p:nvPr/>
        </p:nvSpPr>
        <p:spPr>
          <a:xfrm>
            <a:off x="609575" y="979000"/>
            <a:ext cx="8236800" cy="45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r" sz="3400" b="1">
                <a:solidFill>
                  <a:srgbClr val="007A34"/>
                </a:solidFill>
                <a:latin typeface="Open Sans"/>
                <a:ea typeface="Open Sans"/>
                <a:cs typeface="Open Sans"/>
                <a:sym typeface="Open Sans"/>
              </a:rPr>
              <a:t>La faim dans le monde, p. 18-19</a:t>
            </a:r>
            <a:endParaRPr sz="3400" b="1">
              <a:solidFill>
                <a:srgbClr val="007A34"/>
              </a:solidFill>
              <a:latin typeface="Open Sans"/>
              <a:ea typeface="Open Sans"/>
              <a:cs typeface="Open Sans"/>
              <a:sym typeface="Open Sans"/>
            </a:endParaRPr>
          </a:p>
        </p:txBody>
      </p:sp>
      <p:sp>
        <p:nvSpPr>
          <p:cNvPr id="326" name="Google Shape;326;p32"/>
          <p:cNvSpPr txBox="1"/>
          <p:nvPr/>
        </p:nvSpPr>
        <p:spPr>
          <a:xfrm>
            <a:off x="1318175" y="1718550"/>
            <a:ext cx="6807300" cy="2709000"/>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rgbClr val="191919"/>
              </a:buClr>
              <a:buSzPts val="1700"/>
              <a:buFont typeface="Open Sans"/>
              <a:buChar char="○"/>
            </a:pPr>
            <a:r>
              <a:rPr lang="fr" sz="1700">
                <a:solidFill>
                  <a:srgbClr val="191919"/>
                </a:solidFill>
                <a:latin typeface="Open Sans"/>
                <a:ea typeface="Open Sans"/>
                <a:cs typeface="Open Sans"/>
                <a:sym typeface="Open Sans"/>
              </a:rPr>
              <a:t>Big idea: Hunger around the world and sustainable development</a:t>
            </a:r>
            <a:endParaRPr sz="2000">
              <a:solidFill>
                <a:srgbClr val="363636"/>
              </a:solidFill>
              <a:latin typeface="Open Sans"/>
              <a:ea typeface="Open Sans"/>
              <a:cs typeface="Open Sans"/>
              <a:sym typeface="Open Sans"/>
            </a:endParaRPr>
          </a:p>
          <a:p>
            <a:pPr marL="914400" lvl="0" indent="0" algn="l" rtl="0">
              <a:spcBef>
                <a:spcPts val="0"/>
              </a:spcBef>
              <a:spcAft>
                <a:spcPts val="0"/>
              </a:spcAft>
              <a:buNone/>
            </a:pPr>
            <a:endParaRPr sz="2000">
              <a:solidFill>
                <a:srgbClr val="363636"/>
              </a:solidFill>
              <a:latin typeface="Open Sans"/>
              <a:ea typeface="Open Sans"/>
              <a:cs typeface="Open Sans"/>
              <a:sym typeface="Open Sans"/>
            </a:endParaRPr>
          </a:p>
          <a:p>
            <a:pPr marL="914400" lvl="0" indent="0" algn="l" rtl="0">
              <a:spcBef>
                <a:spcPts val="0"/>
              </a:spcBef>
              <a:spcAft>
                <a:spcPts val="0"/>
              </a:spcAft>
              <a:buNone/>
            </a:pPr>
            <a:r>
              <a:rPr lang="fr" sz="1700">
                <a:solidFill>
                  <a:srgbClr val="191919"/>
                </a:solidFill>
                <a:latin typeface="Open Sans"/>
                <a:ea typeface="Open Sans"/>
                <a:cs typeface="Open Sans"/>
                <a:sym typeface="Open Sans"/>
              </a:rPr>
              <a:t>Curriculum connections:</a:t>
            </a:r>
            <a:endParaRPr sz="1700">
              <a:solidFill>
                <a:srgbClr val="191919"/>
              </a:solidFill>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fr" sz="1500" b="1">
                <a:latin typeface="Open Sans"/>
                <a:ea typeface="Open Sans"/>
                <a:cs typeface="Open Sans"/>
                <a:sym typeface="Open Sans"/>
              </a:rPr>
              <a:t>Grade 5 Social Studies</a:t>
            </a:r>
            <a:r>
              <a:rPr lang="fr" sz="1500">
                <a:latin typeface="Open Sans"/>
                <a:ea typeface="Open Sans"/>
                <a:cs typeface="Open Sans"/>
                <a:sym typeface="Open Sans"/>
              </a:rPr>
              <a:t> - Citizenship</a:t>
            </a:r>
            <a:endParaRPr sz="150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fr" sz="1500" b="1">
                <a:latin typeface="Open Sans"/>
                <a:ea typeface="Open Sans"/>
                <a:cs typeface="Open Sans"/>
                <a:sym typeface="Open Sans"/>
              </a:rPr>
              <a:t>Grade 6 Social Studies</a:t>
            </a:r>
            <a:r>
              <a:rPr lang="fr" sz="1500">
                <a:latin typeface="Open Sans"/>
                <a:ea typeface="Open Sans"/>
                <a:cs typeface="Open Sans"/>
                <a:sym typeface="Open Sans"/>
              </a:rPr>
              <a:t> - Non-governmental organizations</a:t>
            </a:r>
            <a:endParaRPr sz="150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fr" sz="1500" b="1">
                <a:latin typeface="Open Sans"/>
                <a:ea typeface="Open Sans"/>
                <a:cs typeface="Open Sans"/>
                <a:sym typeface="Open Sans"/>
              </a:rPr>
              <a:t>Grade 8 Geography</a:t>
            </a:r>
            <a:r>
              <a:rPr lang="fr" sz="1500">
                <a:latin typeface="Open Sans"/>
                <a:ea typeface="Open Sans"/>
                <a:cs typeface="Open Sans"/>
                <a:sym typeface="Open Sans"/>
              </a:rPr>
              <a:t> - Sustainable development, choropleth maps</a:t>
            </a:r>
            <a:endParaRPr sz="1500">
              <a:latin typeface="Open Sans"/>
              <a:ea typeface="Open Sans"/>
              <a:cs typeface="Open Sans"/>
              <a:sym typeface="Open Sans"/>
            </a:endParaRPr>
          </a:p>
          <a:p>
            <a:pPr marL="0" lvl="0" indent="0" algn="l" rtl="0">
              <a:spcBef>
                <a:spcPts val="0"/>
              </a:spcBef>
              <a:spcAft>
                <a:spcPts val="0"/>
              </a:spcAft>
              <a:buNone/>
            </a:pPr>
            <a:endParaRPr sz="1500">
              <a:latin typeface="Open Sans"/>
              <a:ea typeface="Open Sans"/>
              <a:cs typeface="Open Sans"/>
              <a:sym typeface="Open Sans"/>
            </a:endParaRPr>
          </a:p>
        </p:txBody>
      </p:sp>
      <p:pic>
        <p:nvPicPr>
          <p:cNvPr id="327" name="Google Shape;327;p32"/>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330" name="Google Shape;330;p32"/>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336" name="Google Shape;336;p33"/>
          <p:cNvGrpSpPr/>
          <p:nvPr/>
        </p:nvGrpSpPr>
        <p:grpSpPr>
          <a:xfrm>
            <a:off x="1314532" y="242650"/>
            <a:ext cx="6514936" cy="573648"/>
            <a:chOff x="1119355" y="481275"/>
            <a:chExt cx="6514936" cy="573648"/>
          </a:xfrm>
        </p:grpSpPr>
        <p:sp>
          <p:nvSpPr>
            <p:cNvPr id="337" name="Google Shape;337;p33"/>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33"/>
          <p:cNvSpPr txBox="1"/>
          <p:nvPr/>
        </p:nvSpPr>
        <p:spPr>
          <a:xfrm>
            <a:off x="1516950" y="300875"/>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3600" b="1">
                <a:solidFill>
                  <a:srgbClr val="191919"/>
                </a:solidFill>
                <a:latin typeface="Open Sans"/>
                <a:ea typeface="Open Sans"/>
                <a:cs typeface="Open Sans"/>
                <a:sym typeface="Open Sans"/>
              </a:rPr>
              <a:t>Parties du discours</a:t>
            </a:r>
            <a:endParaRPr sz="3600" b="1">
              <a:solidFill>
                <a:srgbClr val="191919"/>
              </a:solidFill>
              <a:latin typeface="Open Sans"/>
              <a:ea typeface="Open Sans"/>
              <a:cs typeface="Open Sans"/>
              <a:sym typeface="Open Sans"/>
            </a:endParaRPr>
          </a:p>
        </p:txBody>
      </p:sp>
      <p:sp>
        <p:nvSpPr>
          <p:cNvPr id="341" name="Google Shape;341;p33"/>
          <p:cNvSpPr txBox="1"/>
          <p:nvPr/>
        </p:nvSpPr>
        <p:spPr>
          <a:xfrm>
            <a:off x="1572325" y="758075"/>
            <a:ext cx="5965800" cy="4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fr" sz="1600">
                <a:solidFill>
                  <a:srgbClr val="191919"/>
                </a:solidFill>
                <a:latin typeface="Open Sans"/>
                <a:ea typeface="Open Sans"/>
                <a:cs typeface="Open Sans"/>
                <a:sym typeface="Open Sans"/>
              </a:rPr>
              <a:t>Sur une page lignée, trier les mots dans la bonne catégorie.</a:t>
            </a:r>
            <a:endParaRPr sz="1600">
              <a:solidFill>
                <a:srgbClr val="191919"/>
              </a:solidFill>
              <a:latin typeface="Open Sans"/>
              <a:ea typeface="Open Sans"/>
              <a:cs typeface="Open Sans"/>
              <a:sym typeface="Open Sans"/>
            </a:endParaRPr>
          </a:p>
        </p:txBody>
      </p:sp>
      <p:cxnSp>
        <p:nvCxnSpPr>
          <p:cNvPr id="342" name="Google Shape;342;p33"/>
          <p:cNvCxnSpPr/>
          <p:nvPr/>
        </p:nvCxnSpPr>
        <p:spPr>
          <a:xfrm flipH="1">
            <a:off x="3429825" y="1297575"/>
            <a:ext cx="3300" cy="3007200"/>
          </a:xfrm>
          <a:prstGeom prst="straightConnector1">
            <a:avLst/>
          </a:prstGeom>
          <a:noFill/>
          <a:ln w="9525" cap="flat" cmpd="sng">
            <a:solidFill>
              <a:schemeClr val="dk1"/>
            </a:solidFill>
            <a:prstDash val="solid"/>
            <a:round/>
            <a:headEnd type="none" w="med" len="med"/>
            <a:tailEnd type="none" w="med" len="med"/>
          </a:ln>
        </p:spPr>
      </p:cxnSp>
      <p:cxnSp>
        <p:nvCxnSpPr>
          <p:cNvPr id="343" name="Google Shape;343;p33"/>
          <p:cNvCxnSpPr/>
          <p:nvPr/>
        </p:nvCxnSpPr>
        <p:spPr>
          <a:xfrm>
            <a:off x="1363800" y="2642067"/>
            <a:ext cx="4030200" cy="23700"/>
          </a:xfrm>
          <a:prstGeom prst="straightConnector1">
            <a:avLst/>
          </a:prstGeom>
          <a:noFill/>
          <a:ln w="9525" cap="flat" cmpd="sng">
            <a:solidFill>
              <a:schemeClr val="dk1"/>
            </a:solidFill>
            <a:prstDash val="solid"/>
            <a:round/>
            <a:headEnd type="none" w="med" len="med"/>
            <a:tailEnd type="none" w="med" len="med"/>
          </a:ln>
        </p:spPr>
      </p:cxnSp>
      <p:sp>
        <p:nvSpPr>
          <p:cNvPr id="344" name="Google Shape;344;p33"/>
          <p:cNvSpPr txBox="1"/>
          <p:nvPr/>
        </p:nvSpPr>
        <p:spPr>
          <a:xfrm>
            <a:off x="1915250" y="1214950"/>
            <a:ext cx="74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79BE21"/>
                </a:solidFill>
                <a:latin typeface="Open Sans"/>
                <a:ea typeface="Open Sans"/>
                <a:cs typeface="Open Sans"/>
                <a:sym typeface="Open Sans"/>
              </a:rPr>
              <a:t>Noms</a:t>
            </a:r>
            <a:endParaRPr>
              <a:solidFill>
                <a:srgbClr val="79BE21"/>
              </a:solidFill>
              <a:latin typeface="Open Sans"/>
              <a:ea typeface="Open Sans"/>
              <a:cs typeface="Open Sans"/>
              <a:sym typeface="Open Sans"/>
            </a:endParaRPr>
          </a:p>
        </p:txBody>
      </p:sp>
      <p:sp>
        <p:nvSpPr>
          <p:cNvPr id="345" name="Google Shape;345;p33"/>
          <p:cNvSpPr txBox="1"/>
          <p:nvPr/>
        </p:nvSpPr>
        <p:spPr>
          <a:xfrm>
            <a:off x="4134450" y="1214950"/>
            <a:ext cx="92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79BE21"/>
                </a:solidFill>
                <a:latin typeface="Open Sans"/>
                <a:ea typeface="Open Sans"/>
                <a:cs typeface="Open Sans"/>
                <a:sym typeface="Open Sans"/>
              </a:rPr>
              <a:t>Verbes</a:t>
            </a:r>
            <a:endParaRPr>
              <a:solidFill>
                <a:srgbClr val="79BE21"/>
              </a:solidFill>
              <a:latin typeface="Open Sans"/>
              <a:ea typeface="Open Sans"/>
              <a:cs typeface="Open Sans"/>
              <a:sym typeface="Open Sans"/>
            </a:endParaRPr>
          </a:p>
        </p:txBody>
      </p:sp>
      <p:sp>
        <p:nvSpPr>
          <p:cNvPr id="346" name="Google Shape;346;p33"/>
          <p:cNvSpPr txBox="1"/>
          <p:nvPr/>
        </p:nvSpPr>
        <p:spPr>
          <a:xfrm>
            <a:off x="1826138" y="3954875"/>
            <a:ext cx="92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79BE21"/>
                </a:solidFill>
                <a:latin typeface="Open Sans"/>
                <a:ea typeface="Open Sans"/>
                <a:cs typeface="Open Sans"/>
                <a:sym typeface="Open Sans"/>
              </a:rPr>
              <a:t>Adjectifs</a:t>
            </a:r>
            <a:endParaRPr>
              <a:solidFill>
                <a:srgbClr val="79BE21"/>
              </a:solidFill>
              <a:latin typeface="Open Sans"/>
              <a:ea typeface="Open Sans"/>
              <a:cs typeface="Open Sans"/>
              <a:sym typeface="Open Sans"/>
            </a:endParaRPr>
          </a:p>
        </p:txBody>
      </p:sp>
      <p:sp>
        <p:nvSpPr>
          <p:cNvPr id="347" name="Google Shape;347;p33"/>
          <p:cNvSpPr txBox="1"/>
          <p:nvPr/>
        </p:nvSpPr>
        <p:spPr>
          <a:xfrm>
            <a:off x="3964800" y="4027500"/>
            <a:ext cx="112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79BE21"/>
                </a:solidFill>
                <a:latin typeface="Open Sans"/>
                <a:ea typeface="Open Sans"/>
                <a:cs typeface="Open Sans"/>
                <a:sym typeface="Open Sans"/>
              </a:rPr>
              <a:t>Adverbes</a:t>
            </a:r>
            <a:endParaRPr>
              <a:solidFill>
                <a:srgbClr val="79BE21"/>
              </a:solidFill>
              <a:latin typeface="Open Sans"/>
              <a:ea typeface="Open Sans"/>
              <a:cs typeface="Open Sans"/>
              <a:sym typeface="Open Sans"/>
            </a:endParaRPr>
          </a:p>
        </p:txBody>
      </p:sp>
      <p:sp>
        <p:nvSpPr>
          <p:cNvPr id="348" name="Google Shape;348;p33"/>
          <p:cNvSpPr txBox="1"/>
          <p:nvPr/>
        </p:nvSpPr>
        <p:spPr>
          <a:xfrm>
            <a:off x="5578375" y="1126475"/>
            <a:ext cx="2652000" cy="3228600"/>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 sz="1500" b="1">
                <a:solidFill>
                  <a:srgbClr val="1F1F1F"/>
                </a:solidFill>
                <a:latin typeface="Open Sans"/>
                <a:ea typeface="Open Sans"/>
                <a:cs typeface="Open Sans"/>
                <a:sym typeface="Open Sans"/>
              </a:rPr>
              <a:t>Banque de mots</a:t>
            </a:r>
            <a:endParaRPr sz="1500" b="1">
              <a:solidFill>
                <a:srgbClr val="1F1F1F"/>
              </a:solidFill>
              <a:latin typeface="Open Sans"/>
              <a:ea typeface="Open Sans"/>
              <a:cs typeface="Open Sans"/>
              <a:sym typeface="Open Sans"/>
            </a:endParaRPr>
          </a:p>
          <a:p>
            <a:pPr marL="0" lvl="0" indent="0" algn="l" rtl="0">
              <a:spcBef>
                <a:spcPts val="1200"/>
              </a:spcBef>
              <a:spcAft>
                <a:spcPts val="0"/>
              </a:spcAft>
              <a:buNone/>
            </a:pPr>
            <a:r>
              <a:rPr lang="fr" sz="1600">
                <a:solidFill>
                  <a:schemeClr val="dk1"/>
                </a:solidFill>
                <a:latin typeface="Alata"/>
                <a:ea typeface="Alata"/>
                <a:cs typeface="Alata"/>
                <a:sym typeface="Alata"/>
              </a:rPr>
              <a:t>Rurales </a:t>
            </a:r>
            <a:endParaRPr sz="1600">
              <a:solidFill>
                <a:schemeClr val="dk1"/>
              </a:solidFill>
              <a:latin typeface="Alata"/>
              <a:ea typeface="Alata"/>
              <a:cs typeface="Alata"/>
              <a:sym typeface="Alata"/>
            </a:endParaRPr>
          </a:p>
          <a:p>
            <a:pPr marL="0" lvl="0" indent="0" algn="l" rtl="0">
              <a:spcBef>
                <a:spcPts val="0"/>
              </a:spcBef>
              <a:spcAft>
                <a:spcPts val="0"/>
              </a:spcAft>
              <a:buNone/>
            </a:pPr>
            <a:r>
              <a:rPr lang="fr" sz="1600">
                <a:solidFill>
                  <a:schemeClr val="dk1"/>
                </a:solidFill>
                <a:latin typeface="Alata"/>
                <a:ea typeface="Alata"/>
                <a:cs typeface="Alata"/>
                <a:sym typeface="Alata"/>
              </a:rPr>
              <a:t>Sécheresses</a:t>
            </a:r>
            <a:endParaRPr sz="1600">
              <a:solidFill>
                <a:schemeClr val="dk1"/>
              </a:solidFill>
              <a:latin typeface="Alata"/>
              <a:ea typeface="Alata"/>
              <a:cs typeface="Alata"/>
              <a:sym typeface="Alata"/>
            </a:endParaRPr>
          </a:p>
          <a:p>
            <a:pPr marL="0" lvl="0" indent="0" algn="l" rtl="0">
              <a:spcBef>
                <a:spcPts val="0"/>
              </a:spcBef>
              <a:spcAft>
                <a:spcPts val="0"/>
              </a:spcAft>
              <a:buNone/>
            </a:pPr>
            <a:r>
              <a:rPr lang="fr" sz="1600">
                <a:solidFill>
                  <a:schemeClr val="dk1"/>
                </a:solidFill>
                <a:latin typeface="Alata"/>
                <a:ea typeface="Alata"/>
                <a:cs typeface="Alata"/>
                <a:sym typeface="Alata"/>
              </a:rPr>
              <a:t>Inondations</a:t>
            </a:r>
            <a:endParaRPr sz="1600">
              <a:solidFill>
                <a:schemeClr val="dk1"/>
              </a:solidFill>
              <a:latin typeface="Alata"/>
              <a:ea typeface="Alata"/>
              <a:cs typeface="Alata"/>
              <a:sym typeface="Alata"/>
            </a:endParaRPr>
          </a:p>
          <a:p>
            <a:pPr marL="0" lvl="0" indent="0" algn="l" rtl="0">
              <a:spcBef>
                <a:spcPts val="0"/>
              </a:spcBef>
              <a:spcAft>
                <a:spcPts val="0"/>
              </a:spcAft>
              <a:buNone/>
            </a:pPr>
            <a:r>
              <a:rPr lang="fr" sz="1600">
                <a:solidFill>
                  <a:schemeClr val="dk1"/>
                </a:solidFill>
                <a:latin typeface="Alata"/>
                <a:ea typeface="Alata"/>
                <a:cs typeface="Alata"/>
                <a:sym typeface="Alata"/>
              </a:rPr>
              <a:t>Catastrophes naturelles</a:t>
            </a:r>
            <a:endParaRPr sz="1600">
              <a:solidFill>
                <a:schemeClr val="dk1"/>
              </a:solidFill>
              <a:latin typeface="Alata"/>
              <a:ea typeface="Alata"/>
              <a:cs typeface="Alata"/>
              <a:sym typeface="Alata"/>
            </a:endParaRPr>
          </a:p>
          <a:p>
            <a:pPr marL="0" lvl="0" indent="0" algn="l" rtl="0">
              <a:spcBef>
                <a:spcPts val="0"/>
              </a:spcBef>
              <a:spcAft>
                <a:spcPts val="0"/>
              </a:spcAft>
              <a:buNone/>
            </a:pPr>
            <a:r>
              <a:rPr lang="fr" sz="1600">
                <a:solidFill>
                  <a:schemeClr val="dk1"/>
                </a:solidFill>
                <a:latin typeface="Alata"/>
                <a:ea typeface="Alata"/>
                <a:cs typeface="Alata"/>
                <a:sym typeface="Alata"/>
              </a:rPr>
              <a:t>Malnutrition</a:t>
            </a:r>
            <a:endParaRPr sz="1600">
              <a:solidFill>
                <a:schemeClr val="dk1"/>
              </a:solidFill>
              <a:latin typeface="Alata"/>
              <a:ea typeface="Alata"/>
              <a:cs typeface="Alata"/>
              <a:sym typeface="Alata"/>
            </a:endParaRPr>
          </a:p>
          <a:p>
            <a:pPr marL="0" lvl="0" indent="0" algn="l" rtl="0">
              <a:spcBef>
                <a:spcPts val="0"/>
              </a:spcBef>
              <a:spcAft>
                <a:spcPts val="0"/>
              </a:spcAft>
              <a:buNone/>
            </a:pPr>
            <a:r>
              <a:rPr lang="fr" sz="1600">
                <a:solidFill>
                  <a:schemeClr val="dk1"/>
                </a:solidFill>
                <a:latin typeface="Alata"/>
                <a:ea typeface="Alata"/>
                <a:cs typeface="Alata"/>
                <a:sym typeface="Alata"/>
              </a:rPr>
              <a:t>Efficaces</a:t>
            </a:r>
            <a:endParaRPr sz="1600">
              <a:solidFill>
                <a:schemeClr val="dk1"/>
              </a:solidFill>
              <a:latin typeface="Alata"/>
              <a:ea typeface="Alata"/>
              <a:cs typeface="Alata"/>
              <a:sym typeface="Alata"/>
            </a:endParaRPr>
          </a:p>
          <a:p>
            <a:pPr marL="0" lvl="0" indent="0" algn="l" rtl="0">
              <a:spcBef>
                <a:spcPts val="0"/>
              </a:spcBef>
              <a:spcAft>
                <a:spcPts val="0"/>
              </a:spcAft>
              <a:buNone/>
            </a:pPr>
            <a:r>
              <a:rPr lang="fr" sz="1600">
                <a:solidFill>
                  <a:schemeClr val="dk1"/>
                </a:solidFill>
                <a:latin typeface="Alata"/>
                <a:ea typeface="Alata"/>
                <a:cs typeface="Alata"/>
                <a:sym typeface="Alata"/>
              </a:rPr>
              <a:t>Perturbe</a:t>
            </a:r>
            <a:endParaRPr sz="1600">
              <a:solidFill>
                <a:schemeClr val="dk1"/>
              </a:solidFill>
              <a:latin typeface="Alata"/>
              <a:ea typeface="Alata"/>
              <a:cs typeface="Alata"/>
              <a:sym typeface="Alata"/>
            </a:endParaRPr>
          </a:p>
          <a:p>
            <a:pPr marL="0" lvl="0" indent="0" algn="l" rtl="0">
              <a:spcBef>
                <a:spcPts val="0"/>
              </a:spcBef>
              <a:spcAft>
                <a:spcPts val="0"/>
              </a:spcAft>
              <a:buNone/>
            </a:pPr>
            <a:r>
              <a:rPr lang="fr" sz="1600">
                <a:solidFill>
                  <a:schemeClr val="dk1"/>
                </a:solidFill>
                <a:latin typeface="Alata"/>
                <a:ea typeface="Alata"/>
                <a:cs typeface="Alata"/>
                <a:sym typeface="Alata"/>
              </a:rPr>
              <a:t>Apathie</a:t>
            </a:r>
            <a:endParaRPr sz="1600">
              <a:solidFill>
                <a:schemeClr val="dk1"/>
              </a:solidFill>
              <a:latin typeface="Alata"/>
              <a:ea typeface="Alata"/>
              <a:cs typeface="Alata"/>
              <a:sym typeface="Alata"/>
            </a:endParaRPr>
          </a:p>
          <a:p>
            <a:pPr marL="0" lvl="0" indent="0" algn="l" rtl="0">
              <a:spcBef>
                <a:spcPts val="0"/>
              </a:spcBef>
              <a:spcAft>
                <a:spcPts val="0"/>
              </a:spcAft>
              <a:buNone/>
            </a:pPr>
            <a:r>
              <a:rPr lang="fr" sz="1600">
                <a:solidFill>
                  <a:schemeClr val="dk1"/>
                </a:solidFill>
                <a:latin typeface="Alata"/>
                <a:ea typeface="Alata"/>
                <a:cs typeface="Alata"/>
                <a:sym typeface="Alata"/>
              </a:rPr>
              <a:t>Sécurité alimentaire Durable</a:t>
            </a:r>
            <a:endParaRPr sz="1500">
              <a:solidFill>
                <a:srgbClr val="1F1F1F"/>
              </a:solidFill>
              <a:latin typeface="Open Sans"/>
              <a:ea typeface="Open Sans"/>
              <a:cs typeface="Open Sans"/>
              <a:sym typeface="Open Sans"/>
            </a:endParaRPr>
          </a:p>
        </p:txBody>
      </p:sp>
      <p:pic>
        <p:nvPicPr>
          <p:cNvPr id="349" name="Google Shape;349;p33"/>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352" name="Google Shape;352;p33"/>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1170</Words>
  <Application>Microsoft Office PowerPoint</Application>
  <PresentationFormat>On-screen Show (16:9)</PresentationFormat>
  <Paragraphs>146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Open Sans</vt:lpstr>
      <vt:lpstr>Calibri</vt:lpstr>
      <vt:lpstr>Arial</vt:lpstr>
      <vt:lpstr>Alata</vt:lpstr>
      <vt:lpstr>Jost</vt:lpstr>
      <vt:lpstr>Simple Light</vt:lpstr>
      <vt:lpstr>PowerPoint Presentation</vt:lpstr>
      <vt:lpstr>Intended Use</vt:lpstr>
      <vt:lpstr>Format and lesson structure</vt:lpstr>
      <vt:lpstr>Rights of Use for this Resource</vt:lpstr>
      <vt:lpstr>Artificial Intelligence Declaration</vt:lpstr>
      <vt:lpstr>Passe à l’action As-tu faim?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Muriel Peguret</cp:lastModifiedBy>
  <cp:revision>10</cp:revision>
  <dcterms:modified xsi:type="dcterms:W3CDTF">2026-02-01T19:54:46Z</dcterms:modified>
</cp:coreProperties>
</file>