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97" r:id="rId5"/>
    <p:sldId id="29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5143500" type="screen16x9"/>
  <p:notesSz cx="6858000" cy="9144000"/>
  <p:embeddedFontLst>
    <p:embeddedFont>
      <p:font typeface="Alata" panose="020B0604020202020204" charset="0"/>
      <p:regular r:id="rId23"/>
    </p:embeddedFont>
    <p:embeddedFont>
      <p:font typeface="Open Sans" panose="020B06060305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E4BBDB-864D-4DB3-A663-7C7C522347F3}">
  <a:tblStyle styleId="{35E4BBDB-864D-4DB3-A663-7C7C522347F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9" d="100"/>
          <a:sy n="119" d="100"/>
        </p:scale>
        <p:origin x="418"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peters.uqo.ca/utilisation-transparente-de-lintelligence-artificielle/"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creativecommons.org/licenses/by-nc-sa/4.0/?ref=chooser-v1" TargetMode="External"/><Relationship Id="rId4" Type="http://schemas.openxmlformats.org/officeDocument/2006/relationships/hyperlink" Target="https://mpeters.uqo.c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ba9468414f_2_769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sz="1100" b="1" i="0" u="none" strike="noStrike" cap="none" dirty="0">
                <a:solidFill>
                  <a:srgbClr val="000000"/>
                </a:solidFill>
                <a:effectLst/>
                <a:latin typeface="Arial"/>
                <a:ea typeface="Arial"/>
                <a:cs typeface="Arial"/>
                <a:sym typeface="Arial"/>
                <a:hlinkClick r:id="rId3"/>
              </a:rPr>
              <a:t>Logos pour une utilisation transparente de l’intelligence artificielle </a:t>
            </a:r>
            <a:r>
              <a:rPr lang="fr-FR" sz="1100" b="1" i="0" u="none" strike="noStrike" cap="none" dirty="0">
                <a:solidFill>
                  <a:srgbClr val="000000"/>
                </a:solidFill>
                <a:effectLst/>
                <a:latin typeface="Arial"/>
                <a:ea typeface="Arial"/>
                <a:cs typeface="Arial"/>
                <a:sym typeface="Arial"/>
              </a:rPr>
              <a:t>© 2023 by </a:t>
            </a:r>
            <a:r>
              <a:rPr lang="fr-FR" sz="1100" b="1" i="0" u="none" strike="noStrike" cap="none" dirty="0">
                <a:solidFill>
                  <a:srgbClr val="000000"/>
                </a:solidFill>
                <a:effectLst/>
                <a:latin typeface="Arial"/>
                <a:ea typeface="Arial"/>
                <a:cs typeface="Arial"/>
                <a:sym typeface="Arial"/>
                <a:hlinkClick r:id="rId4"/>
              </a:rPr>
              <a:t>Martine Peters </a:t>
            </a:r>
            <a:r>
              <a:rPr lang="fr-FR" sz="1100" b="1" i="0" u="none" strike="noStrike" cap="none" dirty="0" err="1">
                <a:solidFill>
                  <a:srgbClr val="000000"/>
                </a:solidFill>
                <a:effectLst/>
                <a:latin typeface="Arial"/>
                <a:ea typeface="Arial"/>
                <a:cs typeface="Arial"/>
                <a:sym typeface="Arial"/>
              </a:rPr>
              <a:t>is</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err="1">
                <a:solidFill>
                  <a:srgbClr val="000000"/>
                </a:solidFill>
                <a:effectLst/>
                <a:latin typeface="Arial"/>
                <a:ea typeface="Arial"/>
                <a:cs typeface="Arial"/>
                <a:sym typeface="Arial"/>
              </a:rPr>
              <a:t>licensed</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err="1">
                <a:solidFill>
                  <a:srgbClr val="000000"/>
                </a:solidFill>
                <a:effectLst/>
                <a:latin typeface="Arial"/>
                <a:ea typeface="Arial"/>
                <a:cs typeface="Arial"/>
                <a:sym typeface="Arial"/>
              </a:rPr>
              <a:t>under</a:t>
            </a:r>
            <a:r>
              <a:rPr lang="fr-FR" sz="1100" b="1" i="0" u="none" strike="noStrike" cap="none" dirty="0">
                <a:solidFill>
                  <a:srgbClr val="000000"/>
                </a:solidFill>
                <a:effectLst/>
                <a:latin typeface="Arial"/>
                <a:ea typeface="Arial"/>
                <a:cs typeface="Arial"/>
                <a:sym typeface="Arial"/>
              </a:rPr>
              <a:t> </a:t>
            </a:r>
            <a:r>
              <a:rPr lang="fr-FR" sz="1100" b="1" i="0" u="none" strike="noStrike" cap="none" dirty="0">
                <a:solidFill>
                  <a:srgbClr val="000000"/>
                </a:solidFill>
                <a:effectLst/>
                <a:latin typeface="Arial"/>
                <a:ea typeface="Arial"/>
                <a:cs typeface="Arial"/>
                <a:sym typeface="Arial"/>
                <a:hlinkClick r:id="rId5"/>
              </a:rPr>
              <a:t>CC BY-NC-SA 4.0 </a:t>
            </a:r>
            <a:endParaRPr dirty="0"/>
          </a:p>
        </p:txBody>
      </p:sp>
      <p:sp>
        <p:nvSpPr>
          <p:cNvPr id="59" name="Google Shape;59;g3ba9468414f_2_76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ba9468414f_2_78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ba9468414f_2_78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ba9468414f_2_7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ba9468414f_2_7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ba9468414f_2_80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3ba9468414f_2_80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ba9468414f_2_8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ba9468414f_2_8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Illustrations générées par Media Magic </a:t>
            </a:r>
            <a:r>
              <a:rPr lang="fr-FR" dirty="0" err="1"/>
              <a:t>Canva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ba9468414f_2_8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ba9468414f_2_8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ba9468414f_2_8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ba9468414f_2_8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ba9468414f_2_8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ba9468414f_2_8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Image générée par </a:t>
            </a:r>
            <a:r>
              <a:rPr lang="fr-FR" dirty="0" err="1"/>
              <a:t>Copilot</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ba9468414f_2_86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ba9468414f_2_8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Image générée par Media Magic </a:t>
            </a:r>
            <a:r>
              <a:rPr lang="fr-FR" dirty="0" err="1"/>
              <a:t>Canva</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ba9468414f_2_87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ba9468414f_2_8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3ba9468414f_2_8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3ba9468414f_2_8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dirty="0"/>
              <a:t>Illustrations générées par Media Magic </a:t>
            </a:r>
            <a:r>
              <a:rPr lang="fr-FR" dirty="0" err="1"/>
              <a:t>Canva</a:t>
            </a:r>
            <a:endParaRPr lang="fr-FR" dirty="0"/>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ba9468414f_2_77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ba9468414f_2_77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g3ba9468414f_2_77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ba9468414f_2_8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ba9468414f_2_8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ba9468414f_2_77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a:extLst>
            <a:ext uri="{FF2B5EF4-FFF2-40B4-BE49-F238E27FC236}">
              <a16:creationId xmlns:a16="http://schemas.microsoft.com/office/drawing/2014/main" id="{2657E312-12A5-5CC3-098F-69ED6FA571E3}"/>
            </a:ext>
          </a:extLst>
        </p:cNvPr>
        <p:cNvGrpSpPr/>
        <p:nvPr/>
      </p:nvGrpSpPr>
      <p:grpSpPr>
        <a:xfrm>
          <a:off x="0" y="0"/>
          <a:ext cx="0" cy="0"/>
          <a:chOff x="0" y="0"/>
          <a:chExt cx="0" cy="0"/>
        </a:xfrm>
      </p:grpSpPr>
      <p:sp>
        <p:nvSpPr>
          <p:cNvPr id="78" name="Google Shape;78;g3ba9468414f_2_7710:notes">
            <a:extLst>
              <a:ext uri="{FF2B5EF4-FFF2-40B4-BE49-F238E27FC236}">
                <a16:creationId xmlns:a16="http://schemas.microsoft.com/office/drawing/2014/main" id="{21EA373E-7017-3995-8736-0D8B141C394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ba9468414f_2_7710:notes">
            <a:extLst>
              <a:ext uri="{FF2B5EF4-FFF2-40B4-BE49-F238E27FC236}">
                <a16:creationId xmlns:a16="http://schemas.microsoft.com/office/drawing/2014/main" id="{3E94D99B-C5EE-1EBD-2689-EEE1478328D1}"/>
              </a:ext>
            </a:extLst>
          </p:cNvPr>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3ba9468414f_2_7710:notes">
            <a:extLst>
              <a:ext uri="{FF2B5EF4-FFF2-40B4-BE49-F238E27FC236}">
                <a16:creationId xmlns:a16="http://schemas.microsoft.com/office/drawing/2014/main" id="{2D66A503-D6EE-A82E-D3A9-DB9D20C97C21}"/>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fr"/>
              <a:t>4</a:t>
            </a:fld>
            <a:endParaRPr/>
          </a:p>
        </p:txBody>
      </p:sp>
    </p:spTree>
    <p:extLst>
      <p:ext uri="{BB962C8B-B14F-4D97-AF65-F5344CB8AC3E}">
        <p14:creationId xmlns:p14="http://schemas.microsoft.com/office/powerpoint/2010/main" val="70568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6299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ba9468414f_2_77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ba9468414f_2_7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ba9468414f_2_7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ba9468414f_2_7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ba9468414f_2_77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ba9468414f_2_77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ba9468414f_2_7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ba9468414f_2_7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FR" dirty="0"/>
              <a:t>Image générée par </a:t>
            </a:r>
            <a:r>
              <a:rPr lang="fr-FR" dirty="0" err="1"/>
              <a:t>Copilot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52697" y="342899"/>
            <a:ext cx="8412600" cy="5154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000"/>
              <a:buFont typeface="Open Sans"/>
              <a:buNone/>
              <a:defRPr sz="4000" b="1" i="0" u="none" strike="noStrike" cap="none">
                <a:solidFill>
                  <a:schemeClr val="dk1"/>
                </a:solidFill>
                <a:latin typeface="Open Sans"/>
                <a:ea typeface="Open Sans"/>
                <a:cs typeface="Open Sans"/>
                <a:sym typeface="Open Sans"/>
              </a:defRPr>
            </a:lvl1pPr>
            <a:lvl2pPr lvl="1">
              <a:spcBef>
                <a:spcPts val="0"/>
              </a:spcBef>
              <a:spcAft>
                <a:spcPts val="0"/>
              </a:spcAft>
              <a:buSzPts val="2800"/>
              <a:buNone/>
              <a:defRPr sz="1800"/>
            </a:lvl2pPr>
            <a:lvl3pPr lvl="2">
              <a:spcBef>
                <a:spcPts val="0"/>
              </a:spcBef>
              <a:spcAft>
                <a:spcPts val="0"/>
              </a:spcAft>
              <a:buSzPts val="2800"/>
              <a:buNone/>
              <a:defRPr sz="1800"/>
            </a:lvl3pPr>
            <a:lvl4pPr lvl="3">
              <a:spcBef>
                <a:spcPts val="0"/>
              </a:spcBef>
              <a:spcAft>
                <a:spcPts val="0"/>
              </a:spcAft>
              <a:buSzPts val="2800"/>
              <a:buNone/>
              <a:defRPr sz="1800"/>
            </a:lvl4pPr>
            <a:lvl5pPr lvl="4">
              <a:spcBef>
                <a:spcPts val="0"/>
              </a:spcBef>
              <a:spcAft>
                <a:spcPts val="0"/>
              </a:spcAft>
              <a:buSzPts val="2800"/>
              <a:buNone/>
              <a:defRPr sz="1800"/>
            </a:lvl5pPr>
            <a:lvl6pPr lvl="5">
              <a:spcBef>
                <a:spcPts val="0"/>
              </a:spcBef>
              <a:spcAft>
                <a:spcPts val="0"/>
              </a:spcAft>
              <a:buSzPts val="2800"/>
              <a:buNone/>
              <a:defRPr sz="1800"/>
            </a:lvl6pPr>
            <a:lvl7pPr lvl="6">
              <a:spcBef>
                <a:spcPts val="0"/>
              </a:spcBef>
              <a:spcAft>
                <a:spcPts val="0"/>
              </a:spcAft>
              <a:buSzPts val="2800"/>
              <a:buNone/>
              <a:defRPr sz="1800"/>
            </a:lvl7pPr>
            <a:lvl8pPr lvl="7">
              <a:spcBef>
                <a:spcPts val="0"/>
              </a:spcBef>
              <a:spcAft>
                <a:spcPts val="0"/>
              </a:spcAft>
              <a:buSzPts val="2800"/>
              <a:buNone/>
              <a:defRPr sz="1800"/>
            </a:lvl8pPr>
            <a:lvl9pPr lvl="8">
              <a:spcBef>
                <a:spcPts val="0"/>
              </a:spcBef>
              <a:spcAft>
                <a:spcPts val="0"/>
              </a:spcAft>
              <a:buSzPts val="2800"/>
              <a:buNone/>
              <a:defRPr sz="1800"/>
            </a:lvl9pPr>
          </a:lstStyle>
          <a:p>
            <a:endParaRPr/>
          </a:p>
        </p:txBody>
      </p:sp>
      <p:sp>
        <p:nvSpPr>
          <p:cNvPr id="52" name="Google Shape;52;p13"/>
          <p:cNvSpPr txBox="1">
            <a:spLocks noGrp="1"/>
          </p:cNvSpPr>
          <p:nvPr>
            <p:ph type="body" idx="1"/>
          </p:nvPr>
        </p:nvSpPr>
        <p:spPr>
          <a:xfrm>
            <a:off x="352697" y="960120"/>
            <a:ext cx="8412600" cy="3672600"/>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2pPr>
            <a:lvl3pPr marR="0" lvl="2"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3pPr>
            <a:lvl4pPr marR="0" lvl="3"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4pPr>
            <a:lvl5pPr marR="0" lvl="4"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5pPr>
            <a:lvl6pPr marR="0" lvl="5"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6pPr>
            <a:lvl7pPr marR="0" lvl="6"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7pPr>
            <a:lvl8pPr marR="0" lvl="7"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8pPr>
            <a:lvl9pPr marR="0" lvl="8" algn="l">
              <a:spcBef>
                <a:spcPts val="0"/>
              </a:spcBef>
              <a:spcAft>
                <a:spcPts val="0"/>
              </a:spcAft>
              <a:buSzPts val="1400"/>
              <a:buNone/>
              <a:defRPr sz="1800" b="0" i="0" u="none" strike="noStrike" cap="none">
                <a:solidFill>
                  <a:schemeClr val="dk1"/>
                </a:solidFill>
                <a:latin typeface="Open Sans"/>
                <a:ea typeface="Open Sans"/>
                <a:cs typeface="Open Sans"/>
                <a:sym typeface="Open Sans"/>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rmAutofit lnSpcReduction="10000"/>
          </a:bodyPr>
          <a:lstStyle>
            <a:lvl1pPr marL="0" marR="0" lvl="0" indent="0" algn="r">
              <a:spcBef>
                <a:spcPts val="0"/>
              </a:spcBef>
              <a:buNone/>
              <a:defRPr sz="1200" b="0" i="0" u="none" strike="noStrike" cap="none">
                <a:solidFill>
                  <a:srgbClr val="888888"/>
                </a:solidFill>
                <a:latin typeface="Open Sans"/>
                <a:ea typeface="Open Sans"/>
                <a:cs typeface="Open Sans"/>
                <a:sym typeface="Open Sans"/>
              </a:defRPr>
            </a:lvl1pPr>
            <a:lvl2pPr marL="0" marR="0" lvl="1" indent="0" algn="r">
              <a:spcBef>
                <a:spcPts val="0"/>
              </a:spcBef>
              <a:buNone/>
              <a:defRPr sz="1200" b="0" i="0" u="none" strike="noStrike" cap="none">
                <a:solidFill>
                  <a:srgbClr val="888888"/>
                </a:solidFill>
                <a:latin typeface="Open Sans"/>
                <a:ea typeface="Open Sans"/>
                <a:cs typeface="Open Sans"/>
                <a:sym typeface="Open Sans"/>
              </a:defRPr>
            </a:lvl2pPr>
            <a:lvl3pPr marL="0" marR="0" lvl="2" indent="0" algn="r">
              <a:spcBef>
                <a:spcPts val="0"/>
              </a:spcBef>
              <a:buNone/>
              <a:defRPr sz="1200" b="0" i="0" u="none" strike="noStrike" cap="none">
                <a:solidFill>
                  <a:srgbClr val="888888"/>
                </a:solidFill>
                <a:latin typeface="Open Sans"/>
                <a:ea typeface="Open Sans"/>
                <a:cs typeface="Open Sans"/>
                <a:sym typeface="Open Sans"/>
              </a:defRPr>
            </a:lvl3pPr>
            <a:lvl4pPr marL="0" marR="0" lvl="3" indent="0" algn="r">
              <a:spcBef>
                <a:spcPts val="0"/>
              </a:spcBef>
              <a:buNone/>
              <a:defRPr sz="1200" b="0" i="0" u="none" strike="noStrike" cap="none">
                <a:solidFill>
                  <a:srgbClr val="888888"/>
                </a:solidFill>
                <a:latin typeface="Open Sans"/>
                <a:ea typeface="Open Sans"/>
                <a:cs typeface="Open Sans"/>
                <a:sym typeface="Open Sans"/>
              </a:defRPr>
            </a:lvl4pPr>
            <a:lvl5pPr marL="0" marR="0" lvl="4" indent="0" algn="r">
              <a:spcBef>
                <a:spcPts val="0"/>
              </a:spcBef>
              <a:buNone/>
              <a:defRPr sz="1200" b="0" i="0" u="none" strike="noStrike" cap="none">
                <a:solidFill>
                  <a:srgbClr val="888888"/>
                </a:solidFill>
                <a:latin typeface="Open Sans"/>
                <a:ea typeface="Open Sans"/>
                <a:cs typeface="Open Sans"/>
                <a:sym typeface="Open Sans"/>
              </a:defRPr>
            </a:lvl5pPr>
            <a:lvl6pPr marL="0" marR="0" lvl="5" indent="0" algn="r">
              <a:spcBef>
                <a:spcPts val="0"/>
              </a:spcBef>
              <a:buNone/>
              <a:defRPr sz="1200" b="0" i="0" u="none" strike="noStrike" cap="none">
                <a:solidFill>
                  <a:srgbClr val="888888"/>
                </a:solidFill>
                <a:latin typeface="Open Sans"/>
                <a:ea typeface="Open Sans"/>
                <a:cs typeface="Open Sans"/>
                <a:sym typeface="Open Sans"/>
              </a:defRPr>
            </a:lvl6pPr>
            <a:lvl7pPr marL="0" marR="0" lvl="6" indent="0" algn="r">
              <a:spcBef>
                <a:spcPts val="0"/>
              </a:spcBef>
              <a:buNone/>
              <a:defRPr sz="1200" b="0" i="0" u="none" strike="noStrike" cap="none">
                <a:solidFill>
                  <a:srgbClr val="888888"/>
                </a:solidFill>
                <a:latin typeface="Open Sans"/>
                <a:ea typeface="Open Sans"/>
                <a:cs typeface="Open Sans"/>
                <a:sym typeface="Open Sans"/>
              </a:defRPr>
            </a:lvl7pPr>
            <a:lvl8pPr marL="0" marR="0" lvl="7" indent="0" algn="r">
              <a:spcBef>
                <a:spcPts val="0"/>
              </a:spcBef>
              <a:buNone/>
              <a:defRPr sz="1200" b="0" i="0" u="none" strike="noStrike" cap="none">
                <a:solidFill>
                  <a:srgbClr val="888888"/>
                </a:solidFill>
                <a:latin typeface="Open Sans"/>
                <a:ea typeface="Open Sans"/>
                <a:cs typeface="Open Sans"/>
                <a:sym typeface="Open Sans"/>
              </a:defRPr>
            </a:lvl8pPr>
            <a:lvl9pPr marL="0" marR="0" lvl="8" indent="0" algn="r">
              <a:spcBef>
                <a:spcPts val="0"/>
              </a:spcBef>
              <a:buNone/>
              <a:defRPr sz="1200" b="0" i="0" u="none" strike="noStrike" cap="none">
                <a:solidFill>
                  <a:srgbClr val="888888"/>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fr"/>
              <a:t>‹#›</a:t>
            </a:fld>
            <a:endParaRPr/>
          </a:p>
        </p:txBody>
      </p:sp>
      <p:pic>
        <p:nvPicPr>
          <p:cNvPr id="56" name="Google Shape;56;p13"/>
          <p:cNvPicPr preferRelativeResize="0"/>
          <p:nvPr/>
        </p:nvPicPr>
        <p:blipFill>
          <a:blip r:embed="rId2">
            <a:alphaModFix/>
          </a:blip>
          <a:stretch>
            <a:fillRect/>
          </a:stretch>
        </p:blipFill>
        <p:spPr>
          <a:xfrm>
            <a:off x="0" y="4648955"/>
            <a:ext cx="9144000" cy="51054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1_4uIUgyqRo"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hyperlink" Target="https://ici.radio-canada.ca/nouvelle/1156827/premiere-recolte-legumes-frais-nunavik-plan-nord-makivik"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nc-sa/4.0/?ref=chooser-v1" TargetMode="External"/><Relationship Id="rId5" Type="http://schemas.openxmlformats.org/officeDocument/2006/relationships/hyperlink" Target="https://mpeters.uqo.ca/" TargetMode="External"/><Relationship Id="rId4" Type="http://schemas.openxmlformats.org/officeDocument/2006/relationships/hyperlink" Target="https://mpeters.uqo.ca/utilisation-transparente-de-lintelligence-artificiell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www3.scholastic.ca/passe-a-laction/"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l="258" r="258" b="40919"/>
          <a:stretch/>
        </p:blipFill>
        <p:spPr>
          <a:xfrm>
            <a:off x="0" y="0"/>
            <a:ext cx="9143972" cy="3038823"/>
          </a:xfrm>
          <a:prstGeom prst="rect">
            <a:avLst/>
          </a:prstGeom>
          <a:noFill/>
          <a:ln>
            <a:noFill/>
          </a:ln>
        </p:spPr>
      </p:pic>
      <p:sp>
        <p:nvSpPr>
          <p:cNvPr id="62" name="Google Shape;62;p14"/>
          <p:cNvSpPr txBox="1"/>
          <p:nvPr/>
        </p:nvSpPr>
        <p:spPr>
          <a:xfrm>
            <a:off x="3228150" y="1104000"/>
            <a:ext cx="5815200" cy="1805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fr" sz="3800" b="1" dirty="0">
                <a:solidFill>
                  <a:schemeClr val="lt1"/>
                </a:solidFill>
                <a:latin typeface="Open Sans"/>
                <a:ea typeface="Open Sans"/>
                <a:cs typeface="Open Sans"/>
                <a:sym typeface="Open Sans"/>
              </a:rPr>
              <a:t>Passe à l’action:</a:t>
            </a:r>
            <a:endParaRPr sz="3800" b="1" dirty="0">
              <a:solidFill>
                <a:schemeClr val="lt1"/>
              </a:solidFill>
              <a:latin typeface="Open Sans"/>
              <a:ea typeface="Open Sans"/>
              <a:cs typeface="Open Sans"/>
              <a:sym typeface="Open Sans"/>
            </a:endParaRPr>
          </a:p>
          <a:p>
            <a:pPr marL="0" marR="0" lvl="0" indent="0" algn="r" rtl="0">
              <a:spcBef>
                <a:spcPts val="0"/>
              </a:spcBef>
              <a:spcAft>
                <a:spcPts val="0"/>
              </a:spcAft>
              <a:buNone/>
            </a:pPr>
            <a:r>
              <a:rPr lang="fr" sz="3800" b="1" dirty="0">
                <a:solidFill>
                  <a:schemeClr val="lt1"/>
                </a:solidFill>
                <a:latin typeface="Open Sans"/>
                <a:ea typeface="Open Sans"/>
                <a:cs typeface="Open Sans"/>
                <a:sym typeface="Open Sans"/>
              </a:rPr>
              <a:t>As-tu faim?</a:t>
            </a:r>
          </a:p>
          <a:p>
            <a:pPr marL="0" marR="0" lvl="0" indent="0" algn="r" rtl="0">
              <a:spcBef>
                <a:spcPts val="0"/>
              </a:spcBef>
              <a:spcAft>
                <a:spcPts val="0"/>
              </a:spcAft>
              <a:buNone/>
            </a:pPr>
            <a:r>
              <a:rPr lang="fr" sz="3800" b="1" i="0" u="none" strike="noStrike" cap="none" dirty="0">
                <a:solidFill>
                  <a:schemeClr val="lt1"/>
                </a:solidFill>
                <a:latin typeface="Open Sans"/>
                <a:ea typeface="Open Sans"/>
                <a:cs typeface="Open Sans"/>
                <a:sym typeface="Open Sans"/>
              </a:rPr>
              <a:t>Leçon 1</a:t>
            </a:r>
            <a:endParaRPr sz="3800" b="1" i="0" u="none" strike="noStrike" cap="none" dirty="0">
              <a:solidFill>
                <a:schemeClr val="lt1"/>
              </a:solidFill>
              <a:latin typeface="Open Sans"/>
              <a:ea typeface="Open Sans"/>
              <a:cs typeface="Open Sans"/>
              <a:sym typeface="Open Sans"/>
            </a:endParaRPr>
          </a:p>
        </p:txBody>
      </p:sp>
      <p:pic>
        <p:nvPicPr>
          <p:cNvPr id="63" name="Google Shape;63;p14"/>
          <p:cNvPicPr preferRelativeResize="0"/>
          <p:nvPr/>
        </p:nvPicPr>
        <p:blipFill rotWithShape="1">
          <a:blip r:embed="rId3">
            <a:alphaModFix/>
          </a:blip>
          <a:srcRect l="258" t="94347" r="258"/>
          <a:stretch/>
        </p:blipFill>
        <p:spPr>
          <a:xfrm>
            <a:off x="0" y="4852751"/>
            <a:ext cx="9143972" cy="290751"/>
          </a:xfrm>
          <a:prstGeom prst="rect">
            <a:avLst/>
          </a:prstGeom>
          <a:noFill/>
          <a:ln>
            <a:noFill/>
          </a:ln>
        </p:spPr>
      </p:pic>
      <p:pic>
        <p:nvPicPr>
          <p:cNvPr id="64" name="Google Shape;64;p14"/>
          <p:cNvPicPr preferRelativeResize="0"/>
          <p:nvPr/>
        </p:nvPicPr>
        <p:blipFill>
          <a:blip r:embed="rId4">
            <a:alphaModFix/>
          </a:blip>
          <a:stretch>
            <a:fillRect/>
          </a:stretch>
        </p:blipFill>
        <p:spPr>
          <a:xfrm>
            <a:off x="2921935" y="3055641"/>
            <a:ext cx="3398606" cy="1368842"/>
          </a:xfrm>
          <a:prstGeom prst="rect">
            <a:avLst/>
          </a:prstGeom>
          <a:noFill/>
          <a:ln>
            <a:noFill/>
          </a:ln>
        </p:spPr>
      </p:pic>
      <p:pic>
        <p:nvPicPr>
          <p:cNvPr id="65" name="Google Shape;65;p14"/>
          <p:cNvPicPr preferRelativeResize="0"/>
          <p:nvPr/>
        </p:nvPicPr>
        <p:blipFill>
          <a:blip r:embed="rId5">
            <a:alphaModFix/>
          </a:blip>
          <a:stretch>
            <a:fillRect/>
          </a:stretch>
        </p:blipFill>
        <p:spPr>
          <a:xfrm>
            <a:off x="-1" y="4712610"/>
            <a:ext cx="1090248" cy="430888"/>
          </a:xfrm>
          <a:prstGeom prst="rect">
            <a:avLst/>
          </a:prstGeom>
          <a:noFill/>
          <a:ln>
            <a:noFill/>
          </a:ln>
        </p:spPr>
      </p:pic>
      <p:sp>
        <p:nvSpPr>
          <p:cNvPr id="66" name="Google Shape;66;p14"/>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sz="1200">
                <a:solidFill>
                  <a:srgbClr val="888888"/>
                </a:solidFill>
                <a:latin typeface="Open Sans"/>
                <a:ea typeface="Open Sans"/>
                <a:cs typeface="Open Sans"/>
                <a:sym typeface="Open Sans"/>
              </a:rPr>
              <a:t>1</a:t>
            </a:fld>
            <a:endParaRPr sz="1200">
              <a:solidFill>
                <a:srgbClr val="888888"/>
              </a:solidFill>
              <a:latin typeface="Open Sans"/>
              <a:ea typeface="Open Sans"/>
              <a:cs typeface="Open Sans"/>
              <a:sym typeface="Open Sans"/>
            </a:endParaRPr>
          </a:p>
        </p:txBody>
      </p:sp>
      <p:pic>
        <p:nvPicPr>
          <p:cNvPr id="1026" name="Picture 2">
            <a:extLst>
              <a:ext uri="{FF2B5EF4-FFF2-40B4-BE49-F238E27FC236}">
                <a16:creationId xmlns:a16="http://schemas.microsoft.com/office/drawing/2014/main" id="{78609679-836C-C532-FF73-E60CB30DA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48547" y="291"/>
            <a:ext cx="795454" cy="100728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ECC528CE-3115-3E24-232C-BFFEF32C90C0}"/>
              </a:ext>
            </a:extLst>
          </p:cNvPr>
          <p:cNvSpPr txBox="1"/>
          <p:nvPr/>
        </p:nvSpPr>
        <p:spPr>
          <a:xfrm>
            <a:off x="1090248" y="4567239"/>
            <a:ext cx="7061980" cy="400110"/>
          </a:xfrm>
          <a:prstGeom prst="rect">
            <a:avLst/>
          </a:prstGeom>
          <a:noFill/>
        </p:spPr>
        <p:txBody>
          <a:bodyPr wrap="square">
            <a:spAutoFit/>
          </a:bodyPr>
          <a:lstStyle/>
          <a:p>
            <a:pPr marL="0" indent="0" algn="ctr"/>
            <a:r>
              <a:rPr lang="fr-FR" sz="1000" i="1" dirty="0"/>
              <a:t>Passe à l’action As-tu faim ? Leçon 1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a:t>
            </a:r>
            <a:r>
              <a:rPr lang="en-US" sz="1000" i="1" dirty="0"/>
              <a:t>Halton District School Board</a:t>
            </a:r>
            <a:r>
              <a:rPr lang="en-US" sz="1000" dirty="0"/>
              <a:t>, with collaboration from Muriel </a:t>
            </a:r>
            <a:r>
              <a:rPr lang="en-US" sz="1000" dirty="0" err="1"/>
              <a:t>Péguret</a:t>
            </a:r>
            <a:r>
              <a:rPr lang="en-US" sz="1000" dirty="0"/>
              <a:t> for revision. CC-BY-NC-SA </a:t>
            </a:r>
            <a:endParaRPr lang="fr-FR"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1"/>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47" name="Google Shape;147;p21"/>
          <p:cNvGrpSpPr/>
          <p:nvPr/>
        </p:nvGrpSpPr>
        <p:grpSpPr>
          <a:xfrm>
            <a:off x="2044977" y="242650"/>
            <a:ext cx="5784491" cy="573648"/>
            <a:chOff x="1849800" y="481275"/>
            <a:chExt cx="5784491" cy="573648"/>
          </a:xfrm>
        </p:grpSpPr>
        <p:sp>
          <p:nvSpPr>
            <p:cNvPr id="148" name="Google Shape;148;p21"/>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 name="Google Shape;151;p21"/>
          <p:cNvSpPr txBox="1"/>
          <p:nvPr/>
        </p:nvSpPr>
        <p:spPr>
          <a:xfrm>
            <a:off x="602425" y="1077188"/>
            <a:ext cx="3368400" cy="520800"/>
          </a:xfrm>
          <a:prstGeom prst="rect">
            <a:avLst/>
          </a:prstGeom>
          <a:solidFill>
            <a:srgbClr val="FFFFFF"/>
          </a:solidFill>
          <a:ln w="9525" cap="flat" cmpd="sng">
            <a:solidFill>
              <a:srgbClr val="007A3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 sz="2300">
                <a:solidFill>
                  <a:srgbClr val="79BE21"/>
                </a:solidFill>
                <a:latin typeface="Open Sans"/>
                <a:ea typeface="Open Sans"/>
                <a:cs typeface="Open Sans"/>
                <a:sym typeface="Open Sans"/>
              </a:rPr>
              <a:t>Mot: préserver</a:t>
            </a:r>
            <a:endParaRPr sz="2300">
              <a:solidFill>
                <a:srgbClr val="79BE21"/>
              </a:solidFill>
              <a:latin typeface="Open Sans"/>
              <a:ea typeface="Open Sans"/>
              <a:cs typeface="Open Sans"/>
              <a:sym typeface="Open Sans"/>
            </a:endParaRPr>
          </a:p>
        </p:txBody>
      </p:sp>
      <p:graphicFrame>
        <p:nvGraphicFramePr>
          <p:cNvPr id="152" name="Google Shape;152;p21"/>
          <p:cNvGraphicFramePr/>
          <p:nvPr/>
        </p:nvGraphicFramePr>
        <p:xfrm>
          <a:off x="333675" y="1717825"/>
          <a:ext cx="4480900" cy="2027175"/>
        </p:xfrm>
        <a:graphic>
          <a:graphicData uri="http://schemas.openxmlformats.org/drawingml/2006/table">
            <a:tbl>
              <a:tblPr>
                <a:noFill/>
                <a:tableStyleId>{35E4BBDB-864D-4DB3-A663-7C7C522347F3}</a:tableStyleId>
              </a:tblPr>
              <a:tblGrid>
                <a:gridCol w="1120225">
                  <a:extLst>
                    <a:ext uri="{9D8B030D-6E8A-4147-A177-3AD203B41FA5}">
                      <a16:colId xmlns:a16="http://schemas.microsoft.com/office/drawing/2014/main" val="20000"/>
                    </a:ext>
                  </a:extLst>
                </a:gridCol>
                <a:gridCol w="1120225">
                  <a:extLst>
                    <a:ext uri="{9D8B030D-6E8A-4147-A177-3AD203B41FA5}">
                      <a16:colId xmlns:a16="http://schemas.microsoft.com/office/drawing/2014/main" val="20001"/>
                    </a:ext>
                  </a:extLst>
                </a:gridCol>
                <a:gridCol w="1120225">
                  <a:extLst>
                    <a:ext uri="{9D8B030D-6E8A-4147-A177-3AD203B41FA5}">
                      <a16:colId xmlns:a16="http://schemas.microsoft.com/office/drawing/2014/main" val="20002"/>
                    </a:ext>
                  </a:extLst>
                </a:gridCol>
                <a:gridCol w="1120225">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000">
                          <a:latin typeface="Open Sans"/>
                          <a:ea typeface="Open Sans"/>
                          <a:cs typeface="Open Sans"/>
                          <a:sym typeface="Open Sans"/>
                        </a:rPr>
                        <a:t>Préfixe(s)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000">
                          <a:latin typeface="Open Sans"/>
                          <a:ea typeface="Open Sans"/>
                          <a:cs typeface="Open Sans"/>
                          <a:sym typeface="Open Sans"/>
                        </a:rPr>
                        <a:t>Racine</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000">
                          <a:latin typeface="Open Sans"/>
                          <a:ea typeface="Open Sans"/>
                          <a:cs typeface="Open Sans"/>
                          <a:sym typeface="Open Sans"/>
                        </a:rPr>
                        <a:t>Suffixe(s)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fr" sz="1000">
                          <a:latin typeface="Open Sans"/>
                          <a:ea typeface="Open Sans"/>
                          <a:cs typeface="Open Sans"/>
                          <a:sym typeface="Open Sans"/>
                        </a:rPr>
                        <a:t>Morphème</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fr" sz="1000">
                          <a:latin typeface="Open Sans"/>
                          <a:ea typeface="Open Sans"/>
                          <a:cs typeface="Open Sans"/>
                          <a:sym typeface="Open Sans"/>
                        </a:rPr>
                        <a:t>Sens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fr" sz="1000">
                          <a:latin typeface="Open Sans"/>
                          <a:ea typeface="Open Sans"/>
                          <a:cs typeface="Open Sans"/>
                          <a:sym typeface="Open Sans"/>
                        </a:rPr>
                        <a:t>Sens du mot</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
        <p:nvSpPr>
          <p:cNvPr id="153" name="Google Shape;153;p21"/>
          <p:cNvSpPr txBox="1"/>
          <p:nvPr/>
        </p:nvSpPr>
        <p:spPr>
          <a:xfrm>
            <a:off x="4932275" y="1134750"/>
            <a:ext cx="3772500" cy="2980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rgbClr val="000000"/>
                </a:solidFill>
                <a:latin typeface="Open Sans"/>
                <a:ea typeface="Open Sans"/>
                <a:cs typeface="Open Sans"/>
                <a:sym typeface="Open Sans"/>
              </a:rPr>
              <a:t>Description:</a:t>
            </a:r>
            <a:endParaRPr>
              <a:solidFill>
                <a:srgbClr val="000000"/>
              </a:solidFill>
              <a:latin typeface="Open Sans"/>
              <a:ea typeface="Open Sans"/>
              <a:cs typeface="Open Sans"/>
              <a:sym typeface="Open Sans"/>
            </a:endParaRPr>
          </a:p>
          <a:p>
            <a:pPr marL="457200" lvl="0" indent="-317500" algn="l" rtl="0">
              <a:spcBef>
                <a:spcPts val="120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Lire le mot à l’orale</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Avec un partenaire, décomposer le mot en ses morphèmes sur une page lignée</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Prédire ce que signifie chaque morphème</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Prédire la signification globale du mot</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Soyez pr</a:t>
            </a:r>
            <a:r>
              <a:rPr lang="fr">
                <a:latin typeface="Open Sans"/>
                <a:ea typeface="Open Sans"/>
                <a:cs typeface="Open Sans"/>
                <a:sym typeface="Open Sans"/>
              </a:rPr>
              <a:t>ê</a:t>
            </a:r>
            <a:r>
              <a:rPr lang="fr">
                <a:solidFill>
                  <a:srgbClr val="000000"/>
                </a:solidFill>
                <a:latin typeface="Open Sans"/>
                <a:ea typeface="Open Sans"/>
                <a:cs typeface="Open Sans"/>
                <a:sym typeface="Open Sans"/>
              </a:rPr>
              <a:t>t à discuter le sens ensemble</a:t>
            </a:r>
            <a:endParaRPr>
              <a:solidFill>
                <a:srgbClr val="000000"/>
              </a:solidFill>
              <a:latin typeface="Open Sans"/>
              <a:ea typeface="Open Sans"/>
              <a:cs typeface="Open Sans"/>
              <a:sym typeface="Open Sans"/>
            </a:endParaRPr>
          </a:p>
        </p:txBody>
      </p:sp>
      <p:pic>
        <p:nvPicPr>
          <p:cNvPr id="154" name="Google Shape;154;p21"/>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155" name="Google Shape;155;p21"/>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endParaRPr dirty="0"/>
          </a:p>
        </p:txBody>
      </p:sp>
      <p:sp>
        <p:nvSpPr>
          <p:cNvPr id="156" name="Google Shape;156;p21"/>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10</a:t>
            </a:fld>
            <a:endParaRPr/>
          </a:p>
        </p:txBody>
      </p:sp>
      <p:sp>
        <p:nvSpPr>
          <p:cNvPr id="2" name="Google Shape;164;p22">
            <a:extLst>
              <a:ext uri="{FF2B5EF4-FFF2-40B4-BE49-F238E27FC236}">
                <a16:creationId xmlns:a16="http://schemas.microsoft.com/office/drawing/2014/main" id="{9B9C3592-1853-743C-1FA7-6F50A819FEF2}"/>
              </a:ext>
            </a:extLst>
          </p:cNvPr>
          <p:cNvSpPr/>
          <p:nvPr/>
        </p:nvSpPr>
        <p:spPr>
          <a:xfrm>
            <a:off x="1424140" y="242650"/>
            <a:ext cx="620837" cy="573600"/>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txBox="1"/>
          <p:nvPr/>
        </p:nvSpPr>
        <p:spPr>
          <a:xfrm>
            <a:off x="1516950" y="300875"/>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dirty="0">
                <a:solidFill>
                  <a:srgbClr val="191919"/>
                </a:solidFill>
                <a:latin typeface="Open Sans"/>
                <a:ea typeface="Open Sans"/>
                <a:cs typeface="Open Sans"/>
                <a:sym typeface="Open Sans"/>
              </a:rPr>
              <a:t>Décomposition des morphèmes</a:t>
            </a:r>
            <a:endParaRPr sz="2900" b="1" dirty="0">
              <a:solidFill>
                <a:srgbClr val="191919"/>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2"/>
          <p:cNvSpPr/>
          <p:nvPr/>
        </p:nvSpPr>
        <p:spPr>
          <a:xfrm>
            <a:off x="280800" y="140102"/>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62" name="Google Shape;162;p22"/>
          <p:cNvGrpSpPr/>
          <p:nvPr/>
        </p:nvGrpSpPr>
        <p:grpSpPr>
          <a:xfrm>
            <a:off x="1314527" y="242642"/>
            <a:ext cx="6514936" cy="752741"/>
            <a:chOff x="1119355" y="481275"/>
            <a:chExt cx="6514936" cy="573648"/>
          </a:xfrm>
        </p:grpSpPr>
        <p:sp>
          <p:nvSpPr>
            <p:cNvPr id="163" name="Google Shape;163;p22"/>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22"/>
          <p:cNvSpPr txBox="1"/>
          <p:nvPr/>
        </p:nvSpPr>
        <p:spPr>
          <a:xfrm>
            <a:off x="1682682" y="415605"/>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dirty="0">
                <a:solidFill>
                  <a:srgbClr val="191919"/>
                </a:solidFill>
                <a:latin typeface="Open Sans"/>
                <a:ea typeface="Open Sans"/>
                <a:cs typeface="Open Sans"/>
                <a:sym typeface="Open Sans"/>
              </a:rPr>
              <a:t>Corrigé: Décomposition des morphèmes</a:t>
            </a:r>
            <a:endParaRPr sz="2900" b="1" dirty="0">
              <a:solidFill>
                <a:srgbClr val="191919"/>
              </a:solidFill>
              <a:latin typeface="Open Sans"/>
              <a:ea typeface="Open Sans"/>
              <a:cs typeface="Open Sans"/>
              <a:sym typeface="Open Sans"/>
            </a:endParaRPr>
          </a:p>
        </p:txBody>
      </p:sp>
      <p:sp>
        <p:nvSpPr>
          <p:cNvPr id="167" name="Google Shape;167;p22"/>
          <p:cNvSpPr txBox="1"/>
          <p:nvPr/>
        </p:nvSpPr>
        <p:spPr>
          <a:xfrm>
            <a:off x="602425" y="1077188"/>
            <a:ext cx="3368400" cy="520800"/>
          </a:xfrm>
          <a:prstGeom prst="rect">
            <a:avLst/>
          </a:prstGeom>
          <a:solidFill>
            <a:srgbClr val="FFFFFF"/>
          </a:solidFill>
          <a:ln w="9525" cap="flat" cmpd="sng">
            <a:solidFill>
              <a:srgbClr val="007A3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 sz="2300">
                <a:solidFill>
                  <a:srgbClr val="79BE21"/>
                </a:solidFill>
                <a:latin typeface="Open Sans"/>
                <a:ea typeface="Open Sans"/>
                <a:cs typeface="Open Sans"/>
                <a:sym typeface="Open Sans"/>
              </a:rPr>
              <a:t>Mot: préserver</a:t>
            </a:r>
            <a:endParaRPr sz="2300">
              <a:solidFill>
                <a:srgbClr val="79BE21"/>
              </a:solidFill>
              <a:latin typeface="Open Sans"/>
              <a:ea typeface="Open Sans"/>
              <a:cs typeface="Open Sans"/>
              <a:sym typeface="Open Sans"/>
            </a:endParaRPr>
          </a:p>
        </p:txBody>
      </p:sp>
      <p:graphicFrame>
        <p:nvGraphicFramePr>
          <p:cNvPr id="168" name="Google Shape;168;p22"/>
          <p:cNvGraphicFramePr/>
          <p:nvPr/>
        </p:nvGraphicFramePr>
        <p:xfrm>
          <a:off x="333675" y="1717825"/>
          <a:ext cx="4480900" cy="2560450"/>
        </p:xfrm>
        <a:graphic>
          <a:graphicData uri="http://schemas.openxmlformats.org/drawingml/2006/table">
            <a:tbl>
              <a:tblPr>
                <a:noFill/>
                <a:tableStyleId>{35E4BBDB-864D-4DB3-A663-7C7C522347F3}</a:tableStyleId>
              </a:tblPr>
              <a:tblGrid>
                <a:gridCol w="1120225">
                  <a:extLst>
                    <a:ext uri="{9D8B030D-6E8A-4147-A177-3AD203B41FA5}">
                      <a16:colId xmlns:a16="http://schemas.microsoft.com/office/drawing/2014/main" val="20000"/>
                    </a:ext>
                  </a:extLst>
                </a:gridCol>
                <a:gridCol w="1120225">
                  <a:extLst>
                    <a:ext uri="{9D8B030D-6E8A-4147-A177-3AD203B41FA5}">
                      <a16:colId xmlns:a16="http://schemas.microsoft.com/office/drawing/2014/main" val="20001"/>
                    </a:ext>
                  </a:extLst>
                </a:gridCol>
                <a:gridCol w="1120225">
                  <a:extLst>
                    <a:ext uri="{9D8B030D-6E8A-4147-A177-3AD203B41FA5}">
                      <a16:colId xmlns:a16="http://schemas.microsoft.com/office/drawing/2014/main" val="20002"/>
                    </a:ext>
                  </a:extLst>
                </a:gridCol>
                <a:gridCol w="1120225">
                  <a:extLst>
                    <a:ext uri="{9D8B030D-6E8A-4147-A177-3AD203B41FA5}">
                      <a16:colId xmlns:a16="http://schemas.microsoft.com/office/drawing/2014/main" val="20003"/>
                    </a:ext>
                  </a:extLst>
                </a:gridCol>
              </a:tblGrid>
              <a:tr h="299675">
                <a:tc>
                  <a:txBody>
                    <a:bodyPr/>
                    <a:lstStyle/>
                    <a:p>
                      <a:pPr marL="0" lvl="0" indent="0" algn="ctr" rtl="0">
                        <a:spcBef>
                          <a:spcPts val="0"/>
                        </a:spcBef>
                        <a:spcAft>
                          <a:spcPts val="0"/>
                        </a:spcAft>
                        <a:buNone/>
                      </a:pP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000">
                          <a:latin typeface="Open Sans"/>
                          <a:ea typeface="Open Sans"/>
                          <a:cs typeface="Open Sans"/>
                          <a:sym typeface="Open Sans"/>
                        </a:rPr>
                        <a:t>Préfixe(s)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000">
                          <a:latin typeface="Open Sans"/>
                          <a:ea typeface="Open Sans"/>
                          <a:cs typeface="Open Sans"/>
                          <a:sym typeface="Open Sans"/>
                        </a:rPr>
                        <a:t>Racine</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000">
                          <a:latin typeface="Open Sans"/>
                          <a:ea typeface="Open Sans"/>
                          <a:cs typeface="Open Sans"/>
                          <a:sym typeface="Open Sans"/>
                        </a:rPr>
                        <a:t>Suffixe(s)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63975">
                <a:tc>
                  <a:txBody>
                    <a:bodyPr/>
                    <a:lstStyle/>
                    <a:p>
                      <a:pPr marL="0" lvl="0" indent="0" algn="l" rtl="0">
                        <a:spcBef>
                          <a:spcPts val="0"/>
                        </a:spcBef>
                        <a:spcAft>
                          <a:spcPts val="0"/>
                        </a:spcAft>
                        <a:buNone/>
                      </a:pPr>
                      <a:r>
                        <a:rPr lang="fr" sz="1000">
                          <a:latin typeface="Open Sans"/>
                          <a:ea typeface="Open Sans"/>
                          <a:cs typeface="Open Sans"/>
                          <a:sym typeface="Open Sans"/>
                        </a:rPr>
                        <a:t>Morphème</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200">
                          <a:latin typeface="Open Sans"/>
                          <a:ea typeface="Open Sans"/>
                          <a:cs typeface="Open Sans"/>
                          <a:sym typeface="Open Sans"/>
                        </a:rPr>
                        <a:t>pré-</a:t>
                      </a: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200">
                          <a:latin typeface="Open Sans"/>
                          <a:ea typeface="Open Sans"/>
                          <a:cs typeface="Open Sans"/>
                          <a:sym typeface="Open Sans"/>
                        </a:rPr>
                        <a:t>serv(e)</a:t>
                      </a: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200">
                          <a:latin typeface="Open Sans"/>
                          <a:ea typeface="Open Sans"/>
                          <a:cs typeface="Open Sans"/>
                          <a:sym typeface="Open Sans"/>
                        </a:rPr>
                        <a:t>-er</a:t>
                      </a: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563975">
                <a:tc>
                  <a:txBody>
                    <a:bodyPr/>
                    <a:lstStyle/>
                    <a:p>
                      <a:pPr marL="0" lvl="0" indent="0" algn="l" rtl="0">
                        <a:spcBef>
                          <a:spcPts val="0"/>
                        </a:spcBef>
                        <a:spcAft>
                          <a:spcPts val="0"/>
                        </a:spcAft>
                        <a:buNone/>
                      </a:pPr>
                      <a:r>
                        <a:rPr lang="fr" sz="1000">
                          <a:latin typeface="Open Sans"/>
                          <a:ea typeface="Open Sans"/>
                          <a:cs typeface="Open Sans"/>
                          <a:sym typeface="Open Sans"/>
                        </a:rPr>
                        <a:t>Sens</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fr" sz="1200">
                          <a:latin typeface="Open Sans"/>
                          <a:ea typeface="Open Sans"/>
                          <a:cs typeface="Open Sans"/>
                          <a:sym typeface="Open Sans"/>
                        </a:rPr>
                        <a:t>avant, devant</a:t>
                      </a: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fr" sz="1200">
                          <a:latin typeface="Open Sans"/>
                          <a:ea typeface="Open Sans"/>
                          <a:cs typeface="Open Sans"/>
                          <a:sym typeface="Open Sans"/>
                        </a:rPr>
                        <a:t>servire (latin) “servir”</a:t>
                      </a: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fr" sz="1200">
                          <a:latin typeface="Open Sans"/>
                          <a:ea typeface="Open Sans"/>
                          <a:cs typeface="Open Sans"/>
                          <a:sym typeface="Open Sans"/>
                        </a:rPr>
                        <a:t>suffixe verbal</a:t>
                      </a:r>
                      <a:endParaRPr sz="12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563975">
                <a:tc>
                  <a:txBody>
                    <a:bodyPr/>
                    <a:lstStyle/>
                    <a:p>
                      <a:pPr marL="0" lvl="0" indent="0" algn="l" rtl="0">
                        <a:spcBef>
                          <a:spcPts val="0"/>
                        </a:spcBef>
                        <a:spcAft>
                          <a:spcPts val="0"/>
                        </a:spcAft>
                        <a:buNone/>
                      </a:pPr>
                      <a:r>
                        <a:rPr lang="fr" sz="1000">
                          <a:latin typeface="Open Sans"/>
                          <a:ea typeface="Open Sans"/>
                          <a:cs typeface="Open Sans"/>
                          <a:sym typeface="Open Sans"/>
                        </a:rPr>
                        <a:t>Sens du mot</a:t>
                      </a:r>
                      <a:endParaRPr sz="10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gridSpan="3">
                  <a:txBody>
                    <a:bodyPr/>
                    <a:lstStyle/>
                    <a:p>
                      <a:pPr marL="0" lvl="0" indent="0" algn="l" rtl="0">
                        <a:spcBef>
                          <a:spcPts val="0"/>
                        </a:spcBef>
                        <a:spcAft>
                          <a:spcPts val="0"/>
                        </a:spcAft>
                        <a:buNone/>
                      </a:pPr>
                      <a:r>
                        <a:rPr lang="fr" sz="1200" dirty="0">
                          <a:latin typeface="Open Sans"/>
                          <a:ea typeface="Open Sans"/>
                          <a:cs typeface="Open Sans"/>
                          <a:sym typeface="Open Sans"/>
                        </a:rPr>
                        <a:t>Verbe</a:t>
                      </a:r>
                      <a:endParaRPr sz="1200" dirty="0">
                        <a:latin typeface="Open Sans"/>
                        <a:ea typeface="Open Sans"/>
                        <a:cs typeface="Open Sans"/>
                        <a:sym typeface="Open Sans"/>
                      </a:endParaRPr>
                    </a:p>
                    <a:p>
                      <a:pPr marL="0" lvl="0" indent="0" algn="l" rtl="0">
                        <a:spcBef>
                          <a:spcPts val="0"/>
                        </a:spcBef>
                        <a:spcAft>
                          <a:spcPts val="0"/>
                        </a:spcAft>
                        <a:buNone/>
                      </a:pPr>
                      <a:r>
                        <a:rPr lang="fr" sz="1200" dirty="0">
                          <a:latin typeface="Open Sans"/>
                          <a:ea typeface="Open Sans"/>
                          <a:cs typeface="Open Sans"/>
                          <a:sym typeface="Open Sans"/>
                        </a:rPr>
                        <a:t>Définition littérale:  de servir quelque chose avant (dans son état actuel)</a:t>
                      </a:r>
                      <a:endParaRPr sz="1200" dirty="0">
                        <a:latin typeface="Open Sans"/>
                        <a:ea typeface="Open Sans"/>
                        <a:cs typeface="Open Sans"/>
                        <a:sym typeface="Open Sans"/>
                      </a:endParaRPr>
                    </a:p>
                    <a:p>
                      <a:pPr marL="0" lvl="0" indent="0" algn="l" rtl="0">
                        <a:spcBef>
                          <a:spcPts val="0"/>
                        </a:spcBef>
                        <a:spcAft>
                          <a:spcPts val="0"/>
                        </a:spcAft>
                        <a:buNone/>
                      </a:pPr>
                      <a:r>
                        <a:rPr lang="fr" sz="1200" dirty="0">
                          <a:latin typeface="Open Sans"/>
                          <a:ea typeface="Open Sans"/>
                          <a:cs typeface="Open Sans"/>
                          <a:sym typeface="Open Sans"/>
                        </a:rPr>
                        <a:t>Définition: de protéger ou maintenir quelque chose dans son état actuel</a:t>
                      </a:r>
                      <a:endParaRPr sz="1200" dirty="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3"/>
                  </a:ext>
                </a:extLst>
              </a:tr>
            </a:tbl>
          </a:graphicData>
        </a:graphic>
      </p:graphicFrame>
      <p:sp>
        <p:nvSpPr>
          <p:cNvPr id="169" name="Google Shape;169;p22"/>
          <p:cNvSpPr txBox="1"/>
          <p:nvPr/>
        </p:nvSpPr>
        <p:spPr>
          <a:xfrm>
            <a:off x="4932275" y="1134750"/>
            <a:ext cx="3772500" cy="29802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a:solidFill>
                  <a:srgbClr val="000000"/>
                </a:solidFill>
                <a:latin typeface="Open Sans"/>
                <a:ea typeface="Open Sans"/>
                <a:cs typeface="Open Sans"/>
                <a:sym typeface="Open Sans"/>
              </a:rPr>
              <a:t>Description:</a:t>
            </a:r>
            <a:endParaRPr>
              <a:solidFill>
                <a:srgbClr val="000000"/>
              </a:solidFill>
              <a:latin typeface="Open Sans"/>
              <a:ea typeface="Open Sans"/>
              <a:cs typeface="Open Sans"/>
              <a:sym typeface="Open Sans"/>
            </a:endParaRPr>
          </a:p>
          <a:p>
            <a:pPr marL="457200" lvl="0" indent="-317500" algn="l" rtl="0">
              <a:spcBef>
                <a:spcPts val="120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Lire le mot à l’orale</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Avec un partenaire, décomposer le mot en ses morphèmes sur une page lignée</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Prédire ce que signifie chaque morphème</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Prédire la signification globale du mot</a:t>
            </a:r>
            <a:endParaRPr>
              <a:solidFill>
                <a:srgbClr val="000000"/>
              </a:solidFill>
              <a:latin typeface="Open Sans"/>
              <a:ea typeface="Open Sans"/>
              <a:cs typeface="Open Sans"/>
              <a:sym typeface="Open Sans"/>
            </a:endParaRPr>
          </a:p>
          <a:p>
            <a:pPr marL="457200" lvl="0" indent="-317500" algn="l" rtl="0">
              <a:spcBef>
                <a:spcPts val="0"/>
              </a:spcBef>
              <a:spcAft>
                <a:spcPts val="0"/>
              </a:spcAft>
              <a:buClr>
                <a:srgbClr val="000000"/>
              </a:buClr>
              <a:buSzPts val="1400"/>
              <a:buFont typeface="Open Sans"/>
              <a:buChar char="●"/>
            </a:pPr>
            <a:r>
              <a:rPr lang="fr">
                <a:solidFill>
                  <a:srgbClr val="000000"/>
                </a:solidFill>
                <a:latin typeface="Open Sans"/>
                <a:ea typeface="Open Sans"/>
                <a:cs typeface="Open Sans"/>
                <a:sym typeface="Open Sans"/>
              </a:rPr>
              <a:t>Soyez pr</a:t>
            </a:r>
            <a:r>
              <a:rPr lang="fr">
                <a:latin typeface="Open Sans"/>
                <a:ea typeface="Open Sans"/>
                <a:cs typeface="Open Sans"/>
                <a:sym typeface="Open Sans"/>
              </a:rPr>
              <a:t>ê</a:t>
            </a:r>
            <a:r>
              <a:rPr lang="fr">
                <a:solidFill>
                  <a:srgbClr val="000000"/>
                </a:solidFill>
                <a:latin typeface="Open Sans"/>
                <a:ea typeface="Open Sans"/>
                <a:cs typeface="Open Sans"/>
                <a:sym typeface="Open Sans"/>
              </a:rPr>
              <a:t>t à discuter le sens ensemble</a:t>
            </a:r>
            <a:endParaRPr>
              <a:solidFill>
                <a:srgbClr val="000000"/>
              </a:solidFill>
              <a:latin typeface="Open Sans"/>
              <a:ea typeface="Open Sans"/>
              <a:cs typeface="Open Sans"/>
              <a:sym typeface="Open Sans"/>
            </a:endParaRPr>
          </a:p>
        </p:txBody>
      </p:sp>
      <p:pic>
        <p:nvPicPr>
          <p:cNvPr id="170" name="Google Shape;170;p22"/>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172" name="Google Shape;172;p22"/>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fr-FR" dirty="0"/>
              <a:t>		</a:t>
            </a:r>
            <a:endParaRPr dirty="0"/>
          </a:p>
        </p:txBody>
      </p:sp>
      <p:sp>
        <p:nvSpPr>
          <p:cNvPr id="173" name="Google Shape;173;p22"/>
          <p:cNvSpPr txBox="1">
            <a:spLocks noGrp="1"/>
          </p:cNvSpPr>
          <p:nvPr>
            <p:ph type="sldNum" idx="12"/>
          </p:nvPr>
        </p:nvSpPr>
        <p:spPr>
          <a:xfrm>
            <a:off x="6967386" y="4644432"/>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3"/>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79" name="Google Shape;179;p23"/>
          <p:cNvGrpSpPr/>
          <p:nvPr/>
        </p:nvGrpSpPr>
        <p:grpSpPr>
          <a:xfrm>
            <a:off x="1314532" y="242650"/>
            <a:ext cx="6514936" cy="573648"/>
            <a:chOff x="1119355" y="481275"/>
            <a:chExt cx="6514936" cy="573648"/>
          </a:xfrm>
        </p:grpSpPr>
        <p:sp>
          <p:nvSpPr>
            <p:cNvPr id="180" name="Google Shape;180;p23"/>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3"/>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3"/>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23"/>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Jouer avec des suffixes</a:t>
            </a:r>
            <a:endParaRPr sz="2900" b="1">
              <a:solidFill>
                <a:srgbClr val="191919"/>
              </a:solidFill>
              <a:latin typeface="Open Sans"/>
              <a:ea typeface="Open Sans"/>
              <a:cs typeface="Open Sans"/>
              <a:sym typeface="Open Sans"/>
            </a:endParaRPr>
          </a:p>
        </p:txBody>
      </p:sp>
      <p:sp>
        <p:nvSpPr>
          <p:cNvPr id="184" name="Google Shape;184;p23"/>
          <p:cNvSpPr txBox="1"/>
          <p:nvPr/>
        </p:nvSpPr>
        <p:spPr>
          <a:xfrm>
            <a:off x="802375" y="880263"/>
            <a:ext cx="7505700" cy="647700"/>
          </a:xfrm>
          <a:prstGeom prst="rect">
            <a:avLst/>
          </a:prstGeom>
          <a:solidFill>
            <a:srgbClr val="FFFFFF"/>
          </a:solidFill>
          <a:ln w="9525" cap="flat" cmpd="sng">
            <a:solidFill>
              <a:srgbClr val="007A34"/>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fr" sz="1600">
                <a:solidFill>
                  <a:srgbClr val="79BE21"/>
                </a:solidFill>
                <a:latin typeface="Open Sans"/>
                <a:ea typeface="Open Sans"/>
                <a:cs typeface="Open Sans"/>
                <a:sym typeface="Open Sans"/>
              </a:rPr>
              <a:t>« Quel est le rôle des aliments traditionnels dans la sécurité alimentaire des Inuits? » (p.13)</a:t>
            </a:r>
            <a:endParaRPr sz="1600">
              <a:solidFill>
                <a:srgbClr val="79BE21"/>
              </a:solidFill>
              <a:latin typeface="Open Sans"/>
              <a:ea typeface="Open Sans"/>
              <a:cs typeface="Open Sans"/>
              <a:sym typeface="Open Sans"/>
            </a:endParaRPr>
          </a:p>
        </p:txBody>
      </p:sp>
      <p:graphicFrame>
        <p:nvGraphicFramePr>
          <p:cNvPr id="185" name="Google Shape;185;p23"/>
          <p:cNvGraphicFramePr/>
          <p:nvPr/>
        </p:nvGraphicFramePr>
        <p:xfrm>
          <a:off x="562275" y="1799900"/>
          <a:ext cx="4301600" cy="2176500"/>
        </p:xfrm>
        <a:graphic>
          <a:graphicData uri="http://schemas.openxmlformats.org/drawingml/2006/table">
            <a:tbl>
              <a:tblPr>
                <a:noFill/>
                <a:tableStyleId>{35E4BBDB-864D-4DB3-A663-7C7C522347F3}</a:tableStyleId>
              </a:tblPr>
              <a:tblGrid>
                <a:gridCol w="2340450">
                  <a:extLst>
                    <a:ext uri="{9D8B030D-6E8A-4147-A177-3AD203B41FA5}">
                      <a16:colId xmlns:a16="http://schemas.microsoft.com/office/drawing/2014/main" val="20000"/>
                    </a:ext>
                  </a:extLst>
                </a:gridCol>
                <a:gridCol w="1961150">
                  <a:extLst>
                    <a:ext uri="{9D8B030D-6E8A-4147-A177-3AD203B41FA5}">
                      <a16:colId xmlns:a16="http://schemas.microsoft.com/office/drawing/2014/main" val="20001"/>
                    </a:ext>
                  </a:extLst>
                </a:gridCol>
              </a:tblGrid>
              <a:tr h="435300">
                <a:tc>
                  <a:txBody>
                    <a:bodyPr/>
                    <a:lstStyle/>
                    <a:p>
                      <a:pPr marL="0" lvl="0" indent="0" algn="ctr" rtl="0">
                        <a:spcBef>
                          <a:spcPts val="0"/>
                        </a:spcBef>
                        <a:spcAft>
                          <a:spcPts val="0"/>
                        </a:spcAft>
                        <a:buNone/>
                      </a:pPr>
                      <a:r>
                        <a:rPr lang="fr" sz="1500" b="1">
                          <a:latin typeface="Open Sans"/>
                          <a:ea typeface="Open Sans"/>
                          <a:cs typeface="Open Sans"/>
                          <a:sym typeface="Open Sans"/>
                        </a:rPr>
                        <a:t>Partie du discours</a:t>
                      </a:r>
                      <a:endParaRPr sz="1500" b="1">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fr" sz="1500" b="1">
                          <a:latin typeface="Open Sans"/>
                          <a:ea typeface="Open Sans"/>
                          <a:cs typeface="Open Sans"/>
                          <a:sym typeface="Open Sans"/>
                        </a:rPr>
                        <a:t>Le mot</a:t>
                      </a:r>
                      <a:endParaRPr sz="1500" b="1">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nom</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verbe</a:t>
                      </a:r>
                      <a:endParaRPr sz="17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adjectif</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fr" sz="1500">
                          <a:latin typeface="Open Sans"/>
                          <a:ea typeface="Open Sans"/>
                          <a:cs typeface="Open Sans"/>
                          <a:sym typeface="Open Sans"/>
                        </a:rPr>
                        <a:t>traddition</a:t>
                      </a:r>
                      <a:r>
                        <a:rPr lang="fr" sz="1500" u="sng">
                          <a:latin typeface="Open Sans"/>
                          <a:ea typeface="Open Sans"/>
                          <a:cs typeface="Open Sans"/>
                          <a:sym typeface="Open Sans"/>
                        </a:rPr>
                        <a:t>el(l)(e)(s)</a:t>
                      </a:r>
                      <a:endParaRPr sz="1500" u="sng">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35300">
                <a:tc>
                  <a:txBody>
                    <a:bodyPr/>
                    <a:lstStyle/>
                    <a:p>
                      <a:pPr marL="0" lvl="0" indent="0" algn="l" rtl="0">
                        <a:spcBef>
                          <a:spcPts val="0"/>
                        </a:spcBef>
                        <a:spcAft>
                          <a:spcPts val="0"/>
                        </a:spcAft>
                        <a:buNone/>
                      </a:pPr>
                      <a:r>
                        <a:rPr lang="fr" sz="1500">
                          <a:latin typeface="Open Sans"/>
                          <a:ea typeface="Open Sans"/>
                          <a:cs typeface="Open Sans"/>
                          <a:sym typeface="Open Sans"/>
                        </a:rPr>
                        <a:t>adverbe</a:t>
                      </a: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endParaRPr sz="1500">
                        <a:latin typeface="Open Sans"/>
                        <a:ea typeface="Open Sans"/>
                        <a:cs typeface="Open Sans"/>
                        <a:sym typeface="Open Sans"/>
                      </a:endParaRPr>
                    </a:p>
                  </a:txBody>
                  <a:tcPr marL="91425" marR="91425" marT="91425" marB="91425">
                    <a:lnL w="9525" cap="flat" cmpd="sng">
                      <a:solidFill>
                        <a:srgbClr val="191919"/>
                      </a:solidFill>
                      <a:prstDash val="solid"/>
                      <a:round/>
                      <a:headEnd type="none" w="sm" len="sm"/>
                      <a:tailEnd type="none" w="sm" len="sm"/>
                    </a:lnL>
                    <a:lnR w="9525" cap="flat" cmpd="sng">
                      <a:solidFill>
                        <a:srgbClr val="191919"/>
                      </a:solidFill>
                      <a:prstDash val="solid"/>
                      <a:round/>
                      <a:headEnd type="none" w="sm" len="sm"/>
                      <a:tailEnd type="none" w="sm" len="sm"/>
                    </a:lnR>
                    <a:lnT w="9525" cap="flat" cmpd="sng">
                      <a:solidFill>
                        <a:srgbClr val="191919"/>
                      </a:solidFill>
                      <a:prstDash val="solid"/>
                      <a:round/>
                      <a:headEnd type="none" w="sm" len="sm"/>
                      <a:tailEnd type="none" w="sm" len="sm"/>
                    </a:lnT>
                    <a:lnB w="9525" cap="flat" cmpd="sng">
                      <a:solidFill>
                        <a:srgbClr val="191919"/>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bl>
          </a:graphicData>
        </a:graphic>
      </p:graphicFrame>
      <p:sp>
        <p:nvSpPr>
          <p:cNvPr id="186" name="Google Shape;186;p23"/>
          <p:cNvSpPr txBox="1"/>
          <p:nvPr/>
        </p:nvSpPr>
        <p:spPr>
          <a:xfrm>
            <a:off x="4914000" y="1795700"/>
            <a:ext cx="3798000" cy="217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1500">
                <a:solidFill>
                  <a:srgbClr val="191919"/>
                </a:solidFill>
                <a:latin typeface="Open Sans"/>
                <a:ea typeface="Open Sans"/>
                <a:cs typeface="Open Sans"/>
                <a:sym typeface="Open Sans"/>
              </a:rPr>
              <a:t>Description:</a:t>
            </a:r>
            <a:endParaRPr sz="1500">
              <a:solidFill>
                <a:srgbClr val="191919"/>
              </a:solidFill>
              <a:latin typeface="Open Sans"/>
              <a:ea typeface="Open Sans"/>
              <a:cs typeface="Open Sans"/>
              <a:sym typeface="Open Sans"/>
            </a:endParaRPr>
          </a:p>
          <a:p>
            <a:pPr marL="457200" lvl="0" indent="-323850" algn="l" rtl="0">
              <a:spcBef>
                <a:spcPts val="120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Ajouter des suffixes au mot pour le transformer selon la partie du discours</a:t>
            </a:r>
            <a:endParaRPr sz="1500">
              <a:solidFill>
                <a:srgbClr val="191919"/>
              </a:solidFill>
              <a:latin typeface="Open Sans"/>
              <a:ea typeface="Open Sans"/>
              <a:cs typeface="Open Sans"/>
              <a:sym typeface="Open Sans"/>
            </a:endParaRPr>
          </a:p>
          <a:p>
            <a:pPr marL="457200" lvl="0" indent="-323850" algn="l" rtl="0">
              <a:spcBef>
                <a:spcPts val="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Souligner le suffixe qui l’a transformé</a:t>
            </a:r>
            <a:endParaRPr sz="1500">
              <a:solidFill>
                <a:srgbClr val="191919"/>
              </a:solidFill>
              <a:latin typeface="Open Sans"/>
              <a:ea typeface="Open Sans"/>
              <a:cs typeface="Open Sans"/>
              <a:sym typeface="Open Sans"/>
            </a:endParaRPr>
          </a:p>
          <a:p>
            <a:pPr marL="457200" lvl="0" indent="-323850" algn="l" rtl="0">
              <a:spcBef>
                <a:spcPts val="0"/>
              </a:spcBef>
              <a:spcAft>
                <a:spcPts val="0"/>
              </a:spcAft>
              <a:buClr>
                <a:srgbClr val="191919"/>
              </a:buClr>
              <a:buSzPts val="1500"/>
              <a:buFont typeface="Open Sans"/>
              <a:buChar char="●"/>
            </a:pPr>
            <a:r>
              <a:rPr lang="fr" sz="1500">
                <a:solidFill>
                  <a:srgbClr val="191919"/>
                </a:solidFill>
                <a:latin typeface="Open Sans"/>
                <a:ea typeface="Open Sans"/>
                <a:cs typeface="Open Sans"/>
                <a:sym typeface="Open Sans"/>
              </a:rPr>
              <a:t>Vérifier ensuite dans un dictionnaire que chaque mot existe et est bien écrit</a:t>
            </a:r>
            <a:endParaRPr sz="1500">
              <a:solidFill>
                <a:srgbClr val="191919"/>
              </a:solidFill>
              <a:latin typeface="Open Sans"/>
              <a:ea typeface="Open Sans"/>
              <a:cs typeface="Open Sans"/>
              <a:sym typeface="Open Sans"/>
            </a:endParaRPr>
          </a:p>
        </p:txBody>
      </p:sp>
      <p:pic>
        <p:nvPicPr>
          <p:cNvPr id="187" name="Google Shape;187;p23"/>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189" name="Google Shape;189;p23"/>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endParaRPr/>
          </a:p>
        </p:txBody>
      </p:sp>
      <p:sp>
        <p:nvSpPr>
          <p:cNvPr id="190" name="Google Shape;190;p23"/>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96" name="Google Shape;196;p24"/>
          <p:cNvGrpSpPr/>
          <p:nvPr/>
        </p:nvGrpSpPr>
        <p:grpSpPr>
          <a:xfrm>
            <a:off x="1314532" y="242650"/>
            <a:ext cx="6514936" cy="573648"/>
            <a:chOff x="1119355" y="481275"/>
            <a:chExt cx="6514936" cy="573648"/>
          </a:xfrm>
        </p:grpSpPr>
        <p:sp>
          <p:nvSpPr>
            <p:cNvPr id="197" name="Google Shape;197;p24"/>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4"/>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4"/>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 name="Google Shape;200;p24"/>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Discussion de classe</a:t>
            </a:r>
            <a:endParaRPr sz="2900" b="1">
              <a:solidFill>
                <a:srgbClr val="191919"/>
              </a:solidFill>
              <a:latin typeface="Open Sans"/>
              <a:ea typeface="Open Sans"/>
              <a:cs typeface="Open Sans"/>
              <a:sym typeface="Open Sans"/>
            </a:endParaRPr>
          </a:p>
        </p:txBody>
      </p:sp>
      <p:sp>
        <p:nvSpPr>
          <p:cNvPr id="201" name="Google Shape;201;p24"/>
          <p:cNvSpPr txBox="1">
            <a:spLocks noGrp="1"/>
          </p:cNvSpPr>
          <p:nvPr>
            <p:ph type="subTitle" idx="4294967295"/>
          </p:nvPr>
        </p:nvSpPr>
        <p:spPr>
          <a:xfrm>
            <a:off x="4312825" y="1466701"/>
            <a:ext cx="4533600" cy="1009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fr" sz="2000" dirty="0">
                <a:solidFill>
                  <a:srgbClr val="191919"/>
                </a:solidFill>
                <a:latin typeface="Open Sans"/>
                <a:ea typeface="Open Sans"/>
                <a:cs typeface="Open Sans"/>
                <a:sym typeface="Open Sans"/>
              </a:rPr>
              <a:t>Quels aliments typiques de ta culture aimes-tu manger? Décris des occasions et des endroits où tu peux essayer des aliments d’autres cultures. Quels sont tes aliments préférés?</a:t>
            </a:r>
            <a:endParaRPr sz="2000" dirty="0">
              <a:solidFill>
                <a:srgbClr val="191919"/>
              </a:solidFill>
              <a:latin typeface="Open Sans"/>
              <a:ea typeface="Open Sans"/>
              <a:cs typeface="Open Sans"/>
              <a:sym typeface="Open Sans"/>
            </a:endParaRPr>
          </a:p>
        </p:txBody>
      </p:sp>
      <p:pic>
        <p:nvPicPr>
          <p:cNvPr id="202" name="Google Shape;202;p24"/>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204" name="Google Shape;204;p24"/>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13</a:t>
            </a:fld>
            <a:endParaRPr/>
          </a:p>
        </p:txBody>
      </p:sp>
      <p:pic>
        <p:nvPicPr>
          <p:cNvPr id="3" name="Image 2" descr="Une image contenant Restauration rapide, Art culinaire, garniture, amuse-gueules">
            <a:extLst>
              <a:ext uri="{FF2B5EF4-FFF2-40B4-BE49-F238E27FC236}">
                <a16:creationId xmlns:a16="http://schemas.microsoft.com/office/drawing/2014/main" id="{4F9FF3B7-4F91-661F-EF6B-056E3F8A8729}"/>
              </a:ext>
            </a:extLst>
          </p:cNvPr>
          <p:cNvPicPr>
            <a:picLocks noChangeAspect="1"/>
          </p:cNvPicPr>
          <p:nvPr/>
        </p:nvPicPr>
        <p:blipFill>
          <a:blip r:embed="rId4"/>
          <a:srcRect l="13428" r="34567" b="22406"/>
          <a:stretch>
            <a:fillRect/>
          </a:stretch>
        </p:blipFill>
        <p:spPr>
          <a:xfrm>
            <a:off x="264025" y="1127711"/>
            <a:ext cx="3693054" cy="30995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p:nvPr/>
        </p:nvSpPr>
        <p:spPr>
          <a:xfrm>
            <a:off x="182897"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Alata"/>
              <a:ea typeface="Alata"/>
              <a:cs typeface="Alata"/>
              <a:sym typeface="Alata"/>
            </a:endParaRPr>
          </a:p>
        </p:txBody>
      </p:sp>
      <p:sp>
        <p:nvSpPr>
          <p:cNvPr id="210" name="Google Shape;210;p25"/>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Questions de prélecture</a:t>
            </a:r>
            <a:endParaRPr sz="2900" b="1">
              <a:solidFill>
                <a:srgbClr val="191919"/>
              </a:solidFill>
              <a:latin typeface="Open Sans"/>
              <a:ea typeface="Open Sans"/>
              <a:cs typeface="Open Sans"/>
              <a:sym typeface="Open Sans"/>
            </a:endParaRPr>
          </a:p>
        </p:txBody>
      </p:sp>
      <p:grpSp>
        <p:nvGrpSpPr>
          <p:cNvPr id="211" name="Google Shape;211;p25"/>
          <p:cNvGrpSpPr/>
          <p:nvPr/>
        </p:nvGrpSpPr>
        <p:grpSpPr>
          <a:xfrm>
            <a:off x="1314532" y="242650"/>
            <a:ext cx="6514936" cy="573648"/>
            <a:chOff x="1119355" y="481275"/>
            <a:chExt cx="6514936" cy="573648"/>
          </a:xfrm>
        </p:grpSpPr>
        <p:sp>
          <p:nvSpPr>
            <p:cNvPr id="212" name="Google Shape;212;p25"/>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5"/>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5"/>
            <p:cNvSpPr/>
            <p:nvPr/>
          </p:nvSpPr>
          <p:spPr>
            <a:xfrm>
              <a:off x="1849800" y="481300"/>
              <a:ext cx="54444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 name="Google Shape;215;p25"/>
          <p:cNvSpPr txBox="1">
            <a:spLocks noGrp="1"/>
          </p:cNvSpPr>
          <p:nvPr>
            <p:ph type="subTitle" idx="4294967295"/>
          </p:nvPr>
        </p:nvSpPr>
        <p:spPr>
          <a:xfrm>
            <a:off x="715675" y="1219700"/>
            <a:ext cx="4581600" cy="260100"/>
          </a:xfrm>
          <a:prstGeom prst="rect">
            <a:avLst/>
          </a:prstGeom>
        </p:spPr>
        <p:txBody>
          <a:bodyPr spcFirstLastPara="1" wrap="square" lIns="91425" tIns="91425" rIns="91425" bIns="91425" anchor="t" anchorCtr="0">
            <a:normAutofit fontScale="25000" lnSpcReduction="20000"/>
          </a:bodyPr>
          <a:lstStyle/>
          <a:p>
            <a:pPr marL="457200" lvl="0" indent="-258762" algn="l" rtl="0">
              <a:spcBef>
                <a:spcPts val="0"/>
              </a:spcBef>
              <a:spcAft>
                <a:spcPts val="0"/>
              </a:spcAft>
              <a:buClr>
                <a:srgbClr val="000000"/>
              </a:buClr>
              <a:buSzPct val="90476"/>
              <a:buFont typeface="Open Sans"/>
              <a:buAutoNum type="arabicPeriod"/>
            </a:pPr>
            <a:r>
              <a:rPr lang="fr" sz="9600" dirty="0">
                <a:solidFill>
                  <a:srgbClr val="000000"/>
                </a:solidFill>
                <a:latin typeface="Open Sans"/>
                <a:ea typeface="Open Sans"/>
                <a:cs typeface="Open Sans"/>
                <a:sym typeface="Open Sans"/>
              </a:rPr>
              <a:t>Lisez le titre et faites un survol de la page. Que pensez-vous est le sujet de l’article?</a:t>
            </a:r>
            <a:endParaRPr sz="9600" dirty="0">
              <a:solidFill>
                <a:srgbClr val="000000"/>
              </a:solidFill>
              <a:latin typeface="Open Sans"/>
              <a:ea typeface="Open Sans"/>
              <a:cs typeface="Open Sans"/>
              <a:sym typeface="Open Sans"/>
            </a:endParaRPr>
          </a:p>
          <a:p>
            <a:pPr marL="457200" lvl="0" indent="0" algn="l" rtl="0">
              <a:spcBef>
                <a:spcPts val="1200"/>
              </a:spcBef>
              <a:spcAft>
                <a:spcPts val="0"/>
              </a:spcAft>
              <a:buNone/>
            </a:pPr>
            <a:endParaRPr sz="2100" dirty="0">
              <a:solidFill>
                <a:srgbClr val="000000"/>
              </a:solidFill>
              <a:latin typeface="Open Sans"/>
              <a:ea typeface="Open Sans"/>
              <a:cs typeface="Open Sans"/>
              <a:sym typeface="Open Sans"/>
            </a:endParaRPr>
          </a:p>
          <a:p>
            <a:pPr marL="198438" lvl="0" indent="0" algn="l" rtl="0">
              <a:spcBef>
                <a:spcPts val="1200"/>
              </a:spcBef>
              <a:spcAft>
                <a:spcPts val="0"/>
              </a:spcAft>
              <a:buClr>
                <a:srgbClr val="000000"/>
              </a:buClr>
              <a:buSzPct val="90476"/>
              <a:buNone/>
            </a:pPr>
            <a:r>
              <a:rPr lang="fr" sz="9600" dirty="0">
                <a:solidFill>
                  <a:srgbClr val="000000"/>
                </a:solidFill>
                <a:latin typeface="Open Sans"/>
                <a:ea typeface="Open Sans"/>
                <a:cs typeface="Open Sans"/>
                <a:sym typeface="Open Sans"/>
              </a:rPr>
              <a:t>2. Selon vous, “Le Nord”, qu’est-ce que cela signifie? Où est-ce?</a:t>
            </a:r>
            <a:endParaRPr sz="9600" dirty="0">
              <a:solidFill>
                <a:srgbClr val="000000"/>
              </a:solidFill>
              <a:latin typeface="Open Sans"/>
              <a:ea typeface="Open Sans"/>
              <a:cs typeface="Open Sans"/>
              <a:sym typeface="Open Sans"/>
            </a:endParaRPr>
          </a:p>
        </p:txBody>
      </p:sp>
      <p:pic>
        <p:nvPicPr>
          <p:cNvPr id="216" name="Google Shape;216;p25"/>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217" name="Google Shape;217;p25"/>
          <p:cNvSpPr txBox="1">
            <a:spLocks noGrp="1"/>
          </p:cNvSpPr>
          <p:nvPr>
            <p:ph type="title"/>
          </p:nvPr>
        </p:nvSpPr>
        <p:spPr>
          <a:xfrm>
            <a:off x="1865971" y="342899"/>
            <a:ext cx="6899326" cy="515400"/>
          </a:xfrm>
          <a:prstGeom prst="rect">
            <a:avLst/>
          </a:prstGeom>
        </p:spPr>
        <p:txBody>
          <a:bodyPr spcFirstLastPara="1" wrap="square" lIns="91425" tIns="45700" rIns="91425" bIns="45700" anchor="ctr" anchorCtr="0">
            <a:normAutofit fontScale="90000"/>
          </a:bodyPr>
          <a:lstStyle/>
          <a:p>
            <a:pPr lvl="0"/>
            <a:r>
              <a:rPr lang="fr-FR" dirty="0"/>
              <a:t>Questions de prélecture</a:t>
            </a:r>
            <a:endParaRPr dirty="0"/>
          </a:p>
        </p:txBody>
      </p:sp>
      <p:sp>
        <p:nvSpPr>
          <p:cNvPr id="219" name="Google Shape;219;p25"/>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14</a:t>
            </a:fld>
            <a:endParaRPr/>
          </a:p>
        </p:txBody>
      </p:sp>
      <p:pic>
        <p:nvPicPr>
          <p:cNvPr id="7" name="Image 6" descr="Une image contenant pot de fleurs, dessin humoristique, conteneur&#10;&#10;Le contenu généré par l’IA peut être incorrect.">
            <a:extLst>
              <a:ext uri="{FF2B5EF4-FFF2-40B4-BE49-F238E27FC236}">
                <a16:creationId xmlns:a16="http://schemas.microsoft.com/office/drawing/2014/main" id="{FFB3BFB3-FCA3-F4D1-553E-5EC6170F953E}"/>
              </a:ext>
            </a:extLst>
          </p:cNvPr>
          <p:cNvPicPr>
            <a:picLocks noChangeAspect="1"/>
          </p:cNvPicPr>
          <p:nvPr/>
        </p:nvPicPr>
        <p:blipFill>
          <a:blip r:embed="rId4"/>
          <a:stretch>
            <a:fillRect/>
          </a:stretch>
        </p:blipFill>
        <p:spPr>
          <a:xfrm>
            <a:off x="2399864" y="342899"/>
            <a:ext cx="9144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6"/>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sp>
        <p:nvSpPr>
          <p:cNvPr id="225" name="Google Shape;225;p26"/>
          <p:cNvSpPr/>
          <p:nvPr/>
        </p:nvSpPr>
        <p:spPr>
          <a:xfrm>
            <a:off x="485600" y="253950"/>
            <a:ext cx="3668700" cy="4161000"/>
          </a:xfrm>
          <a:prstGeom prst="roundRect">
            <a:avLst>
              <a:gd name="adj" fmla="val 16667"/>
            </a:avLst>
          </a:prstGeom>
          <a:solidFill>
            <a:schemeClr val="lt2"/>
          </a:solidFill>
          <a:ln w="2857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rgbClr val="191919"/>
              </a:solidFill>
              <a:latin typeface="Open Sans"/>
              <a:ea typeface="Open Sans"/>
              <a:cs typeface="Open Sans"/>
              <a:sym typeface="Open Sans"/>
            </a:endParaRPr>
          </a:p>
          <a:p>
            <a:pPr marL="0" lvl="0" indent="0" algn="ctr" rtl="0">
              <a:spcBef>
                <a:spcPts val="0"/>
              </a:spcBef>
              <a:spcAft>
                <a:spcPts val="0"/>
              </a:spcAft>
              <a:buNone/>
            </a:pPr>
            <a:r>
              <a:rPr lang="fr" sz="2400">
                <a:solidFill>
                  <a:srgbClr val="191919"/>
                </a:solidFill>
                <a:latin typeface="Open Sans"/>
                <a:ea typeface="Open Sans"/>
                <a:cs typeface="Open Sans"/>
                <a:sym typeface="Open Sans"/>
              </a:rPr>
              <a:t>Comment pourrions-nous trouver des solutions durables pour les Inuits? Quelles pourraient être ces solutions?</a:t>
            </a:r>
            <a:endParaRPr sz="2900">
              <a:solidFill>
                <a:srgbClr val="191919"/>
              </a:solidFill>
              <a:latin typeface="Open Sans"/>
              <a:ea typeface="Open Sans"/>
              <a:cs typeface="Open Sans"/>
              <a:sym typeface="Open Sans"/>
            </a:endParaRPr>
          </a:p>
        </p:txBody>
      </p:sp>
      <p:sp>
        <p:nvSpPr>
          <p:cNvPr id="226" name="Google Shape;226;p26"/>
          <p:cNvSpPr/>
          <p:nvPr/>
        </p:nvSpPr>
        <p:spPr>
          <a:xfrm>
            <a:off x="4270025" y="253950"/>
            <a:ext cx="4481700" cy="4161000"/>
          </a:xfrm>
          <a:prstGeom prst="roundRect">
            <a:avLst>
              <a:gd name="adj" fmla="val 16667"/>
            </a:avLst>
          </a:prstGeom>
          <a:solidFill>
            <a:schemeClr val="lt2"/>
          </a:solidFill>
          <a:ln w="28575" cap="flat" cmpd="sng">
            <a:solidFill>
              <a:srgbClr val="007A3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r>
              <a:rPr lang="fr" sz="1700">
                <a:solidFill>
                  <a:srgbClr val="191919"/>
                </a:solidFill>
                <a:latin typeface="Open Sans"/>
                <a:ea typeface="Open Sans"/>
                <a:cs typeface="Open Sans"/>
                <a:sym typeface="Open Sans"/>
              </a:rPr>
              <a:t>Quel est le point de vue de l’auteure sur la sécurité alimentaire dans le Nord?</a:t>
            </a:r>
            <a:endParaRPr sz="1700">
              <a:solidFill>
                <a:srgbClr val="191919"/>
              </a:solidFill>
              <a:latin typeface="Open Sans"/>
              <a:ea typeface="Open Sans"/>
              <a:cs typeface="Open Sans"/>
              <a:sym typeface="Open Sans"/>
            </a:endParaRPr>
          </a:p>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r>
              <a:rPr lang="fr" sz="1700">
                <a:solidFill>
                  <a:srgbClr val="191919"/>
                </a:solidFill>
                <a:latin typeface="Open Sans"/>
                <a:ea typeface="Open Sans"/>
                <a:cs typeface="Open Sans"/>
                <a:sym typeface="Open Sans"/>
              </a:rPr>
              <a:t>Pourquoi le gouvernement du Canada a-t-il forcé les Inuits à s’installer dans des villages permanents? </a:t>
            </a:r>
            <a:endParaRPr sz="1700">
              <a:solidFill>
                <a:srgbClr val="191919"/>
              </a:solidFill>
              <a:latin typeface="Open Sans"/>
              <a:ea typeface="Open Sans"/>
              <a:cs typeface="Open Sans"/>
              <a:sym typeface="Open Sans"/>
            </a:endParaRPr>
          </a:p>
          <a:p>
            <a:pPr marL="0" lvl="0" indent="0" algn="l" rtl="0">
              <a:spcBef>
                <a:spcPts val="0"/>
              </a:spcBef>
              <a:spcAft>
                <a:spcPts val="0"/>
              </a:spcAft>
              <a:buNone/>
            </a:pPr>
            <a:endParaRPr sz="1700">
              <a:solidFill>
                <a:srgbClr val="191919"/>
              </a:solidFill>
              <a:latin typeface="Open Sans"/>
              <a:ea typeface="Open Sans"/>
              <a:cs typeface="Open Sans"/>
              <a:sym typeface="Open Sans"/>
            </a:endParaRPr>
          </a:p>
          <a:p>
            <a:pPr marL="0" lvl="0" indent="0" algn="l" rtl="0">
              <a:spcBef>
                <a:spcPts val="0"/>
              </a:spcBef>
              <a:spcAft>
                <a:spcPts val="0"/>
              </a:spcAft>
              <a:buNone/>
            </a:pPr>
            <a:r>
              <a:rPr lang="fr" sz="1700">
                <a:solidFill>
                  <a:srgbClr val="191919"/>
                </a:solidFill>
                <a:latin typeface="Open Sans"/>
                <a:ea typeface="Open Sans"/>
                <a:cs typeface="Open Sans"/>
                <a:sym typeface="Open Sans"/>
              </a:rPr>
              <a:t>Quels problèmes cette décision du gouvernement du Canada a-t-elle causés pour les Inuits?</a:t>
            </a:r>
            <a:endParaRPr sz="2300">
              <a:solidFill>
                <a:srgbClr val="191919"/>
              </a:solidFill>
              <a:latin typeface="Open Sans"/>
              <a:ea typeface="Open Sans"/>
              <a:cs typeface="Open Sans"/>
              <a:sym typeface="Open Sans"/>
            </a:endParaRPr>
          </a:p>
        </p:txBody>
      </p:sp>
      <p:grpSp>
        <p:nvGrpSpPr>
          <p:cNvPr id="227" name="Google Shape;227;p26"/>
          <p:cNvGrpSpPr/>
          <p:nvPr/>
        </p:nvGrpSpPr>
        <p:grpSpPr>
          <a:xfrm>
            <a:off x="4560625" y="383023"/>
            <a:ext cx="3900492" cy="573648"/>
            <a:chOff x="1119355" y="481275"/>
            <a:chExt cx="6514936" cy="573648"/>
          </a:xfrm>
        </p:grpSpPr>
        <p:sp>
          <p:nvSpPr>
            <p:cNvPr id="228" name="Google Shape;228;p26"/>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6"/>
            <p:cNvSpPr/>
            <p:nvPr/>
          </p:nvSpPr>
          <p:spPr>
            <a:xfrm>
              <a:off x="1379441" y="481302"/>
              <a:ext cx="59148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2100" b="1">
                  <a:latin typeface="Open Sans"/>
                  <a:ea typeface="Open Sans"/>
                  <a:cs typeface="Open Sans"/>
                  <a:sym typeface="Open Sans"/>
                </a:rPr>
                <a:t>As-tu compris?</a:t>
              </a:r>
              <a:endParaRPr sz="2100" b="1">
                <a:latin typeface="Open Sans"/>
                <a:ea typeface="Open Sans"/>
                <a:cs typeface="Open Sans"/>
                <a:sym typeface="Open Sans"/>
              </a:endParaRPr>
            </a:p>
          </p:txBody>
        </p:sp>
      </p:grpSp>
      <p:grpSp>
        <p:nvGrpSpPr>
          <p:cNvPr id="231" name="Google Shape;231;p26"/>
          <p:cNvGrpSpPr/>
          <p:nvPr/>
        </p:nvGrpSpPr>
        <p:grpSpPr>
          <a:xfrm>
            <a:off x="264001" y="383023"/>
            <a:ext cx="4006034" cy="573648"/>
            <a:chOff x="1119355" y="481275"/>
            <a:chExt cx="6514936" cy="573648"/>
          </a:xfrm>
        </p:grpSpPr>
        <p:sp>
          <p:nvSpPr>
            <p:cNvPr id="232" name="Google Shape;232;p26"/>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1363987" y="481302"/>
              <a:ext cx="60768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b="1">
                  <a:latin typeface="Open Sans"/>
                  <a:ea typeface="Open Sans"/>
                  <a:cs typeface="Open Sans"/>
                  <a:sym typeface="Open Sans"/>
                </a:rPr>
                <a:t>Question-Guide pour la lecture</a:t>
              </a:r>
              <a:endParaRPr sz="1800" b="1">
                <a:latin typeface="Open Sans"/>
                <a:ea typeface="Open Sans"/>
                <a:cs typeface="Open Sans"/>
                <a:sym typeface="Open Sans"/>
              </a:endParaRPr>
            </a:p>
          </p:txBody>
        </p:sp>
      </p:grpSp>
      <p:pic>
        <p:nvPicPr>
          <p:cNvPr id="235" name="Google Shape;235;p26"/>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238" name="Google Shape;238;p2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7"/>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244" name="Google Shape;244;p27"/>
          <p:cNvGrpSpPr/>
          <p:nvPr/>
        </p:nvGrpSpPr>
        <p:grpSpPr>
          <a:xfrm>
            <a:off x="1314532" y="242650"/>
            <a:ext cx="6514936" cy="573648"/>
            <a:chOff x="1119355" y="481275"/>
            <a:chExt cx="6514936" cy="573648"/>
          </a:xfrm>
        </p:grpSpPr>
        <p:sp>
          <p:nvSpPr>
            <p:cNvPr id="245" name="Google Shape;245;p27"/>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7"/>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7"/>
            <p:cNvSpPr/>
            <p:nvPr/>
          </p:nvSpPr>
          <p:spPr>
            <a:xfrm>
              <a:off x="1849800" y="481300"/>
              <a:ext cx="5444400" cy="573600"/>
            </a:xfrm>
            <a:prstGeom prst="roundRect">
              <a:avLst>
                <a:gd name="adj" fmla="val 0"/>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 name="Google Shape;248;p27"/>
          <p:cNvSpPr/>
          <p:nvPr/>
        </p:nvSpPr>
        <p:spPr>
          <a:xfrm flipH="1">
            <a:off x="8507414" y="4239933"/>
            <a:ext cx="287617" cy="260181"/>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7"/>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400" b="1">
                <a:solidFill>
                  <a:srgbClr val="191919"/>
                </a:solidFill>
                <a:latin typeface="Open Sans"/>
                <a:ea typeface="Open Sans"/>
                <a:cs typeface="Open Sans"/>
                <a:sym typeface="Open Sans"/>
              </a:rPr>
              <a:t>Après la lecture: question de réflexion</a:t>
            </a:r>
            <a:endParaRPr sz="2400" b="1">
              <a:solidFill>
                <a:srgbClr val="191919"/>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1058A731-7039-82DC-0D61-24662D5200BA}"/>
              </a:ext>
            </a:extLst>
          </p:cNvPr>
          <p:cNvPicPr>
            <a:picLocks noChangeAspect="1"/>
          </p:cNvPicPr>
          <p:nvPr/>
        </p:nvPicPr>
        <p:blipFill>
          <a:blip r:embed="rId3"/>
          <a:srcRect l="1905" t="6944" r="7432" b="5979"/>
          <a:stretch>
            <a:fillRect/>
          </a:stretch>
        </p:blipFill>
        <p:spPr>
          <a:xfrm>
            <a:off x="2008422" y="1066497"/>
            <a:ext cx="4968587" cy="3206896"/>
          </a:xfrm>
          <a:prstGeom prst="rect">
            <a:avLst/>
          </a:prstGeom>
        </p:spPr>
      </p:pic>
      <p:pic>
        <p:nvPicPr>
          <p:cNvPr id="252" name="Google Shape;252;p27"/>
          <p:cNvPicPr preferRelativeResize="0"/>
          <p:nvPr/>
        </p:nvPicPr>
        <p:blipFill>
          <a:blip r:embed="rId4">
            <a:alphaModFix/>
          </a:blip>
          <a:stretch>
            <a:fillRect/>
          </a:stretch>
        </p:blipFill>
        <p:spPr>
          <a:xfrm>
            <a:off x="-18000" y="4869798"/>
            <a:ext cx="879675" cy="307777"/>
          </a:xfrm>
          <a:prstGeom prst="rect">
            <a:avLst/>
          </a:prstGeom>
          <a:noFill/>
          <a:ln>
            <a:noFill/>
          </a:ln>
        </p:spPr>
      </p:pic>
      <p:sp>
        <p:nvSpPr>
          <p:cNvPr id="255" name="Google Shape;255;p27"/>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16</a:t>
            </a:fld>
            <a:endParaRPr/>
          </a:p>
        </p:txBody>
      </p:sp>
      <p:sp>
        <p:nvSpPr>
          <p:cNvPr id="251" name="Google Shape;251;p27"/>
          <p:cNvSpPr/>
          <p:nvPr/>
        </p:nvSpPr>
        <p:spPr>
          <a:xfrm>
            <a:off x="2663850" y="1099550"/>
            <a:ext cx="3706200" cy="31404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1800" b="1">
                <a:solidFill>
                  <a:srgbClr val="191919"/>
                </a:solidFill>
                <a:latin typeface="Open Sans"/>
                <a:ea typeface="Open Sans"/>
                <a:cs typeface="Open Sans"/>
                <a:sym typeface="Open Sans"/>
              </a:rPr>
              <a:t>Quel est le rôle des aliments traditionnels dans la sécurité alimentaire des Inuits? Comment les aliments traditionnels des Inuits peuvent-ils aider à conserver leur culture? </a:t>
            </a:r>
            <a:endParaRPr sz="1900">
              <a:solidFill>
                <a:srgbClr val="191919"/>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8"/>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261" name="Google Shape;261;p28"/>
          <p:cNvGrpSpPr/>
          <p:nvPr/>
        </p:nvGrpSpPr>
        <p:grpSpPr>
          <a:xfrm>
            <a:off x="1314532" y="242650"/>
            <a:ext cx="6514936" cy="573648"/>
            <a:chOff x="1119355" y="481275"/>
            <a:chExt cx="6514936" cy="573648"/>
          </a:xfrm>
        </p:grpSpPr>
        <p:sp>
          <p:nvSpPr>
            <p:cNvPr id="262" name="Google Shape;262;p28"/>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5" name="Google Shape;265;p28"/>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Activité d’écoute</a:t>
            </a:r>
            <a:endParaRPr sz="2900" b="1">
              <a:solidFill>
                <a:srgbClr val="191919"/>
              </a:solidFill>
              <a:latin typeface="Open Sans"/>
              <a:ea typeface="Open Sans"/>
              <a:cs typeface="Open Sans"/>
              <a:sym typeface="Open Sans"/>
            </a:endParaRPr>
          </a:p>
        </p:txBody>
      </p:sp>
      <p:sp>
        <p:nvSpPr>
          <p:cNvPr id="270" name="Google Shape;270;p28"/>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 sz="1800" dirty="0">
                <a:solidFill>
                  <a:srgbClr val="263238"/>
                </a:solidFill>
              </a:rPr>
              <a:t>Voici quelques vidéos associées avec le sujet que vous pouvez regarder avec votre classe.</a:t>
            </a:r>
            <a:endParaRPr sz="1800" dirty="0"/>
          </a:p>
          <a:p>
            <a:pPr marL="0" lvl="0" indent="0" algn="l" rtl="0">
              <a:spcBef>
                <a:spcPts val="1600"/>
              </a:spcBef>
              <a:spcAft>
                <a:spcPts val="0"/>
              </a:spcAft>
              <a:buNone/>
            </a:pPr>
            <a:r>
              <a:rPr lang="fr" sz="1800" u="sng" dirty="0">
                <a:solidFill>
                  <a:srgbClr val="1155CC"/>
                </a:solidFill>
                <a:hlinkClick r:id="rId3">
                  <a:extLst>
                    <a:ext uri="{A12FA001-AC4F-418D-AE19-62706E023703}">
                      <ahyp:hlinkClr xmlns:ahyp="http://schemas.microsoft.com/office/drawing/2018/hyperlinkcolor" val="tx"/>
                    </a:ext>
                  </a:extLst>
                </a:hlinkClick>
              </a:rPr>
              <a:t>https://www.youtube.com/watch?v=1_4uIUgyqRo</a:t>
            </a:r>
            <a:r>
              <a:rPr lang="fr" sz="1800" dirty="0">
                <a:solidFill>
                  <a:srgbClr val="000000"/>
                </a:solidFill>
              </a:rPr>
              <a:t> </a:t>
            </a:r>
            <a:endParaRPr sz="1800" dirty="0">
              <a:solidFill>
                <a:srgbClr val="000000"/>
              </a:solidFill>
            </a:endParaRPr>
          </a:p>
          <a:p>
            <a:pPr marL="0" lvl="0" indent="0" algn="l" rtl="0">
              <a:spcBef>
                <a:spcPts val="1200"/>
              </a:spcBef>
              <a:spcAft>
                <a:spcPts val="0"/>
              </a:spcAft>
              <a:buNone/>
            </a:pPr>
            <a:r>
              <a:rPr lang="fr-FR" sz="1800" dirty="0">
                <a:solidFill>
                  <a:srgbClr val="000000"/>
                </a:solidFill>
              </a:rPr>
              <a:t>		</a:t>
            </a:r>
            <a:endParaRPr sz="1800" dirty="0">
              <a:solidFill>
                <a:srgbClr val="000000"/>
              </a:solidFill>
            </a:endParaRPr>
          </a:p>
          <a:p>
            <a:pPr marL="0" lvl="0" indent="0" algn="l" rtl="0">
              <a:spcBef>
                <a:spcPts val="1200"/>
              </a:spcBef>
              <a:spcAft>
                <a:spcPts val="0"/>
              </a:spcAft>
              <a:buNone/>
            </a:pPr>
            <a:r>
              <a:rPr lang="fr" sz="1800" u="sng" dirty="0">
                <a:solidFill>
                  <a:srgbClr val="1155CC"/>
                </a:solidFill>
                <a:hlinkClick r:id="rId4">
                  <a:extLst>
                    <a:ext uri="{A12FA001-AC4F-418D-AE19-62706E023703}">
                      <ahyp:hlinkClr xmlns:ahyp="http://schemas.microsoft.com/office/drawing/2018/hyperlinkcolor" val="tx"/>
                    </a:ext>
                  </a:extLst>
                </a:hlinkClick>
              </a:rPr>
              <a:t>https://ici.radio-canada.ca/nouvelle/1156827/premiere-recolte-legumes-frais-nunavik-plan-nord-makivik</a:t>
            </a:r>
            <a:r>
              <a:rPr lang="fr" sz="1800" dirty="0">
                <a:solidFill>
                  <a:srgbClr val="000000"/>
                </a:solidFill>
              </a:rPr>
              <a:t> </a:t>
            </a:r>
            <a:endParaRPr sz="1800" dirty="0">
              <a:solidFill>
                <a:srgbClr val="000000"/>
              </a:solidFill>
            </a:endParaRPr>
          </a:p>
          <a:p>
            <a:pPr marL="0" lvl="0" indent="0" algn="l" rtl="0">
              <a:spcBef>
                <a:spcPts val="1200"/>
              </a:spcBef>
              <a:spcAft>
                <a:spcPts val="1200"/>
              </a:spcAft>
              <a:buNone/>
            </a:pPr>
            <a:endParaRPr sz="1800" dirty="0"/>
          </a:p>
        </p:txBody>
      </p:sp>
      <p:pic>
        <p:nvPicPr>
          <p:cNvPr id="272" name="Google Shape;272;p28"/>
          <p:cNvPicPr preferRelativeResize="0"/>
          <p:nvPr/>
        </p:nvPicPr>
        <p:blipFill>
          <a:blip r:embed="rId5">
            <a:alphaModFix/>
          </a:blip>
          <a:stretch>
            <a:fillRect/>
          </a:stretch>
        </p:blipFill>
        <p:spPr>
          <a:xfrm>
            <a:off x="-18000" y="4869798"/>
            <a:ext cx="879675" cy="307777"/>
          </a:xfrm>
          <a:prstGeom prst="rect">
            <a:avLst/>
          </a:prstGeom>
          <a:noFill/>
          <a:ln>
            <a:noFill/>
          </a:ln>
        </p:spPr>
      </p:pic>
      <p:sp>
        <p:nvSpPr>
          <p:cNvPr id="273" name="Google Shape;273;p28"/>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274" name="Google Shape;274;p2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17</a:t>
            </a:fld>
            <a:endParaRPr/>
          </a:p>
        </p:txBody>
      </p:sp>
      <p:pic>
        <p:nvPicPr>
          <p:cNvPr id="4" name="Image 3" descr="Une image contenant pot de fleurs, dessin humoristique, conteneur">
            <a:extLst>
              <a:ext uri="{FF2B5EF4-FFF2-40B4-BE49-F238E27FC236}">
                <a16:creationId xmlns:a16="http://schemas.microsoft.com/office/drawing/2014/main" id="{874B2A2E-C3C9-8F67-82E7-5C258E9025D3}"/>
              </a:ext>
            </a:extLst>
          </p:cNvPr>
          <p:cNvPicPr>
            <a:picLocks noChangeAspect="1"/>
          </p:cNvPicPr>
          <p:nvPr/>
        </p:nvPicPr>
        <p:blipFill>
          <a:blip r:embed="rId6"/>
          <a:stretch>
            <a:fillRect/>
          </a:stretch>
        </p:blipFill>
        <p:spPr>
          <a:xfrm>
            <a:off x="4153785" y="2328403"/>
            <a:ext cx="6071641" cy="34152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9"/>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280" name="Google Shape;280;p29"/>
          <p:cNvGrpSpPr/>
          <p:nvPr/>
        </p:nvGrpSpPr>
        <p:grpSpPr>
          <a:xfrm>
            <a:off x="1314532" y="242650"/>
            <a:ext cx="6514936" cy="573648"/>
            <a:chOff x="1119355" y="481275"/>
            <a:chExt cx="6514936" cy="573648"/>
          </a:xfrm>
        </p:grpSpPr>
        <p:sp>
          <p:nvSpPr>
            <p:cNvPr id="281" name="Google Shape;281;p29"/>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9"/>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9"/>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29"/>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Invite à écrire</a:t>
            </a:r>
            <a:endParaRPr sz="2900" b="1">
              <a:solidFill>
                <a:srgbClr val="191919"/>
              </a:solidFill>
              <a:latin typeface="Open Sans"/>
              <a:ea typeface="Open Sans"/>
              <a:cs typeface="Open Sans"/>
              <a:sym typeface="Open Sans"/>
            </a:endParaRPr>
          </a:p>
        </p:txBody>
      </p:sp>
      <p:sp>
        <p:nvSpPr>
          <p:cNvPr id="285" name="Google Shape;285;p29"/>
          <p:cNvSpPr txBox="1">
            <a:spLocks noGrp="1"/>
          </p:cNvSpPr>
          <p:nvPr>
            <p:ph type="body" idx="1"/>
          </p:nvPr>
        </p:nvSpPr>
        <p:spPr>
          <a:xfrm>
            <a:off x="352697" y="1708878"/>
            <a:ext cx="8412600" cy="2923841"/>
          </a:xfrm>
          <a:prstGeom prst="rect">
            <a:avLst/>
          </a:prstGeom>
        </p:spPr>
        <p:txBody>
          <a:bodyPr spcFirstLastPara="1" wrap="square" lIns="91425" tIns="45700" rIns="91425" bIns="45700" anchor="t" anchorCtr="0">
            <a:normAutofit/>
          </a:bodyPr>
          <a:lstStyle/>
          <a:p>
            <a:pPr marL="0" lvl="0" indent="0" algn="ctr" rtl="0">
              <a:lnSpc>
                <a:spcPct val="100000"/>
              </a:lnSpc>
              <a:spcBef>
                <a:spcPts val="0"/>
              </a:spcBef>
              <a:spcAft>
                <a:spcPts val="1200"/>
              </a:spcAft>
              <a:buNone/>
            </a:pPr>
            <a:r>
              <a:rPr lang="fr" sz="2200" b="1" dirty="0"/>
              <a:t>Crée un graphique informatif à propos solutions pour éliminer la faim dans le Nord ou un graphique informatif qui décrit l’importance des aliments traditionnels pour la culture.</a:t>
            </a:r>
            <a:endParaRPr sz="2200" dirty="0"/>
          </a:p>
        </p:txBody>
      </p:sp>
      <p:pic>
        <p:nvPicPr>
          <p:cNvPr id="286" name="Google Shape;286;p29"/>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287" name="Google Shape;287;p29"/>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endParaRPr/>
          </a:p>
        </p:txBody>
      </p:sp>
      <p:sp>
        <p:nvSpPr>
          <p:cNvPr id="288" name="Google Shape;288;p29"/>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0"/>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294" name="Google Shape;294;p30"/>
          <p:cNvGrpSpPr/>
          <p:nvPr/>
        </p:nvGrpSpPr>
        <p:grpSpPr>
          <a:xfrm>
            <a:off x="1314532" y="242650"/>
            <a:ext cx="6514936" cy="573648"/>
            <a:chOff x="1119355" y="481275"/>
            <a:chExt cx="6514936" cy="573648"/>
          </a:xfrm>
        </p:grpSpPr>
        <p:sp>
          <p:nvSpPr>
            <p:cNvPr id="295" name="Google Shape;295;p30"/>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0"/>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0"/>
            <p:cNvSpPr/>
            <p:nvPr/>
          </p:nvSpPr>
          <p:spPr>
            <a:xfrm>
              <a:off x="1849800" y="481300"/>
              <a:ext cx="5444400" cy="573600"/>
            </a:xfrm>
            <a:prstGeom prst="roundRect">
              <a:avLst>
                <a:gd name="adj" fmla="val 0"/>
              </a:avLst>
            </a:prstGeom>
            <a:solidFill>
              <a:srgbClr val="007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30"/>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Idée de conception</a:t>
            </a:r>
            <a:endParaRPr sz="2900" b="1">
              <a:solidFill>
                <a:srgbClr val="191919"/>
              </a:solidFill>
              <a:latin typeface="Open Sans"/>
              <a:ea typeface="Open Sans"/>
              <a:cs typeface="Open Sans"/>
              <a:sym typeface="Open Sans"/>
            </a:endParaRPr>
          </a:p>
        </p:txBody>
      </p:sp>
      <p:sp>
        <p:nvSpPr>
          <p:cNvPr id="299" name="Google Shape;299;p30"/>
          <p:cNvSpPr txBox="1"/>
          <p:nvPr/>
        </p:nvSpPr>
        <p:spPr>
          <a:xfrm>
            <a:off x="4127500" y="1278750"/>
            <a:ext cx="3382200" cy="258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b="1">
                <a:solidFill>
                  <a:schemeClr val="dk1"/>
                </a:solidFill>
                <a:latin typeface="Open Sans"/>
                <a:ea typeface="Open Sans"/>
                <a:cs typeface="Open Sans"/>
                <a:sym typeface="Open Sans"/>
              </a:rPr>
              <a:t>Créer un jardin scolaire/ communautaire (carte, modèle) </a:t>
            </a:r>
            <a:endParaRPr sz="2600" b="1">
              <a:solidFill>
                <a:schemeClr val="dk1"/>
              </a:solidFill>
              <a:latin typeface="Open Sans"/>
              <a:ea typeface="Open Sans"/>
              <a:cs typeface="Open Sans"/>
              <a:sym typeface="Open Sans"/>
            </a:endParaRPr>
          </a:p>
          <a:p>
            <a:pPr marL="0" lvl="0" indent="0" algn="ctr" rtl="0">
              <a:spcBef>
                <a:spcPts val="0"/>
              </a:spcBef>
              <a:spcAft>
                <a:spcPts val="0"/>
              </a:spcAft>
              <a:buNone/>
            </a:pPr>
            <a:r>
              <a:rPr lang="fr" sz="2600" b="1">
                <a:solidFill>
                  <a:schemeClr val="dk1"/>
                </a:solidFill>
                <a:latin typeface="Open Sans"/>
                <a:ea typeface="Open Sans"/>
                <a:cs typeface="Open Sans"/>
                <a:sym typeface="Open Sans"/>
              </a:rPr>
              <a:t>ou créer un modèle d’une serre</a:t>
            </a:r>
            <a:endParaRPr sz="2200">
              <a:latin typeface="Open Sans"/>
              <a:ea typeface="Open Sans"/>
              <a:cs typeface="Open Sans"/>
              <a:sym typeface="Open Sans"/>
            </a:endParaRPr>
          </a:p>
        </p:txBody>
      </p:sp>
      <p:pic>
        <p:nvPicPr>
          <p:cNvPr id="300" name="Google Shape;300;p30"/>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302" name="Google Shape;302;p30"/>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r>
              <a:rPr lang="fr"/>
              <a:t>			</a:t>
            </a:r>
            <a:endParaRPr/>
          </a:p>
        </p:txBody>
      </p:sp>
      <p:sp>
        <p:nvSpPr>
          <p:cNvPr id="303" name="Google Shape;303;p30"/>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19</a:t>
            </a:fld>
            <a:endParaRPr/>
          </a:p>
        </p:txBody>
      </p:sp>
      <p:pic>
        <p:nvPicPr>
          <p:cNvPr id="5" name="Image 4" descr="Une image contenant fruit, Aliments naturels, pomme, produits">
            <a:extLst>
              <a:ext uri="{FF2B5EF4-FFF2-40B4-BE49-F238E27FC236}">
                <a16:creationId xmlns:a16="http://schemas.microsoft.com/office/drawing/2014/main" id="{62624AA2-ED8E-494C-634F-87792CE99EFA}"/>
              </a:ext>
            </a:extLst>
          </p:cNvPr>
          <p:cNvPicPr>
            <a:picLocks noChangeAspect="1"/>
          </p:cNvPicPr>
          <p:nvPr/>
        </p:nvPicPr>
        <p:blipFill>
          <a:blip r:embed="rId4">
            <a:alphaModFix/>
          </a:blip>
          <a:srcRect l="31978" r="32603" b="13748"/>
          <a:stretch>
            <a:fillRect/>
          </a:stretch>
        </p:blipFill>
        <p:spPr>
          <a:xfrm>
            <a:off x="737078" y="1127711"/>
            <a:ext cx="2230724" cy="305566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
              <a:t>Intended Use</a:t>
            </a:r>
            <a:endParaRPr/>
          </a:p>
        </p:txBody>
      </p:sp>
      <p:sp>
        <p:nvSpPr>
          <p:cNvPr id="75" name="Google Shape;75;p15"/>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 sz="1800"/>
              <a:t>These slides are intended as a teacher accompaniment for the Scholastic Resource “Passe à l’action”, and are designed for use with Junior and Intermediate students.</a:t>
            </a:r>
            <a:endParaRPr sz="1800"/>
          </a:p>
          <a:p>
            <a:pPr marL="0" lvl="0" indent="0" algn="l" rtl="0">
              <a:spcBef>
                <a:spcPts val="1200"/>
              </a:spcBef>
              <a:spcAft>
                <a:spcPts val="0"/>
              </a:spcAft>
              <a:buNone/>
            </a:pPr>
            <a:r>
              <a:rPr lang="fr" sz="1800"/>
              <a:t>Three lessons have been created to explore the more difficult texts in the book. These lessons can be differentiated for different grade levels through scaling teacher support and intervention. </a:t>
            </a:r>
            <a:endParaRPr sz="1800"/>
          </a:p>
          <a:p>
            <a:pPr marL="0" lvl="0" indent="0" algn="l" rtl="0">
              <a:spcBef>
                <a:spcPts val="1200"/>
              </a:spcBef>
              <a:spcAft>
                <a:spcPts val="0"/>
              </a:spcAft>
              <a:buNone/>
            </a:pPr>
            <a:r>
              <a:rPr lang="fr" sz="1800"/>
              <a:t>A list of related texts in the book has been provided. The intent is that teachers can use the provided lessons as a mentor text, then assign related texts for future shared, group or independent reading depending on student needs. </a:t>
            </a:r>
            <a:endParaRPr sz="1800"/>
          </a:p>
          <a:p>
            <a:pPr marL="0" lvl="0" indent="0" algn="l" rtl="0">
              <a:spcBef>
                <a:spcPts val="1200"/>
              </a:spcBef>
              <a:spcAft>
                <a:spcPts val="1200"/>
              </a:spcAft>
              <a:buNone/>
            </a:pPr>
            <a:r>
              <a:rPr lang="fr" sz="1800"/>
              <a:t>Curriculum connections have also been provided for each lesson.</a:t>
            </a:r>
            <a:endParaRPr sz="1800"/>
          </a:p>
        </p:txBody>
      </p:sp>
      <p:sp>
        <p:nvSpPr>
          <p:cNvPr id="76" name="Google Shape;76;p15"/>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1"/>
          <p:cNvSpPr/>
          <p:nvPr/>
        </p:nvSpPr>
        <p:spPr>
          <a:xfrm>
            <a:off x="264025" y="190544"/>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309" name="Google Shape;309;p31"/>
          <p:cNvGrpSpPr/>
          <p:nvPr/>
        </p:nvGrpSpPr>
        <p:grpSpPr>
          <a:xfrm>
            <a:off x="1314532" y="242650"/>
            <a:ext cx="6514936" cy="573648"/>
            <a:chOff x="1119355" y="481275"/>
            <a:chExt cx="6514936" cy="573648"/>
          </a:xfrm>
        </p:grpSpPr>
        <p:sp>
          <p:nvSpPr>
            <p:cNvPr id="310" name="Google Shape;310;p31"/>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1"/>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1"/>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31"/>
          <p:cNvSpPr txBox="1"/>
          <p:nvPr/>
        </p:nvSpPr>
        <p:spPr>
          <a:xfrm>
            <a:off x="1516950" y="300863"/>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2900" b="1">
                <a:solidFill>
                  <a:srgbClr val="191919"/>
                </a:solidFill>
                <a:latin typeface="Open Sans"/>
                <a:ea typeface="Open Sans"/>
                <a:cs typeface="Open Sans"/>
                <a:sym typeface="Open Sans"/>
              </a:rPr>
              <a:t>Articles liés dans le livre</a:t>
            </a:r>
            <a:endParaRPr sz="2900" b="1">
              <a:solidFill>
                <a:srgbClr val="191919"/>
              </a:solidFill>
              <a:latin typeface="Open Sans"/>
              <a:ea typeface="Open Sans"/>
              <a:cs typeface="Open Sans"/>
              <a:sym typeface="Open Sans"/>
            </a:endParaRPr>
          </a:p>
        </p:txBody>
      </p:sp>
      <p:sp>
        <p:nvSpPr>
          <p:cNvPr id="314" name="Google Shape;314;p31"/>
          <p:cNvSpPr txBox="1"/>
          <p:nvPr/>
        </p:nvSpPr>
        <p:spPr>
          <a:xfrm>
            <a:off x="1609525" y="1099825"/>
            <a:ext cx="5891400" cy="3140100"/>
          </a:xfrm>
          <a:prstGeom prst="rect">
            <a:avLst/>
          </a:prstGeom>
          <a:noFill/>
          <a:ln w="28575" cap="flat" cmpd="sng">
            <a:solidFill>
              <a:srgbClr val="007A34"/>
            </a:solidFill>
            <a:prstDash val="dashDot"/>
            <a:round/>
            <a:headEnd type="none" w="sm" len="sm"/>
            <a:tailEnd type="none" w="sm" len="sm"/>
          </a:ln>
        </p:spPr>
        <p:txBody>
          <a:bodyPr spcFirstLastPara="1" wrap="square" lIns="91425" tIns="91425" rIns="91425" bIns="91425" anchor="t" anchorCtr="0">
            <a:spAutoFit/>
          </a:bodyPr>
          <a:lstStyle/>
          <a:p>
            <a:pPr marL="914400" lvl="1" indent="-355600" algn="l" rtl="0">
              <a:spcBef>
                <a:spcPts val="0"/>
              </a:spcBef>
              <a:spcAft>
                <a:spcPts val="0"/>
              </a:spcAft>
              <a:buClr>
                <a:srgbClr val="191919"/>
              </a:buClr>
              <a:buSzPts val="2000"/>
              <a:buFont typeface="Open Sans"/>
              <a:buChar char="○"/>
            </a:pPr>
            <a:r>
              <a:rPr lang="fr" sz="2400" b="1">
                <a:latin typeface="Open Sans"/>
                <a:ea typeface="Open Sans"/>
                <a:cs typeface="Open Sans"/>
                <a:sym typeface="Open Sans"/>
              </a:rPr>
              <a:t>Nourrir les valeurs communautaires, </a:t>
            </a:r>
            <a:r>
              <a:rPr lang="fr" sz="2400" b="1">
                <a:solidFill>
                  <a:srgbClr val="000000"/>
                </a:solidFill>
                <a:latin typeface="Open Sans"/>
                <a:ea typeface="Open Sans"/>
                <a:cs typeface="Open Sans"/>
                <a:sym typeface="Open Sans"/>
              </a:rPr>
              <a:t> p.</a:t>
            </a:r>
            <a:r>
              <a:rPr lang="fr" sz="2400" b="1">
                <a:latin typeface="Open Sans"/>
                <a:ea typeface="Open Sans"/>
                <a:cs typeface="Open Sans"/>
                <a:sym typeface="Open Sans"/>
              </a:rPr>
              <a:t>2-3</a:t>
            </a:r>
            <a:endParaRPr sz="2400" b="1">
              <a:latin typeface="Open Sans"/>
              <a:ea typeface="Open Sans"/>
              <a:cs typeface="Open Sans"/>
              <a:sym typeface="Open Sans"/>
            </a:endParaRPr>
          </a:p>
          <a:p>
            <a:pPr marL="914400" lvl="0" indent="0" algn="l" rtl="0">
              <a:spcBef>
                <a:spcPts val="0"/>
              </a:spcBef>
              <a:spcAft>
                <a:spcPts val="0"/>
              </a:spcAft>
              <a:buNone/>
            </a:pPr>
            <a:endParaRPr sz="2400" b="1">
              <a:latin typeface="Open Sans"/>
              <a:ea typeface="Open Sans"/>
              <a:cs typeface="Open Sans"/>
              <a:sym typeface="Open Sans"/>
            </a:endParaRPr>
          </a:p>
          <a:p>
            <a:pPr marL="914400" lvl="1" indent="-381000" algn="l" rtl="0">
              <a:spcBef>
                <a:spcPts val="0"/>
              </a:spcBef>
              <a:spcAft>
                <a:spcPts val="0"/>
              </a:spcAft>
              <a:buSzPts val="2400"/>
              <a:buFont typeface="Open Sans"/>
              <a:buChar char="○"/>
            </a:pPr>
            <a:r>
              <a:rPr lang="fr" sz="2400" b="1">
                <a:latin typeface="Open Sans"/>
                <a:ea typeface="Open Sans"/>
                <a:cs typeface="Open Sans"/>
                <a:sym typeface="Open Sans"/>
              </a:rPr>
              <a:t>Les 5 plus grands facteurs de risque de la faim, p.8-9</a:t>
            </a:r>
            <a:endParaRPr sz="2400" b="1">
              <a:latin typeface="Open Sans"/>
              <a:ea typeface="Open Sans"/>
              <a:cs typeface="Open Sans"/>
              <a:sym typeface="Open Sans"/>
            </a:endParaRPr>
          </a:p>
          <a:p>
            <a:pPr marL="914400" lvl="0" indent="0" algn="l" rtl="0">
              <a:spcBef>
                <a:spcPts val="0"/>
              </a:spcBef>
              <a:spcAft>
                <a:spcPts val="0"/>
              </a:spcAft>
              <a:buNone/>
            </a:pPr>
            <a:endParaRPr sz="2400" b="1">
              <a:solidFill>
                <a:srgbClr val="000000"/>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400" b="1">
                <a:latin typeface="Open Sans"/>
                <a:ea typeface="Open Sans"/>
                <a:cs typeface="Open Sans"/>
                <a:sym typeface="Open Sans"/>
              </a:rPr>
              <a:t>Qui a faim au Canada?,</a:t>
            </a:r>
            <a:r>
              <a:rPr lang="fr" sz="2400" b="1">
                <a:solidFill>
                  <a:srgbClr val="000000"/>
                </a:solidFill>
                <a:latin typeface="Open Sans"/>
                <a:ea typeface="Open Sans"/>
                <a:cs typeface="Open Sans"/>
                <a:sym typeface="Open Sans"/>
              </a:rPr>
              <a:t> </a:t>
            </a:r>
            <a:r>
              <a:rPr lang="fr" sz="2400" b="1">
                <a:latin typeface="Open Sans"/>
                <a:ea typeface="Open Sans"/>
                <a:cs typeface="Open Sans"/>
                <a:sym typeface="Open Sans"/>
              </a:rPr>
              <a:t>p</a:t>
            </a:r>
            <a:r>
              <a:rPr lang="fr" sz="2400" b="1">
                <a:solidFill>
                  <a:srgbClr val="000000"/>
                </a:solidFill>
                <a:latin typeface="Open Sans"/>
                <a:ea typeface="Open Sans"/>
                <a:cs typeface="Open Sans"/>
                <a:sym typeface="Open Sans"/>
              </a:rPr>
              <a:t>.1</a:t>
            </a:r>
            <a:r>
              <a:rPr lang="fr" sz="2400" b="1">
                <a:latin typeface="Open Sans"/>
                <a:ea typeface="Open Sans"/>
                <a:cs typeface="Open Sans"/>
                <a:sym typeface="Open Sans"/>
              </a:rPr>
              <a:t>0-11</a:t>
            </a:r>
            <a:endParaRPr sz="2400" b="1">
              <a:latin typeface="Open Sans"/>
              <a:ea typeface="Open Sans"/>
              <a:cs typeface="Open Sans"/>
              <a:sym typeface="Open Sans"/>
            </a:endParaRPr>
          </a:p>
          <a:p>
            <a:pPr marL="914400" lvl="0" indent="0" algn="l" rtl="0">
              <a:spcBef>
                <a:spcPts val="0"/>
              </a:spcBef>
              <a:spcAft>
                <a:spcPts val="0"/>
              </a:spcAft>
              <a:buNone/>
            </a:pPr>
            <a:endParaRPr sz="2400" b="1">
              <a:latin typeface="Open Sans"/>
              <a:ea typeface="Open Sans"/>
              <a:cs typeface="Open Sans"/>
              <a:sym typeface="Open Sans"/>
            </a:endParaRPr>
          </a:p>
        </p:txBody>
      </p:sp>
      <p:pic>
        <p:nvPicPr>
          <p:cNvPr id="315" name="Google Shape;315;p31"/>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317" name="Google Shape;317;p31"/>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a:bodyPr>
          <a:lstStyle/>
          <a:p>
            <a:pPr marL="0" lvl="0" indent="0" algn="l" rtl="0">
              <a:spcBef>
                <a:spcPts val="1000"/>
              </a:spcBef>
              <a:spcAft>
                <a:spcPts val="1200"/>
              </a:spcAft>
              <a:buNone/>
            </a:pPr>
            <a:endParaRPr/>
          </a:p>
        </p:txBody>
      </p:sp>
      <p:sp>
        <p:nvSpPr>
          <p:cNvPr id="318" name="Google Shape;318;p31"/>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20</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
              <a:t>Format and lesson structure</a:t>
            </a:r>
            <a:endParaRPr/>
          </a:p>
        </p:txBody>
      </p:sp>
      <p:sp>
        <p:nvSpPr>
          <p:cNvPr id="83" name="Google Shape;83;p16"/>
          <p:cNvSpPr txBox="1">
            <a:spLocks noGrp="1"/>
          </p:cNvSpPr>
          <p:nvPr>
            <p:ph type="body" idx="1"/>
          </p:nvPr>
        </p:nvSpPr>
        <p:spPr>
          <a:xfrm>
            <a:off x="352697" y="960120"/>
            <a:ext cx="8412600" cy="36726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fr" sz="1500"/>
              <a:t>In each lesson, teachers will find:</a:t>
            </a:r>
            <a:endParaRPr sz="1500"/>
          </a:p>
          <a:p>
            <a:pPr marL="914400" lvl="0" indent="-323850" algn="l" rtl="0">
              <a:spcBef>
                <a:spcPts val="1200"/>
              </a:spcBef>
              <a:spcAft>
                <a:spcPts val="0"/>
              </a:spcAft>
              <a:buSzPts val="1500"/>
              <a:buAutoNum type="arabicParenR"/>
            </a:pPr>
            <a:r>
              <a:rPr lang="fr" sz="1500" b="1"/>
              <a:t>A title page</a:t>
            </a:r>
            <a:r>
              <a:rPr lang="fr" sz="1500"/>
              <a:t> with the student manual page numbers, curriculum connections, and the big idea in the text.</a:t>
            </a:r>
            <a:endParaRPr sz="1500"/>
          </a:p>
          <a:p>
            <a:pPr marL="914400" lvl="0" indent="-323850" algn="l" rtl="0">
              <a:spcBef>
                <a:spcPts val="0"/>
              </a:spcBef>
              <a:spcAft>
                <a:spcPts val="0"/>
              </a:spcAft>
              <a:buSzPts val="1500"/>
              <a:buAutoNum type="arabicParenR"/>
            </a:pPr>
            <a:r>
              <a:rPr lang="fr" sz="1500" b="1"/>
              <a:t>2-4 “Minds On” activities</a:t>
            </a:r>
            <a:r>
              <a:rPr lang="fr" sz="1500"/>
              <a:t> (e.g., word work, vocabulary, grammar concepts, etc.). The intent is for teachers choose </a:t>
            </a:r>
            <a:r>
              <a:rPr lang="fr" sz="1500" b="1"/>
              <a:t>one</a:t>
            </a:r>
            <a:r>
              <a:rPr lang="fr" sz="1500"/>
              <a:t> that suits the needs of their students, and uses it for a language talk (5-10 minutes).</a:t>
            </a:r>
            <a:endParaRPr sz="1500"/>
          </a:p>
          <a:p>
            <a:pPr marL="914400" lvl="0" indent="-323850" algn="l" rtl="0">
              <a:spcBef>
                <a:spcPts val="0"/>
              </a:spcBef>
              <a:spcAft>
                <a:spcPts val="0"/>
              </a:spcAft>
              <a:buSzPts val="1500"/>
              <a:buAutoNum type="arabicParenR"/>
            </a:pPr>
            <a:r>
              <a:rPr lang="fr" sz="1500" b="1"/>
              <a:t>Pre-reading questions</a:t>
            </a:r>
            <a:r>
              <a:rPr lang="fr" sz="1500"/>
              <a:t>. The intent is for teachers use these questions as a guide for a pre-reading discussion with the class (5-10 minutes).</a:t>
            </a:r>
            <a:endParaRPr sz="1500"/>
          </a:p>
          <a:p>
            <a:pPr marL="914400" lvl="0" indent="-323850" algn="l" rtl="0">
              <a:spcBef>
                <a:spcPts val="0"/>
              </a:spcBef>
              <a:spcAft>
                <a:spcPts val="0"/>
              </a:spcAft>
              <a:buSzPts val="1500"/>
              <a:buAutoNum type="arabicParenR"/>
            </a:pPr>
            <a:r>
              <a:rPr lang="fr" sz="1500" b="1"/>
              <a:t>A guiding question and comprehension questions</a:t>
            </a:r>
            <a:r>
              <a:rPr lang="fr" sz="1500"/>
              <a:t>. This slide is intended to be projected during reading to help guide students’ comprehension. The text can be used for shared reading, group reading, choral reading or independent reading based on student needs (20-30 minutes)</a:t>
            </a:r>
            <a:endParaRPr sz="1500"/>
          </a:p>
          <a:p>
            <a:pPr marL="914400" lvl="0" indent="-323850" algn="l" rtl="0">
              <a:spcBef>
                <a:spcPts val="0"/>
              </a:spcBef>
              <a:spcAft>
                <a:spcPts val="0"/>
              </a:spcAft>
              <a:buSzPts val="1500"/>
              <a:buAutoNum type="arabicParenR"/>
            </a:pPr>
            <a:r>
              <a:rPr lang="fr" sz="1500" b="1"/>
              <a:t>A reflection question </a:t>
            </a:r>
            <a:r>
              <a:rPr lang="fr" sz="1500"/>
              <a:t>for consolidation. This question can be used for a class discussion, exit card, writing prompt, etc. (5-10 minutes)</a:t>
            </a:r>
            <a:endParaRPr sz="1500"/>
          </a:p>
          <a:p>
            <a:pPr marL="914400" lvl="0" indent="-323850" algn="l" rtl="0">
              <a:spcBef>
                <a:spcPts val="0"/>
              </a:spcBef>
              <a:spcAft>
                <a:spcPts val="0"/>
              </a:spcAft>
              <a:buSzPts val="1500"/>
              <a:buAutoNum type="arabicParenR"/>
            </a:pPr>
            <a:r>
              <a:rPr lang="fr" sz="1500"/>
              <a:t>A selection of </a:t>
            </a:r>
            <a:r>
              <a:rPr lang="fr" sz="1500" b="1"/>
              <a:t>extension activities </a:t>
            </a:r>
            <a:r>
              <a:rPr lang="fr" sz="1500"/>
              <a:t>that can be used to build upon ideas in the reading, in tandem with other texts in the book, or as a provocation for a related unit. These may involve other strands of the French Immersion curriculum (listening, speaking, writing), or cross-curricular links.</a:t>
            </a:r>
            <a:endParaRPr sz="1500"/>
          </a:p>
        </p:txBody>
      </p:sp>
      <p:sp>
        <p:nvSpPr>
          <p:cNvPr id="84" name="Google Shape;84;p16"/>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a:extLst>
            <a:ext uri="{FF2B5EF4-FFF2-40B4-BE49-F238E27FC236}">
              <a16:creationId xmlns:a16="http://schemas.microsoft.com/office/drawing/2014/main" id="{FB8D5BF6-22A0-EEDC-FF0B-7D29747665E1}"/>
            </a:ext>
          </a:extLst>
        </p:cNvPr>
        <p:cNvGrpSpPr/>
        <p:nvPr/>
      </p:nvGrpSpPr>
      <p:grpSpPr>
        <a:xfrm>
          <a:off x="0" y="0"/>
          <a:ext cx="0" cy="0"/>
          <a:chOff x="0" y="0"/>
          <a:chExt cx="0" cy="0"/>
        </a:xfrm>
      </p:grpSpPr>
      <p:sp>
        <p:nvSpPr>
          <p:cNvPr id="82" name="Google Shape;82;p16">
            <a:extLst>
              <a:ext uri="{FF2B5EF4-FFF2-40B4-BE49-F238E27FC236}">
                <a16:creationId xmlns:a16="http://schemas.microsoft.com/office/drawing/2014/main" id="{DB129FE2-449A-1EA5-FD3F-BD47E3185DAF}"/>
              </a:ext>
            </a:extLst>
          </p:cNvPr>
          <p:cNvSpPr txBox="1">
            <a:spLocks noGrp="1"/>
          </p:cNvSpPr>
          <p:nvPr>
            <p:ph type="title"/>
          </p:nvPr>
        </p:nvSpPr>
        <p:spPr>
          <a:xfrm>
            <a:off x="352697" y="147812"/>
            <a:ext cx="8412600" cy="5154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fr-FR" dirty="0"/>
              <a:t>R</a:t>
            </a:r>
            <a:r>
              <a:rPr lang="fr" dirty="0"/>
              <a:t>ights of Use for this Resource</a:t>
            </a:r>
            <a:endParaRPr dirty="0"/>
          </a:p>
        </p:txBody>
      </p:sp>
      <p:sp>
        <p:nvSpPr>
          <p:cNvPr id="83" name="Google Shape;83;p16">
            <a:extLst>
              <a:ext uri="{FF2B5EF4-FFF2-40B4-BE49-F238E27FC236}">
                <a16:creationId xmlns:a16="http://schemas.microsoft.com/office/drawing/2014/main" id="{0A2F5814-00F5-6170-EDE5-B845371EE14E}"/>
              </a:ext>
            </a:extLst>
          </p:cNvPr>
          <p:cNvSpPr txBox="1">
            <a:spLocks noGrp="1"/>
          </p:cNvSpPr>
          <p:nvPr>
            <p:ph type="body" idx="1"/>
          </p:nvPr>
        </p:nvSpPr>
        <p:spPr>
          <a:xfrm>
            <a:off x="126609" y="695062"/>
            <a:ext cx="8638688" cy="2233246"/>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fr-FR" sz="1500" dirty="0"/>
              <a:t>For </a:t>
            </a:r>
            <a:r>
              <a:rPr lang="fr-FR" sz="1500" dirty="0" err="1"/>
              <a:t>educational</a:t>
            </a:r>
            <a:r>
              <a:rPr lang="fr-FR" sz="1500" dirty="0"/>
              <a:t> </a:t>
            </a:r>
            <a:r>
              <a:rPr lang="fr-FR" sz="1500" dirty="0" err="1"/>
              <a:t>purposes</a:t>
            </a:r>
            <a:r>
              <a:rPr lang="fr-FR" sz="1500" dirty="0"/>
              <a:t>, </a:t>
            </a:r>
            <a:r>
              <a:rPr lang="fr-FR" sz="1500" dirty="0" err="1"/>
              <a:t>teachers</a:t>
            </a:r>
            <a:r>
              <a:rPr lang="fr-FR" sz="1500" dirty="0"/>
              <a:t> </a:t>
            </a:r>
            <a:r>
              <a:rPr lang="fr-FR" sz="1500" b="1" dirty="0"/>
              <a:t>can:</a:t>
            </a:r>
            <a:endParaRPr sz="1500" dirty="0"/>
          </a:p>
          <a:p>
            <a:pPr marL="914400" lvl="0" indent="-323850" algn="l" rtl="0">
              <a:spcBef>
                <a:spcPts val="1200"/>
              </a:spcBef>
              <a:spcAft>
                <a:spcPts val="0"/>
              </a:spcAft>
              <a:buSzPts val="1500"/>
              <a:buAutoNum type="arabicParenR"/>
            </a:pPr>
            <a:r>
              <a:rPr lang="fr-FR" sz="1500" b="1" dirty="0"/>
              <a:t>download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modify</a:t>
            </a:r>
            <a:r>
              <a:rPr lang="fr-FR" sz="1500" b="1" dirty="0"/>
              <a:t> </a:t>
            </a:r>
            <a:r>
              <a:rPr lang="fr-FR" sz="1500" b="1" dirty="0" err="1"/>
              <a:t>it</a:t>
            </a:r>
            <a:endParaRPr lang="fr-FR" sz="1500" b="1" dirty="0"/>
          </a:p>
          <a:p>
            <a:pPr marL="914400" lvl="0" indent="-323850" algn="l" rtl="0">
              <a:spcBef>
                <a:spcPts val="1200"/>
              </a:spcBef>
              <a:spcAft>
                <a:spcPts val="0"/>
              </a:spcAft>
              <a:buSzPts val="1500"/>
              <a:buAutoNum type="arabicParenR"/>
            </a:pPr>
            <a:r>
              <a:rPr lang="fr-FR" sz="1500" b="1" dirty="0" err="1"/>
              <a:t>project</a:t>
            </a:r>
            <a:r>
              <a:rPr lang="fr-FR" sz="1500" b="1" dirty="0"/>
              <a:t> </a:t>
            </a:r>
            <a:r>
              <a:rPr lang="fr-FR" sz="1500" b="1" dirty="0" err="1"/>
              <a:t>it</a:t>
            </a:r>
            <a:r>
              <a:rPr lang="fr-FR" sz="1500" b="1" dirty="0"/>
              <a:t> in class </a:t>
            </a:r>
          </a:p>
          <a:p>
            <a:pPr marL="914400" lvl="0" indent="-323850" algn="l" rtl="0">
              <a:spcBef>
                <a:spcPts val="1200"/>
              </a:spcBef>
              <a:spcAft>
                <a:spcPts val="0"/>
              </a:spcAft>
              <a:buSzPts val="1500"/>
              <a:buAutoNum type="arabicParenR"/>
            </a:pPr>
            <a:r>
              <a:rPr lang="fr-FR" sz="1500" b="1" dirty="0"/>
              <a:t>post </a:t>
            </a:r>
            <a:r>
              <a:rPr lang="fr-FR" sz="1500" b="1" dirty="0" err="1"/>
              <a:t>it</a:t>
            </a:r>
            <a:r>
              <a:rPr lang="fr-FR" sz="1500" b="1" dirty="0"/>
              <a:t> on </a:t>
            </a:r>
            <a:r>
              <a:rPr lang="fr-FR" sz="1500" b="1" dirty="0" err="1"/>
              <a:t>their</a:t>
            </a:r>
            <a:r>
              <a:rPr lang="fr-FR" sz="1500" b="1" dirty="0"/>
              <a:t> </a:t>
            </a:r>
            <a:r>
              <a:rPr lang="fr-FR" sz="1500" b="1" dirty="0" err="1"/>
              <a:t>classroom</a:t>
            </a:r>
            <a:r>
              <a:rPr lang="fr-FR" sz="1500" b="1" dirty="0"/>
              <a:t> LMS</a:t>
            </a:r>
          </a:p>
          <a:p>
            <a:pPr marL="914400" lvl="0" indent="-323850" algn="l" rtl="0">
              <a:spcBef>
                <a:spcPts val="1200"/>
              </a:spcBef>
              <a:spcAft>
                <a:spcPts val="0"/>
              </a:spcAft>
              <a:buSzPts val="1500"/>
              <a:buAutoNum type="arabicParenR"/>
            </a:pPr>
            <a:r>
              <a:rPr lang="fr-FR" sz="1500" b="1" dirty="0" err="1"/>
              <a:t>Reshare</a:t>
            </a:r>
            <a:r>
              <a:rPr lang="fr-FR" sz="1500" b="1" dirty="0"/>
              <a:t> the original or a </a:t>
            </a:r>
            <a:r>
              <a:rPr lang="fr-FR" sz="1500" b="1" dirty="0" err="1"/>
              <a:t>modified</a:t>
            </a:r>
            <a:r>
              <a:rPr lang="fr-FR" sz="1500" b="1" dirty="0"/>
              <a:t> version on </a:t>
            </a:r>
            <a:r>
              <a:rPr lang="fr-FR" sz="1500" b="1" dirty="0" err="1"/>
              <a:t>any</a:t>
            </a:r>
            <a:r>
              <a:rPr lang="fr-FR" sz="1500" b="1" dirty="0"/>
              <a:t> </a:t>
            </a:r>
            <a:r>
              <a:rPr lang="fr-FR" sz="1500" b="1" dirty="0" err="1"/>
              <a:t>educational</a:t>
            </a:r>
            <a:r>
              <a:rPr lang="fr-FR" sz="1500" b="1" dirty="0"/>
              <a:t> </a:t>
            </a:r>
            <a:r>
              <a:rPr lang="fr-FR" sz="1500" b="1" dirty="0" err="1"/>
              <a:t>website</a:t>
            </a:r>
            <a:r>
              <a:rPr lang="fr-FR" sz="1500" b="1" dirty="0"/>
              <a:t>.</a:t>
            </a:r>
          </a:p>
        </p:txBody>
      </p:sp>
      <p:sp>
        <p:nvSpPr>
          <p:cNvPr id="84" name="Google Shape;84;p16">
            <a:extLst>
              <a:ext uri="{FF2B5EF4-FFF2-40B4-BE49-F238E27FC236}">
                <a16:creationId xmlns:a16="http://schemas.microsoft.com/office/drawing/2014/main" id="{9C4F9D4E-DFB4-D5F9-BFFF-E299B969C6C5}"/>
              </a:ext>
            </a:extLst>
          </p:cNvPr>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4</a:t>
            </a:fld>
            <a:endParaRPr/>
          </a:p>
        </p:txBody>
      </p:sp>
      <p:sp>
        <p:nvSpPr>
          <p:cNvPr id="2" name="Google Shape;83;p16">
            <a:extLst>
              <a:ext uri="{FF2B5EF4-FFF2-40B4-BE49-F238E27FC236}">
                <a16:creationId xmlns:a16="http://schemas.microsoft.com/office/drawing/2014/main" id="{65E1711C-5B34-C000-BBEC-1C30F99E58DC}"/>
              </a:ext>
            </a:extLst>
          </p:cNvPr>
          <p:cNvSpPr txBox="1">
            <a:spLocks/>
          </p:cNvSpPr>
          <p:nvPr/>
        </p:nvSpPr>
        <p:spPr>
          <a:xfrm>
            <a:off x="126609" y="3084655"/>
            <a:ext cx="8890782" cy="2233246"/>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500"/>
              <a:buFont typeface="Arial"/>
              <a:buNone/>
              <a:defRPr sz="2500" b="0" i="0" u="none" strike="noStrike" cap="none">
                <a:solidFill>
                  <a:schemeClr val="dk1"/>
                </a:solidFill>
                <a:latin typeface="Open Sans"/>
                <a:ea typeface="Open Sans"/>
                <a:cs typeface="Open Sans"/>
                <a:sym typeface="Open Sans"/>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chemeClr val="dk1"/>
                </a:solidFill>
                <a:latin typeface="Open Sans"/>
                <a:ea typeface="Open Sans"/>
                <a:cs typeface="Open Sans"/>
                <a:sym typeface="Open Sans"/>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4pPr>
            <a:lvl5pPr marL="2286000" marR="0" lvl="4"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1200"/>
              </a:spcBef>
              <a:spcAft>
                <a:spcPts val="120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pPr marL="0" indent="0"/>
            <a:r>
              <a:rPr lang="en-US" sz="1500" dirty="0"/>
              <a:t>Teachers </a:t>
            </a:r>
            <a:r>
              <a:rPr lang="en-US" sz="1500" b="1" dirty="0"/>
              <a:t>can’t</a:t>
            </a:r>
            <a:r>
              <a:rPr lang="en-US" sz="1500" dirty="0"/>
              <a:t> sell this resource and can’t modify the applied CC license when resharing it even in modified version (CC-BY-NC-SA)</a:t>
            </a:r>
          </a:p>
          <a:p>
            <a:pPr marL="0" indent="0"/>
            <a:br>
              <a:rPr lang="en-US" sz="800" dirty="0"/>
            </a:br>
            <a:r>
              <a:rPr lang="en-US" sz="1500" dirty="0"/>
              <a:t>When sharing a modified version of this resource, you are required to credit the original author(s) and you can also add your name using this template :</a:t>
            </a:r>
          </a:p>
          <a:p>
            <a:pPr marL="0" indent="0"/>
            <a:r>
              <a:rPr lang="en-US" sz="1000" dirty="0"/>
              <a:t>This resource, &lt;</a:t>
            </a:r>
            <a:r>
              <a:rPr lang="en-US" sz="1000" i="1" dirty="0"/>
              <a:t>Your modified title</a:t>
            </a:r>
            <a:r>
              <a:rPr lang="en-US" sz="1000" dirty="0"/>
              <a:t>&gt;, is adapted from </a:t>
            </a:r>
            <a:r>
              <a:rPr lang="en-US" sz="1000" i="1" dirty="0"/>
              <a:t>Passe à </a:t>
            </a:r>
            <a:r>
              <a:rPr lang="en-US" sz="1000" i="1" dirty="0" err="1"/>
              <a:t>l’action</a:t>
            </a:r>
            <a:r>
              <a:rPr lang="en-US" sz="1000" i="1" dirty="0"/>
              <a:t> : As-</a:t>
            </a:r>
            <a:r>
              <a:rPr lang="en-US" sz="1000" i="1" dirty="0" err="1"/>
              <a:t>tu</a:t>
            </a:r>
            <a:r>
              <a:rPr lang="en-US" sz="1000" i="1" dirty="0"/>
              <a:t> </a:t>
            </a:r>
            <a:r>
              <a:rPr lang="en-US" sz="1000" i="1" dirty="0" err="1"/>
              <a:t>faim</a:t>
            </a:r>
            <a:r>
              <a:rPr lang="en-US" sz="1000" i="1" dirty="0"/>
              <a:t>? </a:t>
            </a:r>
            <a:r>
              <a:rPr lang="en-US" sz="1000" i="1" dirty="0" err="1"/>
              <a:t>Leçon</a:t>
            </a:r>
            <a:r>
              <a:rPr lang="en-US" sz="1000" i="1" dirty="0"/>
              <a:t> 1 </a:t>
            </a:r>
            <a:r>
              <a:rPr lang="en-US" sz="1000" dirty="0"/>
              <a:t>by Andrea Vogan, </a:t>
            </a:r>
            <a:r>
              <a:rPr lang="fr-FR" altLang="fr-FR" sz="1000" dirty="0">
                <a:solidFill>
                  <a:schemeClr val="tx1"/>
                </a:solidFill>
                <a:latin typeface="Arial" panose="020B0604020202020204" pitchFamily="34" charset="0"/>
              </a:rPr>
              <a:t>Katherine </a:t>
            </a:r>
            <a:r>
              <a:rPr lang="fr-FR" altLang="fr-FR" sz="1000" dirty="0" err="1">
                <a:solidFill>
                  <a:schemeClr val="tx1"/>
                </a:solidFill>
                <a:latin typeface="Arial" panose="020B0604020202020204" pitchFamily="34" charset="0"/>
              </a:rPr>
              <a:t>Andrejowich</a:t>
            </a:r>
            <a:r>
              <a:rPr lang="fr-FR" altLang="fr-FR" sz="1000" dirty="0">
                <a:solidFill>
                  <a:schemeClr val="tx1"/>
                </a:solidFill>
                <a:latin typeface="Arial" panose="020B0604020202020204" pitchFamily="34" charset="0"/>
              </a:rPr>
              <a:t> and Grace </a:t>
            </a:r>
            <a:r>
              <a:rPr lang="fr-FR" altLang="fr-FR" sz="1000" dirty="0" err="1">
                <a:solidFill>
                  <a:schemeClr val="tx1"/>
                </a:solidFill>
                <a:latin typeface="Arial" panose="020B0604020202020204" pitchFamily="34" charset="0"/>
              </a:rPr>
              <a:t>Brnjac</a:t>
            </a:r>
            <a:r>
              <a:rPr lang="fr-FR" altLang="fr-FR" sz="1000" dirty="0">
                <a:solidFill>
                  <a:schemeClr val="tx1"/>
                </a:solidFill>
                <a:latin typeface="Arial" panose="020B0604020202020204" pitchFamily="34" charset="0"/>
              </a:rPr>
              <a:t> </a:t>
            </a:r>
            <a:r>
              <a:rPr lang="en-US" sz="1000" dirty="0"/>
              <a:t>for Halton District School Board, used under license </a:t>
            </a:r>
            <a:r>
              <a:rPr lang="en-US" sz="1000" i="1" dirty="0"/>
              <a:t>CC-BY-NC-SA</a:t>
            </a:r>
            <a:r>
              <a:rPr lang="en-US" sz="1000" dirty="0"/>
              <a:t>.  &lt;</a:t>
            </a:r>
            <a:r>
              <a:rPr lang="en-US" sz="1000" i="1" dirty="0"/>
              <a:t>Your modified title</a:t>
            </a:r>
            <a:r>
              <a:rPr lang="en-US" sz="1000" dirty="0"/>
              <a:t>&gt; is licensed under CC-BY-NC-SA by &lt;</a:t>
            </a:r>
            <a:r>
              <a:rPr lang="en-US" sz="1000" i="1" dirty="0"/>
              <a:t>Your name</a:t>
            </a:r>
            <a:r>
              <a:rPr lang="en-US" sz="1000" dirty="0"/>
              <a:t>&gt;.</a:t>
            </a:r>
            <a:br>
              <a:rPr lang="fr-FR" sz="1000" dirty="0"/>
            </a:br>
            <a:endParaRPr lang="en-US" sz="1000" b="1" dirty="0"/>
          </a:p>
        </p:txBody>
      </p:sp>
      <p:pic>
        <p:nvPicPr>
          <p:cNvPr id="3" name="Google Shape;65;p14">
            <a:extLst>
              <a:ext uri="{FF2B5EF4-FFF2-40B4-BE49-F238E27FC236}">
                <a16:creationId xmlns:a16="http://schemas.microsoft.com/office/drawing/2014/main" id="{7C2F508A-FA2E-EE41-3694-B1804DD9E7B9}"/>
              </a:ext>
            </a:extLst>
          </p:cNvPr>
          <p:cNvPicPr preferRelativeResize="0"/>
          <p:nvPr/>
        </p:nvPicPr>
        <p:blipFill>
          <a:blip r:embed="rId3">
            <a:alphaModFix/>
          </a:blip>
          <a:stretch>
            <a:fillRect/>
          </a:stretch>
        </p:blipFill>
        <p:spPr>
          <a:xfrm>
            <a:off x="7181912" y="819559"/>
            <a:ext cx="1760591" cy="584004"/>
          </a:xfrm>
          <a:prstGeom prst="rect">
            <a:avLst/>
          </a:prstGeom>
          <a:noFill/>
          <a:ln>
            <a:noFill/>
          </a:ln>
        </p:spPr>
      </p:pic>
    </p:spTree>
    <p:extLst>
      <p:ext uri="{BB962C8B-B14F-4D97-AF65-F5344CB8AC3E}">
        <p14:creationId xmlns:p14="http://schemas.microsoft.com/office/powerpoint/2010/main" val="370535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B2FB0B-AE20-CFC4-4AA7-9953136293AB}"/>
              </a:ext>
            </a:extLst>
          </p:cNvPr>
          <p:cNvSpPr>
            <a:spLocks noGrp="1"/>
          </p:cNvSpPr>
          <p:nvPr>
            <p:ph type="title"/>
          </p:nvPr>
        </p:nvSpPr>
        <p:spPr/>
        <p:txBody>
          <a:bodyPr>
            <a:normAutofit fontScale="90000"/>
          </a:bodyPr>
          <a:lstStyle/>
          <a:p>
            <a:r>
              <a:rPr lang="fr-FR" dirty="0" err="1"/>
              <a:t>Artificial</a:t>
            </a:r>
            <a:r>
              <a:rPr lang="fr-FR" dirty="0"/>
              <a:t> Intelligence </a:t>
            </a:r>
            <a:r>
              <a:rPr lang="fr-FR" dirty="0" err="1"/>
              <a:t>Declaration</a:t>
            </a:r>
            <a:endParaRPr lang="fr-FR" dirty="0"/>
          </a:p>
        </p:txBody>
      </p:sp>
      <p:sp>
        <p:nvSpPr>
          <p:cNvPr id="3" name="Espace réservé du texte 2">
            <a:extLst>
              <a:ext uri="{FF2B5EF4-FFF2-40B4-BE49-F238E27FC236}">
                <a16:creationId xmlns:a16="http://schemas.microsoft.com/office/drawing/2014/main" id="{08A68327-7DCC-CBD9-5A75-84DD01BF9DBE}"/>
              </a:ext>
            </a:extLst>
          </p:cNvPr>
          <p:cNvSpPr>
            <a:spLocks noGrp="1"/>
          </p:cNvSpPr>
          <p:nvPr>
            <p:ph type="body" idx="1"/>
          </p:nvPr>
        </p:nvSpPr>
        <p:spPr>
          <a:xfrm>
            <a:off x="126609" y="1300766"/>
            <a:ext cx="8638688" cy="3331954"/>
          </a:xfrm>
        </p:spPr>
        <p:txBody>
          <a:bodyPr/>
          <a:lstStyle/>
          <a:p>
            <a:endParaRPr lang="fr-FR" dirty="0"/>
          </a:p>
          <a:p>
            <a:endParaRPr lang="fr-FR" dirty="0"/>
          </a:p>
          <a:p>
            <a:endParaRPr lang="fr-FR" dirty="0"/>
          </a:p>
          <a:p>
            <a:endParaRPr lang="fr-FR" dirty="0"/>
          </a:p>
          <a:p>
            <a:pPr algn="ctr"/>
            <a:r>
              <a:rPr lang="fr-FR" dirty="0"/>
              <a:t>This </a:t>
            </a:r>
            <a:r>
              <a:rPr lang="fr-FR" dirty="0" err="1"/>
              <a:t>resource</a:t>
            </a:r>
            <a:r>
              <a:rPr lang="fr-FR" dirty="0"/>
              <a:t> has </a:t>
            </a:r>
            <a:r>
              <a:rPr lang="fr-FR" dirty="0" err="1"/>
              <a:t>used</a:t>
            </a:r>
            <a:r>
              <a:rPr lang="fr-FR" dirty="0"/>
              <a:t> the support of </a:t>
            </a:r>
            <a:r>
              <a:rPr lang="fr-FR" dirty="0" err="1"/>
              <a:t>Artificial</a:t>
            </a:r>
            <a:r>
              <a:rPr lang="fr-FR" dirty="0"/>
              <a:t> Intelligence </a:t>
            </a:r>
            <a:r>
              <a:rPr lang="fr-FR" dirty="0" err="1"/>
              <a:t>only</a:t>
            </a:r>
            <a:r>
              <a:rPr lang="fr-FR" dirty="0"/>
              <a:t> to </a:t>
            </a:r>
            <a:r>
              <a:rPr lang="fr-FR" dirty="0" err="1"/>
              <a:t>provide</a:t>
            </a:r>
            <a:r>
              <a:rPr lang="fr-FR" dirty="0"/>
              <a:t> illustrations and images.</a:t>
            </a:r>
          </a:p>
        </p:txBody>
      </p:sp>
      <p:pic>
        <p:nvPicPr>
          <p:cNvPr id="4" name="Picture 2">
            <a:extLst>
              <a:ext uri="{FF2B5EF4-FFF2-40B4-BE49-F238E27FC236}">
                <a16:creationId xmlns:a16="http://schemas.microsoft.com/office/drawing/2014/main" id="{0006AEFC-6120-2B2C-2847-56592CE1C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1997" y="1248698"/>
            <a:ext cx="1126177" cy="142608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1658FC37-64F6-8A77-0AC3-3CFB2F4373A5}"/>
              </a:ext>
            </a:extLst>
          </p:cNvPr>
          <p:cNvSpPr txBox="1"/>
          <p:nvPr/>
        </p:nvSpPr>
        <p:spPr>
          <a:xfrm>
            <a:off x="-66908" y="4690023"/>
            <a:ext cx="7807569" cy="246221"/>
          </a:xfrm>
          <a:prstGeom prst="rect">
            <a:avLst/>
          </a:prstGeom>
          <a:noFill/>
        </p:spPr>
        <p:txBody>
          <a:bodyPr wrap="square">
            <a:spAutoFit/>
          </a:bodyPr>
          <a:lstStyle/>
          <a:p>
            <a:r>
              <a:rPr lang="fr-FR" sz="1000" i="0" dirty="0">
                <a:solidFill>
                  <a:srgbClr val="1C65BD"/>
                </a:solidFill>
                <a:effectLst/>
                <a:latin typeface="Open Sans" panose="020B0606030504020204" pitchFamily="34" charset="0"/>
                <a:hlinkClick r:id="rId4"/>
              </a:rPr>
              <a:t>Logos pour une utilisation transparente de l’intelligence artificielle </a:t>
            </a:r>
            <a:r>
              <a:rPr lang="fr-FR" sz="1000" i="0" dirty="0">
                <a:solidFill>
                  <a:srgbClr val="444444"/>
                </a:solidFill>
                <a:effectLst/>
                <a:latin typeface="Open Sans" panose="020B0606030504020204" pitchFamily="34" charset="0"/>
              </a:rPr>
              <a:t>© 2023 by </a:t>
            </a:r>
            <a:r>
              <a:rPr lang="fr-FR" sz="1000" i="0" dirty="0">
                <a:solidFill>
                  <a:srgbClr val="1C65BD"/>
                </a:solidFill>
                <a:effectLst/>
                <a:latin typeface="Open Sans" panose="020B0606030504020204" pitchFamily="34" charset="0"/>
                <a:hlinkClick r:id="rId5"/>
              </a:rPr>
              <a:t>Martine Peters </a:t>
            </a:r>
            <a:r>
              <a:rPr lang="fr-FR" sz="1000" i="0" dirty="0" err="1">
                <a:solidFill>
                  <a:srgbClr val="444444"/>
                </a:solidFill>
                <a:effectLst/>
                <a:latin typeface="Open Sans" panose="020B0606030504020204" pitchFamily="34" charset="0"/>
              </a:rPr>
              <a:t>is</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licensed</a:t>
            </a:r>
            <a:r>
              <a:rPr lang="fr-FR" sz="1000" i="0" dirty="0">
                <a:solidFill>
                  <a:srgbClr val="444444"/>
                </a:solidFill>
                <a:effectLst/>
                <a:latin typeface="Open Sans" panose="020B0606030504020204" pitchFamily="34" charset="0"/>
              </a:rPr>
              <a:t> </a:t>
            </a:r>
            <a:r>
              <a:rPr lang="fr-FR" sz="1000" i="0" dirty="0" err="1">
                <a:solidFill>
                  <a:srgbClr val="444444"/>
                </a:solidFill>
                <a:effectLst/>
                <a:latin typeface="Open Sans" panose="020B0606030504020204" pitchFamily="34" charset="0"/>
              </a:rPr>
              <a:t>under</a:t>
            </a:r>
            <a:r>
              <a:rPr lang="fr-FR" sz="1000" i="0" dirty="0">
                <a:solidFill>
                  <a:srgbClr val="444444"/>
                </a:solidFill>
                <a:effectLst/>
                <a:latin typeface="Open Sans" panose="020B0606030504020204" pitchFamily="34" charset="0"/>
              </a:rPr>
              <a:t> </a:t>
            </a:r>
            <a:r>
              <a:rPr lang="fr-FR" sz="1000" i="0" dirty="0">
                <a:solidFill>
                  <a:srgbClr val="1C65BD"/>
                </a:solidFill>
                <a:effectLst/>
                <a:latin typeface="Open Sans" panose="020B0606030504020204" pitchFamily="34" charset="0"/>
                <a:hlinkClick r:id="rId6"/>
              </a:rPr>
              <a:t>CC BY-NC-SA 4.0 </a:t>
            </a:r>
            <a:endParaRPr lang="fr-FR" sz="1000" dirty="0"/>
          </a:p>
        </p:txBody>
      </p:sp>
      <p:sp>
        <p:nvSpPr>
          <p:cNvPr id="7" name="ZoneTexte 6">
            <a:extLst>
              <a:ext uri="{FF2B5EF4-FFF2-40B4-BE49-F238E27FC236}">
                <a16:creationId xmlns:a16="http://schemas.microsoft.com/office/drawing/2014/main" id="{F8144A30-EE88-18B8-7455-3E958F3768B3}"/>
              </a:ext>
            </a:extLst>
          </p:cNvPr>
          <p:cNvSpPr txBox="1"/>
          <p:nvPr/>
        </p:nvSpPr>
        <p:spPr>
          <a:xfrm>
            <a:off x="3206794" y="2732084"/>
            <a:ext cx="2276585" cy="307777"/>
          </a:xfrm>
          <a:prstGeom prst="rect">
            <a:avLst/>
          </a:prstGeom>
          <a:noFill/>
        </p:spPr>
        <p:txBody>
          <a:bodyPr wrap="none" rtlCol="0">
            <a:spAutoFit/>
          </a:bodyPr>
          <a:lstStyle/>
          <a:p>
            <a:r>
              <a:rPr lang="fr-FR" dirty="0" err="1"/>
              <a:t>Artificial</a:t>
            </a:r>
            <a:r>
              <a:rPr lang="fr-FR" dirty="0"/>
              <a:t> Intelligence </a:t>
            </a:r>
            <a:r>
              <a:rPr lang="fr-FR" dirty="0" err="1"/>
              <a:t>Aided</a:t>
            </a:r>
            <a:endParaRPr lang="fr-FR" dirty="0"/>
          </a:p>
        </p:txBody>
      </p:sp>
    </p:spTree>
    <p:extLst>
      <p:ext uri="{BB962C8B-B14F-4D97-AF65-F5344CB8AC3E}">
        <p14:creationId xmlns:p14="http://schemas.microsoft.com/office/powerpoint/2010/main" val="76627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2" name="Image 1">
            <a:extLst>
              <a:ext uri="{FF2B5EF4-FFF2-40B4-BE49-F238E27FC236}">
                <a16:creationId xmlns:a16="http://schemas.microsoft.com/office/drawing/2014/main" id="{FDCDA395-43C0-F000-F645-9C59F70C90B6}"/>
              </a:ext>
            </a:extLst>
          </p:cNvPr>
          <p:cNvPicPr>
            <a:picLocks noChangeAspect="1"/>
          </p:cNvPicPr>
          <p:nvPr/>
        </p:nvPicPr>
        <p:blipFill>
          <a:blip r:embed="rId3"/>
          <a:stretch>
            <a:fillRect/>
          </a:stretch>
        </p:blipFill>
        <p:spPr>
          <a:xfrm>
            <a:off x="2824325" y="1752830"/>
            <a:ext cx="3737704" cy="2491803"/>
          </a:xfrm>
          <a:prstGeom prst="rect">
            <a:avLst/>
          </a:prstGeom>
        </p:spPr>
      </p:pic>
      <p:sp>
        <p:nvSpPr>
          <p:cNvPr id="89" name="Google Shape;89;p17"/>
          <p:cNvSpPr txBox="1">
            <a:spLocks noGrp="1"/>
          </p:cNvSpPr>
          <p:nvPr>
            <p:ph type="title"/>
          </p:nvPr>
        </p:nvSpPr>
        <p:spPr>
          <a:xfrm>
            <a:off x="352697" y="342899"/>
            <a:ext cx="8412600" cy="5154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fr" dirty="0">
                <a:solidFill>
                  <a:srgbClr val="79BE21"/>
                </a:solidFill>
                <a:latin typeface="Open Sans"/>
                <a:ea typeface="Open Sans"/>
                <a:cs typeface="Open Sans"/>
                <a:sym typeface="Open Sans"/>
              </a:rPr>
              <a:t>Passe à l’action</a:t>
            </a:r>
            <a:endParaRPr dirty="0">
              <a:solidFill>
                <a:srgbClr val="79BE21"/>
              </a:solidFill>
              <a:latin typeface="Open Sans"/>
              <a:ea typeface="Open Sans"/>
              <a:cs typeface="Open Sans"/>
              <a:sym typeface="Open Sans"/>
            </a:endParaRPr>
          </a:p>
          <a:p>
            <a:pPr marL="0" lvl="0" indent="0" algn="ctr" rtl="0">
              <a:spcBef>
                <a:spcPts val="0"/>
              </a:spcBef>
              <a:spcAft>
                <a:spcPts val="0"/>
              </a:spcAft>
              <a:buNone/>
            </a:pPr>
            <a:r>
              <a:rPr lang="fr" sz="5100" dirty="0">
                <a:solidFill>
                  <a:srgbClr val="007A34"/>
                </a:solidFill>
                <a:latin typeface="Open Sans"/>
                <a:ea typeface="Open Sans"/>
                <a:cs typeface="Open Sans"/>
                <a:sym typeface="Open Sans"/>
              </a:rPr>
              <a:t>As-tu faim?</a:t>
            </a:r>
            <a:endParaRPr sz="5100" dirty="0">
              <a:solidFill>
                <a:srgbClr val="007A34"/>
              </a:solidFill>
              <a:latin typeface="Open Sans"/>
              <a:ea typeface="Open Sans"/>
              <a:cs typeface="Open Sans"/>
              <a:sym typeface="Open Sans"/>
            </a:endParaRPr>
          </a:p>
        </p:txBody>
      </p:sp>
      <p:pic>
        <p:nvPicPr>
          <p:cNvPr id="90" name="Google Shape;90;p17">
            <a:hlinkClick r:id="rId4"/>
          </p:cNvPr>
          <p:cNvPicPr preferRelativeResize="0"/>
          <p:nvPr/>
        </p:nvPicPr>
        <p:blipFill>
          <a:blip r:embed="rId5">
            <a:alphaModFix/>
          </a:blip>
          <a:stretch>
            <a:fillRect/>
          </a:stretch>
        </p:blipFill>
        <p:spPr>
          <a:xfrm>
            <a:off x="52743" y="21057"/>
            <a:ext cx="1825700" cy="2505875"/>
          </a:xfrm>
          <a:prstGeom prst="rect">
            <a:avLst/>
          </a:prstGeom>
          <a:noFill/>
          <a:ln>
            <a:noFill/>
          </a:ln>
        </p:spPr>
      </p:pic>
      <p:sp>
        <p:nvSpPr>
          <p:cNvPr id="91" name="Google Shape;91;p17"/>
          <p:cNvSpPr txBox="1"/>
          <p:nvPr/>
        </p:nvSpPr>
        <p:spPr>
          <a:xfrm>
            <a:off x="52743" y="2487964"/>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b="1" dirty="0">
                <a:solidFill>
                  <a:srgbClr val="2F3139"/>
                </a:solidFill>
                <a:latin typeface="Open Sans"/>
                <a:ea typeface="Open Sans"/>
                <a:cs typeface="Open Sans"/>
                <a:sym typeface="Open Sans"/>
              </a:rPr>
              <a:t>Image: Scholastic Education</a:t>
            </a:r>
            <a:endParaRPr sz="800" b="1" dirty="0">
              <a:solidFill>
                <a:srgbClr val="2F3139"/>
              </a:solidFill>
              <a:latin typeface="Open Sans"/>
              <a:ea typeface="Open Sans"/>
              <a:cs typeface="Open Sans"/>
              <a:sym typeface="Open Sans"/>
            </a:endParaRPr>
          </a:p>
        </p:txBody>
      </p:sp>
      <p:pic>
        <p:nvPicPr>
          <p:cNvPr id="92" name="Google Shape;92;p17"/>
          <p:cNvPicPr preferRelativeResize="0"/>
          <p:nvPr/>
        </p:nvPicPr>
        <p:blipFill>
          <a:blip r:embed="rId6">
            <a:alphaModFix/>
          </a:blip>
          <a:stretch>
            <a:fillRect/>
          </a:stretch>
        </p:blipFill>
        <p:spPr>
          <a:xfrm>
            <a:off x="-18000" y="4869798"/>
            <a:ext cx="879675" cy="307777"/>
          </a:xfrm>
          <a:prstGeom prst="rect">
            <a:avLst/>
          </a:prstGeom>
          <a:noFill/>
          <a:ln>
            <a:noFill/>
          </a:ln>
        </p:spPr>
      </p:pic>
      <p:sp>
        <p:nvSpPr>
          <p:cNvPr id="94" name="Google Shape;94;p17"/>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6</a:t>
            </a:fld>
            <a:endParaRPr/>
          </a:p>
        </p:txBody>
      </p:sp>
      <p:sp>
        <p:nvSpPr>
          <p:cNvPr id="3" name="Google Shape;91;p17">
            <a:extLst>
              <a:ext uri="{FF2B5EF4-FFF2-40B4-BE49-F238E27FC236}">
                <a16:creationId xmlns:a16="http://schemas.microsoft.com/office/drawing/2014/main" id="{7204AB7B-8BEF-21B5-71E3-CBAAAFD1E6A9}"/>
              </a:ext>
            </a:extLst>
          </p:cNvPr>
          <p:cNvSpPr txBox="1"/>
          <p:nvPr/>
        </p:nvSpPr>
        <p:spPr>
          <a:xfrm>
            <a:off x="3810277" y="4195566"/>
            <a:ext cx="17658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800" b="1" dirty="0">
                <a:solidFill>
                  <a:srgbClr val="2F3139"/>
                </a:solidFill>
                <a:latin typeface="Open Sans"/>
                <a:ea typeface="Open Sans"/>
                <a:cs typeface="Open Sans"/>
                <a:sym typeface="Open Sans"/>
              </a:rPr>
              <a:t>Image générée par Copilot</a:t>
            </a:r>
            <a:endParaRPr sz="800" b="1" dirty="0">
              <a:solidFill>
                <a:srgbClr val="2F3139"/>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00" name="Google Shape;100;p18"/>
          <p:cNvGrpSpPr/>
          <p:nvPr/>
        </p:nvGrpSpPr>
        <p:grpSpPr>
          <a:xfrm flipH="1">
            <a:off x="8507414" y="4239933"/>
            <a:ext cx="287617" cy="260208"/>
            <a:chOff x="6751173" y="2759556"/>
            <a:chExt cx="910182" cy="823444"/>
          </a:xfrm>
        </p:grpSpPr>
        <p:sp>
          <p:nvSpPr>
            <p:cNvPr id="101" name="Google Shape;101;p18"/>
            <p:cNvSpPr/>
            <p:nvPr/>
          </p:nvSpPr>
          <p:spPr>
            <a:xfrm>
              <a:off x="6751173" y="2759556"/>
              <a:ext cx="910182" cy="823444"/>
            </a:xfrm>
            <a:custGeom>
              <a:avLst/>
              <a:gdLst/>
              <a:ahLst/>
              <a:cxnLst/>
              <a:rect l="l" t="t" r="r" b="b"/>
              <a:pathLst>
                <a:path w="138168" h="125001" extrusionOk="0">
                  <a:moveTo>
                    <a:pt x="0" y="0"/>
                  </a:moveTo>
                  <a:cubicBezTo>
                    <a:pt x="0" y="0"/>
                    <a:pt x="64674" y="13656"/>
                    <a:pt x="92965" y="43856"/>
                  </a:cubicBezTo>
                  <a:cubicBezTo>
                    <a:pt x="121257" y="74056"/>
                    <a:pt x="138168" y="125001"/>
                    <a:pt x="138168" y="125001"/>
                  </a:cubicBezTo>
                  <a:cubicBezTo>
                    <a:pt x="138168" y="125001"/>
                    <a:pt x="75091" y="119580"/>
                    <a:pt x="38209" y="80305"/>
                  </a:cubicBezTo>
                  <a:cubicBezTo>
                    <a:pt x="1316" y="41017"/>
                    <a:pt x="0" y="0"/>
                    <a:pt x="0" y="0"/>
                  </a:cubicBez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8"/>
            <p:cNvSpPr/>
            <p:nvPr/>
          </p:nvSpPr>
          <p:spPr>
            <a:xfrm>
              <a:off x="6751173" y="2759556"/>
              <a:ext cx="910182" cy="823358"/>
            </a:xfrm>
            <a:custGeom>
              <a:avLst/>
              <a:gdLst/>
              <a:ahLst/>
              <a:cxnLst/>
              <a:rect l="l" t="t" r="r" b="b"/>
              <a:pathLst>
                <a:path w="138168" h="124988" extrusionOk="0">
                  <a:moveTo>
                    <a:pt x="138168" y="124989"/>
                  </a:moveTo>
                  <a:cubicBezTo>
                    <a:pt x="89480" y="86420"/>
                    <a:pt x="42327" y="45537"/>
                    <a:pt x="0" y="0"/>
                  </a:cubicBezTo>
                  <a:cubicBezTo>
                    <a:pt x="5398" y="5591"/>
                    <a:pt x="10710" y="11256"/>
                    <a:pt x="16266" y="16702"/>
                  </a:cubicBezTo>
                  <a:cubicBezTo>
                    <a:pt x="54695" y="55161"/>
                    <a:pt x="95950" y="90757"/>
                    <a:pt x="138168" y="124989"/>
                  </a:cubicBezTo>
                  <a:lnTo>
                    <a:pt x="138168" y="124989"/>
                  </a:lnTo>
                  <a:close/>
                </a:path>
              </a:pathLst>
            </a:custGeom>
            <a:solidFill>
              <a:srgbClr val="FFC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 name="Google Shape;103;p18"/>
          <p:cNvGrpSpPr/>
          <p:nvPr/>
        </p:nvGrpSpPr>
        <p:grpSpPr>
          <a:xfrm>
            <a:off x="1314532" y="242650"/>
            <a:ext cx="6514936" cy="573648"/>
            <a:chOff x="1119355" y="481275"/>
            <a:chExt cx="6514936" cy="573648"/>
          </a:xfrm>
        </p:grpSpPr>
        <p:sp>
          <p:nvSpPr>
            <p:cNvPr id="104" name="Google Shape;104;p18"/>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8"/>
          <p:cNvSpPr txBox="1"/>
          <p:nvPr/>
        </p:nvSpPr>
        <p:spPr>
          <a:xfrm>
            <a:off x="1516950" y="300875"/>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3600" b="1">
                <a:solidFill>
                  <a:srgbClr val="191919"/>
                </a:solidFill>
                <a:latin typeface="Open Sans"/>
                <a:ea typeface="Open Sans"/>
                <a:cs typeface="Open Sans"/>
                <a:sym typeface="Open Sans"/>
              </a:rPr>
              <a:t>Leçons dans l’unité</a:t>
            </a:r>
            <a:endParaRPr sz="3600" b="1">
              <a:solidFill>
                <a:srgbClr val="191919"/>
              </a:solidFill>
              <a:latin typeface="Open Sans"/>
              <a:ea typeface="Open Sans"/>
              <a:cs typeface="Open Sans"/>
              <a:sym typeface="Open Sans"/>
            </a:endParaRPr>
          </a:p>
        </p:txBody>
      </p:sp>
      <p:sp>
        <p:nvSpPr>
          <p:cNvPr id="108" name="Google Shape;108;p18"/>
          <p:cNvSpPr txBox="1"/>
          <p:nvPr/>
        </p:nvSpPr>
        <p:spPr>
          <a:xfrm>
            <a:off x="324175" y="929100"/>
            <a:ext cx="8522100" cy="3570900"/>
          </a:xfrm>
          <a:prstGeom prst="rect">
            <a:avLst/>
          </a:prstGeom>
          <a:noFill/>
          <a:ln>
            <a:noFill/>
          </a:ln>
        </p:spPr>
        <p:txBody>
          <a:bodyPr spcFirstLastPara="1" wrap="square" lIns="91425" tIns="45700" rIns="91425" bIns="45700" anchor="t" anchorCtr="0">
            <a:noAutofit/>
          </a:bodyPr>
          <a:lstStyle/>
          <a:p>
            <a:pPr marL="457200" lvl="0" indent="-355600" algn="l" rtl="0">
              <a:spcBef>
                <a:spcPts val="0"/>
              </a:spcBef>
              <a:spcAft>
                <a:spcPts val="0"/>
              </a:spcAft>
              <a:buClr>
                <a:srgbClr val="363636"/>
              </a:buClr>
              <a:buSzPts val="2000"/>
              <a:buFont typeface="Open Sans"/>
              <a:buChar char="★"/>
            </a:pPr>
            <a:r>
              <a:rPr lang="fr" sz="2000" u="sng">
                <a:solidFill>
                  <a:schemeClr val="hlink"/>
                </a:solidFill>
                <a:latin typeface="Open Sans"/>
                <a:ea typeface="Open Sans"/>
                <a:cs typeface="Open Sans"/>
                <a:sym typeface="Open Sans"/>
                <a:hlinkClick r:id="rId3" action="ppaction://hlinksldjump"/>
              </a:rPr>
              <a:t>Leçon 1: Il est temps d’éliminer la faim dans le nord</a:t>
            </a:r>
            <a:r>
              <a:rPr lang="fr" sz="2000">
                <a:solidFill>
                  <a:srgbClr val="363636"/>
                </a:solidFill>
                <a:latin typeface="Open Sans"/>
                <a:ea typeface="Open Sans"/>
                <a:cs typeface="Open Sans"/>
                <a:sym typeface="Open Sans"/>
              </a:rPr>
              <a:t> p. 12-13</a:t>
            </a:r>
            <a:endParaRPr sz="200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000">
                <a:solidFill>
                  <a:srgbClr val="191919"/>
                </a:solidFill>
                <a:latin typeface="Open Sans"/>
                <a:ea typeface="Open Sans"/>
                <a:cs typeface="Open Sans"/>
                <a:sym typeface="Open Sans"/>
              </a:rPr>
              <a:t>Grande idée: texte d’opinion sur la sécurité alimentaire des Inuits</a:t>
            </a:r>
            <a:endParaRPr sz="200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a:solidFill>
                <a:srgbClr val="363636"/>
              </a:solidFill>
              <a:latin typeface="Open Sans"/>
              <a:ea typeface="Open Sans"/>
              <a:cs typeface="Open Sans"/>
              <a:sym typeface="Open Sans"/>
            </a:endParaRPr>
          </a:p>
          <a:p>
            <a:pPr marL="457200" lvl="0" indent="-355600" algn="l" rtl="0">
              <a:spcBef>
                <a:spcPts val="0"/>
              </a:spcBef>
              <a:spcAft>
                <a:spcPts val="0"/>
              </a:spcAft>
              <a:buClr>
                <a:srgbClr val="363636"/>
              </a:buClr>
              <a:buSzPts val="2000"/>
              <a:buFont typeface="Open Sans"/>
              <a:buChar char="★"/>
            </a:pPr>
            <a:r>
              <a:rPr lang="fr" sz="2000" u="sng">
                <a:solidFill>
                  <a:schemeClr val="hlink"/>
                </a:solidFill>
                <a:latin typeface="Open Sans"/>
                <a:ea typeface="Open Sans"/>
                <a:cs typeface="Open Sans"/>
                <a:sym typeface="Open Sans"/>
                <a:hlinkClick r:id="" action="ppaction://noaction"/>
              </a:rPr>
              <a:t>Leçon 2: La faim dans le monde</a:t>
            </a:r>
            <a:r>
              <a:rPr lang="fr" sz="2000">
                <a:solidFill>
                  <a:srgbClr val="363636"/>
                </a:solidFill>
                <a:latin typeface="Open Sans"/>
                <a:ea typeface="Open Sans"/>
                <a:cs typeface="Open Sans"/>
                <a:sym typeface="Open Sans"/>
              </a:rPr>
              <a:t> p. 18-19</a:t>
            </a:r>
            <a:endParaRPr sz="200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Jost"/>
              <a:buChar char="○"/>
            </a:pPr>
            <a:r>
              <a:rPr lang="fr" sz="2000">
                <a:solidFill>
                  <a:srgbClr val="191919"/>
                </a:solidFill>
                <a:latin typeface="Open Sans"/>
                <a:ea typeface="Open Sans"/>
                <a:cs typeface="Open Sans"/>
                <a:sym typeface="Open Sans"/>
              </a:rPr>
              <a:t>Grande idée: la faim autour du monde et le développement durable</a:t>
            </a:r>
            <a:endParaRPr sz="2000">
              <a:solidFill>
                <a:srgbClr val="191919"/>
              </a:solidFill>
              <a:latin typeface="Open Sans"/>
              <a:ea typeface="Open Sans"/>
              <a:cs typeface="Open Sans"/>
              <a:sym typeface="Open Sans"/>
            </a:endParaRPr>
          </a:p>
          <a:p>
            <a:pPr marL="914400" lvl="0" indent="0" algn="l" rtl="0">
              <a:spcBef>
                <a:spcPts val="0"/>
              </a:spcBef>
              <a:spcAft>
                <a:spcPts val="0"/>
              </a:spcAft>
              <a:buNone/>
            </a:pPr>
            <a:endParaRPr sz="2000">
              <a:solidFill>
                <a:srgbClr val="363636"/>
              </a:solidFill>
              <a:latin typeface="Open Sans"/>
              <a:ea typeface="Open Sans"/>
              <a:cs typeface="Open Sans"/>
              <a:sym typeface="Open Sans"/>
            </a:endParaRPr>
          </a:p>
          <a:p>
            <a:pPr marL="457200" lvl="0" indent="-355600" algn="l" rtl="0">
              <a:spcBef>
                <a:spcPts val="0"/>
              </a:spcBef>
              <a:spcAft>
                <a:spcPts val="0"/>
              </a:spcAft>
              <a:buClr>
                <a:srgbClr val="363636"/>
              </a:buClr>
              <a:buSzPts val="2000"/>
              <a:buFont typeface="Open Sans"/>
              <a:buChar char="★"/>
            </a:pPr>
            <a:r>
              <a:rPr lang="fr" sz="2000" u="sng">
                <a:solidFill>
                  <a:schemeClr val="hlink"/>
                </a:solidFill>
                <a:latin typeface="Open Sans"/>
                <a:ea typeface="Open Sans"/>
                <a:cs typeface="Open Sans"/>
                <a:sym typeface="Open Sans"/>
                <a:hlinkClick r:id="" action="ppaction://noaction"/>
              </a:rPr>
              <a:t>Leçon 3: Agriculture à l’avenir</a:t>
            </a:r>
            <a:r>
              <a:rPr lang="fr" sz="2000">
                <a:solidFill>
                  <a:srgbClr val="363636"/>
                </a:solidFill>
                <a:latin typeface="Open Sans"/>
                <a:ea typeface="Open Sans"/>
                <a:cs typeface="Open Sans"/>
                <a:sym typeface="Open Sans"/>
              </a:rPr>
              <a:t> p. 30-31</a:t>
            </a:r>
            <a:endParaRPr sz="2000">
              <a:solidFill>
                <a:srgbClr val="363636"/>
              </a:solidFill>
              <a:latin typeface="Open Sans"/>
              <a:ea typeface="Open Sans"/>
              <a:cs typeface="Open Sans"/>
              <a:sym typeface="Open Sans"/>
            </a:endParaRPr>
          </a:p>
          <a:p>
            <a:pPr marL="914400" lvl="1" indent="-355600" algn="l" rtl="0">
              <a:spcBef>
                <a:spcPts val="0"/>
              </a:spcBef>
              <a:spcAft>
                <a:spcPts val="0"/>
              </a:spcAft>
              <a:buClr>
                <a:srgbClr val="191919"/>
              </a:buClr>
              <a:buSzPts val="2000"/>
              <a:buFont typeface="Open Sans"/>
              <a:buChar char="○"/>
            </a:pPr>
            <a:r>
              <a:rPr lang="fr" sz="2000">
                <a:solidFill>
                  <a:srgbClr val="191919"/>
                </a:solidFill>
                <a:latin typeface="Open Sans"/>
                <a:ea typeface="Open Sans"/>
                <a:cs typeface="Open Sans"/>
                <a:sym typeface="Open Sans"/>
              </a:rPr>
              <a:t>Grande idée: avancées technologiques en agriculture</a:t>
            </a:r>
            <a:endParaRPr sz="2000">
              <a:solidFill>
                <a:srgbClr val="191919"/>
              </a:solidFill>
              <a:latin typeface="Open Sans"/>
              <a:ea typeface="Open Sans"/>
              <a:cs typeface="Open Sans"/>
              <a:sym typeface="Open Sans"/>
            </a:endParaRPr>
          </a:p>
        </p:txBody>
      </p:sp>
      <p:pic>
        <p:nvPicPr>
          <p:cNvPr id="109" name="Google Shape;109;p18"/>
          <p:cNvPicPr preferRelativeResize="0"/>
          <p:nvPr/>
        </p:nvPicPr>
        <p:blipFill>
          <a:blip r:embed="rId4">
            <a:alphaModFix/>
          </a:blip>
          <a:stretch>
            <a:fillRect/>
          </a:stretch>
        </p:blipFill>
        <p:spPr>
          <a:xfrm>
            <a:off x="-18000" y="4869798"/>
            <a:ext cx="879675" cy="307777"/>
          </a:xfrm>
          <a:prstGeom prst="rect">
            <a:avLst/>
          </a:prstGeom>
          <a:noFill/>
          <a:ln>
            <a:noFill/>
          </a:ln>
        </p:spPr>
      </p:pic>
      <p:sp>
        <p:nvSpPr>
          <p:cNvPr id="112" name="Google Shape;112;p18"/>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sp>
        <p:nvSpPr>
          <p:cNvPr id="118" name="Google Shape;118;p19"/>
          <p:cNvSpPr txBox="1"/>
          <p:nvPr/>
        </p:nvSpPr>
        <p:spPr>
          <a:xfrm>
            <a:off x="632975" y="406550"/>
            <a:ext cx="7973100" cy="2901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r" sz="2000" b="1">
                <a:solidFill>
                  <a:srgbClr val="79BE21"/>
                </a:solidFill>
                <a:latin typeface="Open Sans"/>
                <a:ea typeface="Open Sans"/>
                <a:cs typeface="Open Sans"/>
                <a:sym typeface="Open Sans"/>
              </a:rPr>
              <a:t>Leçon 1, Passe à l’action, As-tu faim</a:t>
            </a:r>
            <a:endParaRPr sz="2000" b="1">
              <a:solidFill>
                <a:srgbClr val="79BE21"/>
              </a:solidFill>
              <a:latin typeface="Open Sans"/>
              <a:ea typeface="Open Sans"/>
              <a:cs typeface="Open Sans"/>
              <a:sym typeface="Open Sans"/>
            </a:endParaRPr>
          </a:p>
        </p:txBody>
      </p:sp>
      <p:sp>
        <p:nvSpPr>
          <p:cNvPr id="119" name="Google Shape;119;p19"/>
          <p:cNvSpPr txBox="1"/>
          <p:nvPr/>
        </p:nvSpPr>
        <p:spPr>
          <a:xfrm>
            <a:off x="609575" y="979000"/>
            <a:ext cx="8236800" cy="457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fr" sz="3400" b="1" dirty="0">
                <a:solidFill>
                  <a:srgbClr val="007A34"/>
                </a:solidFill>
                <a:latin typeface="Open Sans"/>
                <a:ea typeface="Open Sans"/>
                <a:cs typeface="Open Sans"/>
                <a:sym typeface="Open Sans"/>
              </a:rPr>
              <a:t>Il est temps d’éliminer la faim </a:t>
            </a:r>
            <a:endParaRPr sz="3400" b="1" dirty="0">
              <a:solidFill>
                <a:srgbClr val="007A34"/>
              </a:solidFill>
              <a:latin typeface="Open Sans"/>
              <a:ea typeface="Open Sans"/>
              <a:cs typeface="Open Sans"/>
              <a:sym typeface="Open Sans"/>
            </a:endParaRPr>
          </a:p>
          <a:p>
            <a:pPr marL="0" lvl="0" indent="0" algn="l" rtl="0">
              <a:lnSpc>
                <a:spcPct val="90000"/>
              </a:lnSpc>
              <a:spcBef>
                <a:spcPts val="0"/>
              </a:spcBef>
              <a:spcAft>
                <a:spcPts val="0"/>
              </a:spcAft>
              <a:buNone/>
            </a:pPr>
            <a:r>
              <a:rPr lang="fr" sz="3400" b="1" dirty="0">
                <a:solidFill>
                  <a:srgbClr val="007A34"/>
                </a:solidFill>
                <a:latin typeface="Open Sans"/>
                <a:ea typeface="Open Sans"/>
                <a:cs typeface="Open Sans"/>
                <a:sym typeface="Open Sans"/>
              </a:rPr>
              <a:t>dans le nord, p. 12-13</a:t>
            </a:r>
            <a:endParaRPr sz="3400" b="1" dirty="0">
              <a:solidFill>
                <a:srgbClr val="007A34"/>
              </a:solidFill>
              <a:latin typeface="Open Sans"/>
              <a:ea typeface="Open Sans"/>
              <a:cs typeface="Open Sans"/>
              <a:sym typeface="Open Sans"/>
            </a:endParaRPr>
          </a:p>
        </p:txBody>
      </p:sp>
      <p:sp>
        <p:nvSpPr>
          <p:cNvPr id="120" name="Google Shape;120;p19"/>
          <p:cNvSpPr txBox="1"/>
          <p:nvPr/>
        </p:nvSpPr>
        <p:spPr>
          <a:xfrm>
            <a:off x="1318175" y="1718550"/>
            <a:ext cx="6807300" cy="2862900"/>
          </a:xfrm>
          <a:prstGeom prst="rect">
            <a:avLst/>
          </a:prstGeom>
          <a:noFill/>
          <a:ln>
            <a:noFill/>
          </a:ln>
        </p:spPr>
        <p:txBody>
          <a:bodyPr spcFirstLastPara="1" wrap="square" lIns="91425" tIns="91425" rIns="91425" bIns="91425" anchor="t" anchorCtr="0">
            <a:spAutoFit/>
          </a:bodyPr>
          <a:lstStyle/>
          <a:p>
            <a:pPr marL="914400" lvl="1" indent="-336550" algn="l" rtl="0">
              <a:spcBef>
                <a:spcPts val="0"/>
              </a:spcBef>
              <a:spcAft>
                <a:spcPts val="0"/>
              </a:spcAft>
              <a:buClr>
                <a:srgbClr val="191919"/>
              </a:buClr>
              <a:buSzPts val="1700"/>
              <a:buFont typeface="Open Sans"/>
              <a:buChar char="○"/>
            </a:pPr>
            <a:r>
              <a:rPr lang="fr" sz="1700" dirty="0">
                <a:solidFill>
                  <a:srgbClr val="191919"/>
                </a:solidFill>
                <a:latin typeface="Open Sans"/>
                <a:ea typeface="Open Sans"/>
                <a:cs typeface="Open Sans"/>
                <a:sym typeface="Open Sans"/>
              </a:rPr>
              <a:t>Big idea: opinion text on food security for the Inuit </a:t>
            </a:r>
            <a:endParaRPr sz="2000" dirty="0">
              <a:solidFill>
                <a:srgbClr val="363636"/>
              </a:solidFill>
              <a:latin typeface="Open Sans"/>
              <a:ea typeface="Open Sans"/>
              <a:cs typeface="Open Sans"/>
              <a:sym typeface="Open Sans"/>
            </a:endParaRPr>
          </a:p>
          <a:p>
            <a:pPr marL="914400" lvl="0" indent="0" algn="l" rtl="0">
              <a:spcBef>
                <a:spcPts val="0"/>
              </a:spcBef>
              <a:spcAft>
                <a:spcPts val="0"/>
              </a:spcAft>
              <a:buNone/>
            </a:pPr>
            <a:endParaRPr sz="2000" dirty="0">
              <a:solidFill>
                <a:srgbClr val="363636"/>
              </a:solidFill>
              <a:latin typeface="Open Sans"/>
              <a:ea typeface="Open Sans"/>
              <a:cs typeface="Open Sans"/>
              <a:sym typeface="Open Sans"/>
            </a:endParaRPr>
          </a:p>
          <a:p>
            <a:pPr marL="914400" lvl="0" indent="0" algn="l" rtl="0">
              <a:spcBef>
                <a:spcPts val="0"/>
              </a:spcBef>
              <a:spcAft>
                <a:spcPts val="0"/>
              </a:spcAft>
              <a:buNone/>
            </a:pPr>
            <a:r>
              <a:rPr lang="fr" sz="1700" dirty="0">
                <a:solidFill>
                  <a:srgbClr val="191919"/>
                </a:solidFill>
                <a:latin typeface="Open Sans"/>
                <a:ea typeface="Open Sans"/>
                <a:cs typeface="Open Sans"/>
                <a:sym typeface="Open Sans"/>
              </a:rPr>
              <a:t>Curriculum connections:</a:t>
            </a:r>
            <a:endParaRPr sz="1700" dirty="0">
              <a:solidFill>
                <a:srgbClr val="191919"/>
              </a:solidFill>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dirty="0">
                <a:latin typeface="Open Sans"/>
                <a:ea typeface="Open Sans"/>
                <a:cs typeface="Open Sans"/>
                <a:sym typeface="Open Sans"/>
              </a:rPr>
              <a:t>Grade 5 Social Studies</a:t>
            </a:r>
            <a:r>
              <a:rPr lang="fr" sz="1500" dirty="0">
                <a:latin typeface="Open Sans"/>
                <a:ea typeface="Open Sans"/>
                <a:cs typeface="Open Sans"/>
                <a:sym typeface="Open Sans"/>
              </a:rPr>
              <a:t> - Cause and Consequence</a:t>
            </a:r>
            <a:endParaRPr sz="15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dirty="0">
                <a:latin typeface="Open Sans"/>
                <a:ea typeface="Open Sans"/>
                <a:cs typeface="Open Sans"/>
                <a:sym typeface="Open Sans"/>
              </a:rPr>
              <a:t>Grade 6 Social Studies</a:t>
            </a:r>
            <a:r>
              <a:rPr lang="fr" sz="1500" dirty="0">
                <a:latin typeface="Open Sans"/>
                <a:ea typeface="Open Sans"/>
                <a:cs typeface="Open Sans"/>
                <a:sym typeface="Open Sans"/>
              </a:rPr>
              <a:t> - Communities in Canada</a:t>
            </a:r>
            <a:endParaRPr sz="15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dirty="0">
                <a:latin typeface="Open Sans"/>
                <a:ea typeface="Open Sans"/>
                <a:cs typeface="Open Sans"/>
                <a:sym typeface="Open Sans"/>
              </a:rPr>
              <a:t>Grade 7 History</a:t>
            </a:r>
            <a:r>
              <a:rPr lang="fr" sz="1500" dirty="0">
                <a:latin typeface="Open Sans"/>
                <a:ea typeface="Open Sans"/>
                <a:cs typeface="Open Sans"/>
                <a:sym typeface="Open Sans"/>
              </a:rPr>
              <a:t> - Cause and Consequence</a:t>
            </a:r>
            <a:endParaRPr sz="15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dirty="0">
                <a:latin typeface="Open Sans"/>
                <a:ea typeface="Open Sans"/>
                <a:cs typeface="Open Sans"/>
                <a:sym typeface="Open Sans"/>
              </a:rPr>
              <a:t>Grade 8 History</a:t>
            </a:r>
            <a:r>
              <a:rPr lang="fr" sz="1500" dirty="0">
                <a:latin typeface="Open Sans"/>
                <a:ea typeface="Open Sans"/>
                <a:cs typeface="Open Sans"/>
                <a:sym typeface="Open Sans"/>
              </a:rPr>
              <a:t> - Cause and Consequence</a:t>
            </a:r>
            <a:endParaRPr sz="1500" dirty="0">
              <a:latin typeface="Open Sans"/>
              <a:ea typeface="Open Sans"/>
              <a:cs typeface="Open Sans"/>
              <a:sym typeface="Open Sans"/>
            </a:endParaRPr>
          </a:p>
          <a:p>
            <a:pPr marL="1371600" lvl="2" indent="-361950" algn="l" rtl="0">
              <a:spcBef>
                <a:spcPts val="0"/>
              </a:spcBef>
              <a:spcAft>
                <a:spcPts val="0"/>
              </a:spcAft>
              <a:buClr>
                <a:srgbClr val="191919"/>
              </a:buClr>
              <a:buSzPts val="2100"/>
              <a:buFont typeface="Open Sans"/>
              <a:buChar char="■"/>
            </a:pPr>
            <a:r>
              <a:rPr lang="fr" sz="1500" b="1" dirty="0">
                <a:latin typeface="Open Sans"/>
                <a:ea typeface="Open Sans"/>
                <a:cs typeface="Open Sans"/>
                <a:sym typeface="Open Sans"/>
              </a:rPr>
              <a:t>FNMI education</a:t>
            </a:r>
            <a:endParaRPr sz="1500" dirty="0">
              <a:latin typeface="Open Sans"/>
              <a:ea typeface="Open Sans"/>
              <a:cs typeface="Open Sans"/>
              <a:sym typeface="Open Sans"/>
            </a:endParaRPr>
          </a:p>
          <a:p>
            <a:pPr marL="0" lvl="0" indent="0" algn="l" rtl="0">
              <a:spcBef>
                <a:spcPts val="0"/>
              </a:spcBef>
              <a:spcAft>
                <a:spcPts val="0"/>
              </a:spcAft>
              <a:buNone/>
            </a:pPr>
            <a:endParaRPr sz="1500" dirty="0">
              <a:latin typeface="Open Sans"/>
              <a:ea typeface="Open Sans"/>
              <a:cs typeface="Open Sans"/>
              <a:sym typeface="Open Sans"/>
            </a:endParaRPr>
          </a:p>
        </p:txBody>
      </p:sp>
      <p:pic>
        <p:nvPicPr>
          <p:cNvPr id="121" name="Google Shape;121;p19"/>
          <p:cNvPicPr preferRelativeResize="0"/>
          <p:nvPr/>
        </p:nvPicPr>
        <p:blipFill>
          <a:blip r:embed="rId3">
            <a:alphaModFix/>
          </a:blip>
          <a:stretch>
            <a:fillRect/>
          </a:stretch>
        </p:blipFill>
        <p:spPr>
          <a:xfrm>
            <a:off x="-18000" y="4869798"/>
            <a:ext cx="879675" cy="307777"/>
          </a:xfrm>
          <a:prstGeom prst="rect">
            <a:avLst/>
          </a:prstGeom>
          <a:noFill/>
          <a:ln>
            <a:noFill/>
          </a:ln>
        </p:spPr>
      </p:pic>
      <p:sp>
        <p:nvSpPr>
          <p:cNvPr id="124" name="Google Shape;124;p19"/>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p:nvPr/>
        </p:nvSpPr>
        <p:spPr>
          <a:xfrm>
            <a:off x="264025" y="168750"/>
            <a:ext cx="8582400" cy="4331400"/>
          </a:xfrm>
          <a:prstGeom prst="rect">
            <a:avLst/>
          </a:prstGeom>
          <a:solidFill>
            <a:srgbClr val="FFFFF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lata"/>
              <a:ea typeface="Alata"/>
              <a:cs typeface="Alata"/>
              <a:sym typeface="Alata"/>
            </a:endParaRPr>
          </a:p>
        </p:txBody>
      </p:sp>
      <p:grpSp>
        <p:nvGrpSpPr>
          <p:cNvPr id="130" name="Google Shape;130;p20"/>
          <p:cNvGrpSpPr/>
          <p:nvPr/>
        </p:nvGrpSpPr>
        <p:grpSpPr>
          <a:xfrm>
            <a:off x="1314532" y="242650"/>
            <a:ext cx="6514936" cy="573648"/>
            <a:chOff x="1119355" y="481275"/>
            <a:chExt cx="6514936" cy="573648"/>
          </a:xfrm>
        </p:grpSpPr>
        <p:sp>
          <p:nvSpPr>
            <p:cNvPr id="131" name="Google Shape;131;p20"/>
            <p:cNvSpPr/>
            <p:nvPr/>
          </p:nvSpPr>
          <p:spPr>
            <a:xfrm flipH="1">
              <a:off x="6897980"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1119355" y="481275"/>
              <a:ext cx="736311" cy="573648"/>
            </a:xfrm>
            <a:custGeom>
              <a:avLst/>
              <a:gdLst/>
              <a:ahLst/>
              <a:cxnLst/>
              <a:rect l="l" t="t" r="r" b="b"/>
              <a:pathLst>
                <a:path w="52332" h="40771" extrusionOk="0">
                  <a:moveTo>
                    <a:pt x="0" y="0"/>
                  </a:moveTo>
                  <a:lnTo>
                    <a:pt x="16432" y="20386"/>
                  </a:lnTo>
                  <a:lnTo>
                    <a:pt x="0" y="40771"/>
                  </a:lnTo>
                  <a:lnTo>
                    <a:pt x="52331" y="40771"/>
                  </a:lnTo>
                  <a:lnTo>
                    <a:pt x="52331" y="0"/>
                  </a:lnTo>
                  <a:close/>
                </a:path>
              </a:pathLst>
            </a:cu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1849800" y="481300"/>
              <a:ext cx="5444400" cy="573600"/>
            </a:xfrm>
            <a:prstGeom prst="roundRect">
              <a:avLst>
                <a:gd name="adj" fmla="val 0"/>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 1">
            <a:extLst>
              <a:ext uri="{FF2B5EF4-FFF2-40B4-BE49-F238E27FC236}">
                <a16:creationId xmlns:a16="http://schemas.microsoft.com/office/drawing/2014/main" id="{973F0966-CECF-4757-2D0B-50F689A2EC9F}"/>
              </a:ext>
            </a:extLst>
          </p:cNvPr>
          <p:cNvPicPr>
            <a:picLocks noChangeAspect="1"/>
          </p:cNvPicPr>
          <p:nvPr/>
        </p:nvPicPr>
        <p:blipFill>
          <a:blip r:embed="rId3"/>
          <a:srcRect l="1905" t="6944" r="7432" b="5979"/>
          <a:stretch>
            <a:fillRect/>
          </a:stretch>
        </p:blipFill>
        <p:spPr>
          <a:xfrm>
            <a:off x="3833804" y="1083388"/>
            <a:ext cx="4968587" cy="3206896"/>
          </a:xfrm>
          <a:prstGeom prst="rect">
            <a:avLst/>
          </a:prstGeom>
        </p:spPr>
      </p:pic>
      <p:sp>
        <p:nvSpPr>
          <p:cNvPr id="137" name="Google Shape;137;p20"/>
          <p:cNvSpPr/>
          <p:nvPr/>
        </p:nvSpPr>
        <p:spPr>
          <a:xfrm>
            <a:off x="4781778" y="1234050"/>
            <a:ext cx="3568500" cy="29052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b="1" u="sng" dirty="0">
              <a:latin typeface="Open Sans"/>
              <a:ea typeface="Open Sans"/>
              <a:cs typeface="Open Sans"/>
              <a:sym typeface="Open Sans"/>
            </a:endParaRPr>
          </a:p>
          <a:p>
            <a:pPr marL="0" lvl="0" indent="0" algn="ctr" rtl="0">
              <a:spcBef>
                <a:spcPts val="0"/>
              </a:spcBef>
              <a:spcAft>
                <a:spcPts val="0"/>
              </a:spcAft>
              <a:buNone/>
            </a:pPr>
            <a:r>
              <a:rPr lang="fr" sz="1800" b="1" u="sng" dirty="0">
                <a:latin typeface="Open Sans"/>
                <a:ea typeface="Open Sans"/>
                <a:cs typeface="Open Sans"/>
                <a:sym typeface="Open Sans"/>
              </a:rPr>
              <a:t>Les termes de vocabulaire</a:t>
            </a:r>
            <a:endParaRPr sz="1800" b="1" u="sng" dirty="0">
              <a:latin typeface="Open Sans"/>
              <a:ea typeface="Open Sans"/>
              <a:cs typeface="Open Sans"/>
              <a:sym typeface="Open Sans"/>
            </a:endParaRPr>
          </a:p>
          <a:p>
            <a:pPr marL="0" lvl="0" indent="0" algn="ctr" rtl="0">
              <a:spcBef>
                <a:spcPts val="0"/>
              </a:spcBef>
              <a:spcAft>
                <a:spcPts val="0"/>
              </a:spcAft>
              <a:buNone/>
            </a:pPr>
            <a:endParaRPr sz="1900" u="sng" dirty="0">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fr" sz="1900" dirty="0">
                <a:solidFill>
                  <a:schemeClr val="dk1"/>
                </a:solidFill>
                <a:latin typeface="Open Sans"/>
                <a:ea typeface="Open Sans"/>
                <a:cs typeface="Open Sans"/>
                <a:sym typeface="Open Sans"/>
              </a:rPr>
              <a:t>Nomade</a:t>
            </a:r>
            <a:endParaRPr sz="1900" dirty="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fr" sz="1900" dirty="0">
                <a:solidFill>
                  <a:schemeClr val="dk1"/>
                </a:solidFill>
                <a:latin typeface="Open Sans"/>
                <a:ea typeface="Open Sans"/>
                <a:cs typeface="Open Sans"/>
                <a:sym typeface="Open Sans"/>
              </a:rPr>
              <a:t>Muktuk</a:t>
            </a:r>
            <a:endParaRPr sz="1900" dirty="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fr" sz="1900" dirty="0">
                <a:solidFill>
                  <a:schemeClr val="dk1"/>
                </a:solidFill>
                <a:latin typeface="Open Sans"/>
                <a:ea typeface="Open Sans"/>
                <a:cs typeface="Open Sans"/>
                <a:sym typeface="Open Sans"/>
              </a:rPr>
              <a:t>Durables</a:t>
            </a:r>
            <a:endParaRPr sz="1900" dirty="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fr" sz="1900" dirty="0">
                <a:solidFill>
                  <a:schemeClr val="dk1"/>
                </a:solidFill>
                <a:latin typeface="Open Sans"/>
                <a:ea typeface="Open Sans"/>
                <a:cs typeface="Open Sans"/>
                <a:sym typeface="Open Sans"/>
              </a:rPr>
              <a:t>Non périssable</a:t>
            </a:r>
            <a:endParaRPr sz="1900" dirty="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fr" sz="1900" dirty="0">
                <a:solidFill>
                  <a:schemeClr val="dk1"/>
                </a:solidFill>
                <a:latin typeface="Open Sans"/>
                <a:ea typeface="Open Sans"/>
                <a:cs typeface="Open Sans"/>
                <a:sym typeface="Open Sans"/>
              </a:rPr>
              <a:t>Aggraver</a:t>
            </a:r>
            <a:endParaRPr sz="1900" dirty="0">
              <a:solidFill>
                <a:schemeClr val="dk1"/>
              </a:solidFill>
              <a:latin typeface="Open Sans"/>
              <a:ea typeface="Open Sans"/>
              <a:cs typeface="Open Sans"/>
              <a:sym typeface="Open Sans"/>
            </a:endParaRPr>
          </a:p>
          <a:p>
            <a:pPr marL="457200" lvl="0" indent="-349250" algn="l" rtl="0">
              <a:spcBef>
                <a:spcPts val="0"/>
              </a:spcBef>
              <a:spcAft>
                <a:spcPts val="0"/>
              </a:spcAft>
              <a:buClr>
                <a:schemeClr val="dk1"/>
              </a:buClr>
              <a:buSzPts val="1900"/>
              <a:buFont typeface="Open Sans"/>
              <a:buChar char="●"/>
            </a:pPr>
            <a:r>
              <a:rPr lang="fr" sz="1900" dirty="0">
                <a:solidFill>
                  <a:schemeClr val="dk1"/>
                </a:solidFill>
                <a:latin typeface="Open Sans"/>
                <a:ea typeface="Open Sans"/>
                <a:cs typeface="Open Sans"/>
                <a:sym typeface="Open Sans"/>
              </a:rPr>
              <a:t>Omble chevalier</a:t>
            </a:r>
            <a:endParaRPr sz="1900" dirty="0">
              <a:solidFill>
                <a:schemeClr val="dk1"/>
              </a:solidFill>
              <a:latin typeface="Open Sans"/>
              <a:ea typeface="Open Sans"/>
              <a:cs typeface="Open Sans"/>
              <a:sym typeface="Open Sans"/>
            </a:endParaRPr>
          </a:p>
        </p:txBody>
      </p:sp>
      <p:sp>
        <p:nvSpPr>
          <p:cNvPr id="134" name="Google Shape;134;p20"/>
          <p:cNvSpPr txBox="1"/>
          <p:nvPr/>
        </p:nvSpPr>
        <p:spPr>
          <a:xfrm>
            <a:off x="1516950" y="300875"/>
            <a:ext cx="6110100" cy="457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fr" sz="3600" b="1">
                <a:solidFill>
                  <a:srgbClr val="191919"/>
                </a:solidFill>
                <a:latin typeface="Open Sans"/>
                <a:ea typeface="Open Sans"/>
                <a:cs typeface="Open Sans"/>
                <a:sym typeface="Open Sans"/>
              </a:rPr>
              <a:t>Travail de vocabulaire</a:t>
            </a:r>
            <a:endParaRPr sz="3600" b="1">
              <a:solidFill>
                <a:srgbClr val="191919"/>
              </a:solidFill>
              <a:latin typeface="Open Sans"/>
              <a:ea typeface="Open Sans"/>
              <a:cs typeface="Open Sans"/>
              <a:sym typeface="Open Sans"/>
            </a:endParaRPr>
          </a:p>
        </p:txBody>
      </p:sp>
      <p:sp>
        <p:nvSpPr>
          <p:cNvPr id="136" name="Google Shape;136;p20"/>
          <p:cNvSpPr/>
          <p:nvPr/>
        </p:nvSpPr>
        <p:spPr>
          <a:xfrm>
            <a:off x="632975" y="933300"/>
            <a:ext cx="3568500" cy="3506700"/>
          </a:xfrm>
          <a:prstGeom prst="rect">
            <a:avLst/>
          </a:prstGeom>
          <a:solidFill>
            <a:srgbClr val="FFFFFF"/>
          </a:solidFill>
          <a:ln w="76200" cap="flat" cmpd="sng">
            <a:solidFill>
              <a:srgbClr val="007A34"/>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b="1" dirty="0">
                <a:latin typeface="Open Sans"/>
                <a:ea typeface="Open Sans"/>
                <a:cs typeface="Open Sans"/>
                <a:sym typeface="Open Sans"/>
              </a:rPr>
              <a:t>On va diviser la classe en groupes. Chaque groupe va chercher à bien comprendre un des mots de vocabulaire et ensuite va enseigner la classe leur nouveau mot. </a:t>
            </a:r>
            <a:endParaRPr b="1" dirty="0">
              <a:latin typeface="Open Sans"/>
              <a:ea typeface="Open Sans"/>
              <a:cs typeface="Open Sans"/>
              <a:sym typeface="Open Sans"/>
            </a:endParaRPr>
          </a:p>
          <a:p>
            <a:pPr marL="0" lvl="0" indent="0" algn="l" rtl="0">
              <a:spcBef>
                <a:spcPts val="0"/>
              </a:spcBef>
              <a:spcAft>
                <a:spcPts val="0"/>
              </a:spcAft>
              <a:buNone/>
            </a:pPr>
            <a:endParaRPr b="1" dirty="0">
              <a:latin typeface="Open Sans"/>
              <a:ea typeface="Open Sans"/>
              <a:cs typeface="Open Sans"/>
              <a:sym typeface="Open Sans"/>
            </a:endParaRPr>
          </a:p>
          <a:p>
            <a:pPr marL="0" lvl="0" indent="0" algn="l" rtl="0">
              <a:spcBef>
                <a:spcPts val="0"/>
              </a:spcBef>
              <a:spcAft>
                <a:spcPts val="0"/>
              </a:spcAft>
              <a:buNone/>
            </a:pPr>
            <a:r>
              <a:rPr lang="fr" b="1" dirty="0">
                <a:latin typeface="Open Sans"/>
                <a:ea typeface="Open Sans"/>
                <a:cs typeface="Open Sans"/>
                <a:sym typeface="Open Sans"/>
              </a:rPr>
              <a:t>Avec ton groupe:</a:t>
            </a:r>
            <a:endParaRPr b="1" dirty="0">
              <a:latin typeface="Open Sans"/>
              <a:ea typeface="Open Sans"/>
              <a:cs typeface="Open Sans"/>
              <a:sym typeface="Open Sans"/>
            </a:endParaRPr>
          </a:p>
          <a:p>
            <a:pPr marL="0" lvl="0" indent="0" algn="l" rtl="0">
              <a:spcBef>
                <a:spcPts val="0"/>
              </a:spcBef>
              <a:spcAft>
                <a:spcPts val="0"/>
              </a:spcAft>
              <a:buNone/>
            </a:pP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dirty="0">
                <a:latin typeface="Open Sans"/>
                <a:ea typeface="Open Sans"/>
                <a:cs typeface="Open Sans"/>
                <a:sym typeface="Open Sans"/>
              </a:rPr>
              <a:t>Chercher la définition du mot ou terme (et sa traduction si vous voulez)</a:t>
            </a: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dirty="0">
                <a:latin typeface="Open Sans"/>
                <a:ea typeface="Open Sans"/>
                <a:cs typeface="Open Sans"/>
                <a:sym typeface="Open Sans"/>
              </a:rPr>
              <a:t>reécrire la définition en mots qui sont plus simples</a:t>
            </a: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dirty="0">
                <a:latin typeface="Open Sans"/>
                <a:ea typeface="Open Sans"/>
                <a:cs typeface="Open Sans"/>
                <a:sym typeface="Open Sans"/>
              </a:rPr>
              <a:t>Utiliser le mot dans une phrase</a:t>
            </a:r>
            <a:endParaRPr b="1" dirty="0">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fr" b="1" dirty="0">
                <a:latin typeface="Open Sans"/>
                <a:ea typeface="Open Sans"/>
                <a:cs typeface="Open Sans"/>
                <a:sym typeface="Open Sans"/>
              </a:rPr>
              <a:t>Dessiner le mot, si possible</a:t>
            </a:r>
            <a:endParaRPr b="1" dirty="0">
              <a:latin typeface="Open Sans"/>
              <a:ea typeface="Open Sans"/>
              <a:cs typeface="Open Sans"/>
              <a:sym typeface="Open Sans"/>
            </a:endParaRPr>
          </a:p>
        </p:txBody>
      </p:sp>
      <p:pic>
        <p:nvPicPr>
          <p:cNvPr id="138" name="Google Shape;138;p20"/>
          <p:cNvPicPr preferRelativeResize="0"/>
          <p:nvPr/>
        </p:nvPicPr>
        <p:blipFill>
          <a:blip r:embed="rId4">
            <a:alphaModFix/>
          </a:blip>
          <a:stretch>
            <a:fillRect/>
          </a:stretch>
        </p:blipFill>
        <p:spPr>
          <a:xfrm>
            <a:off x="-18000" y="4869798"/>
            <a:ext cx="879675" cy="307777"/>
          </a:xfrm>
          <a:prstGeom prst="rect">
            <a:avLst/>
          </a:prstGeom>
          <a:noFill/>
          <a:ln>
            <a:noFill/>
          </a:ln>
        </p:spPr>
      </p:pic>
      <p:sp>
        <p:nvSpPr>
          <p:cNvPr id="141" name="Google Shape;141;p20"/>
          <p:cNvSpPr txBox="1">
            <a:spLocks noGrp="1"/>
          </p:cNvSpPr>
          <p:nvPr>
            <p:ph type="sldNum" idx="12"/>
          </p:nvPr>
        </p:nvSpPr>
        <p:spPr>
          <a:xfrm>
            <a:off x="6457950" y="4767263"/>
            <a:ext cx="2057400" cy="273900"/>
          </a:xfrm>
          <a:prstGeom prst="rect">
            <a:avLst/>
          </a:prstGeom>
        </p:spPr>
        <p:txBody>
          <a:bodyPr spcFirstLastPara="1" wrap="square" lIns="91425" tIns="45700" rIns="91425" bIns="45700" anchor="ctr" anchorCtr="0">
            <a:normAutofit lnSpcReduction="10000"/>
          </a:bodyPr>
          <a:lstStyle/>
          <a:p>
            <a:pPr marL="0" lvl="0" indent="0" algn="r" rtl="0">
              <a:spcBef>
                <a:spcPts val="0"/>
              </a:spcBef>
              <a:spcAft>
                <a:spcPts val="0"/>
              </a:spcAft>
              <a:buClr>
                <a:srgbClr val="000000"/>
              </a:buClr>
              <a:buFont typeface="Arial"/>
              <a:buNone/>
            </a:pPr>
            <a:fld id="{00000000-1234-1234-1234-123412341234}" type="slidenum">
              <a:rPr lang="fr"/>
              <a:t>9</a:t>
            </a:f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1450</Words>
  <Application>Microsoft Office PowerPoint</Application>
  <PresentationFormat>On-screen Show (16:9)</PresentationFormat>
  <Paragraphs>194</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Open Sans</vt:lpstr>
      <vt:lpstr>Calibri</vt:lpstr>
      <vt:lpstr>Arial</vt:lpstr>
      <vt:lpstr>Alata</vt:lpstr>
      <vt:lpstr>Jost</vt:lpstr>
      <vt:lpstr>Simple Light</vt:lpstr>
      <vt:lpstr>PowerPoint Presentation</vt:lpstr>
      <vt:lpstr>Intended Use</vt:lpstr>
      <vt:lpstr>Format and lesson structure</vt:lpstr>
      <vt:lpstr>Rights of Use for this Resource</vt:lpstr>
      <vt:lpstr>Artificial Intelligence Declaration</vt:lpstr>
      <vt:lpstr>Passe à l’action As-tu faim?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de prélecture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Muriel Peguret</cp:lastModifiedBy>
  <cp:revision>9</cp:revision>
  <dcterms:modified xsi:type="dcterms:W3CDTF">2026-02-01T19:52:09Z</dcterms:modified>
</cp:coreProperties>
</file>