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 id="2147483707" r:id="rId2"/>
    <p:sldMasterId id="2147483719" r:id="rId3"/>
  </p:sldMasterIdLst>
  <p:notesMasterIdLst>
    <p:notesMasterId r:id="rId22"/>
  </p:notesMasterIdLst>
  <p:sldIdLst>
    <p:sldId id="310" r:id="rId4"/>
    <p:sldId id="257" r:id="rId5"/>
    <p:sldId id="258" r:id="rId6"/>
    <p:sldId id="311" r:id="rId7"/>
    <p:sldId id="312" r:id="rId8"/>
    <p:sldId id="259" r:id="rId9"/>
    <p:sldId id="260" r:id="rId10"/>
    <p:sldId id="297" r:id="rId11"/>
    <p:sldId id="298" r:id="rId12"/>
    <p:sldId id="299" r:id="rId13"/>
    <p:sldId id="300" r:id="rId14"/>
    <p:sldId id="301" r:id="rId15"/>
    <p:sldId id="302" r:id="rId16"/>
    <p:sldId id="303" r:id="rId17"/>
    <p:sldId id="304" r:id="rId18"/>
    <p:sldId id="305" r:id="rId19"/>
    <p:sldId id="306" r:id="rId20"/>
    <p:sldId id="307" r:id="rId21"/>
  </p:sldIdLst>
  <p:sldSz cx="9144000" cy="5143500" type="screen16x9"/>
  <p:notesSz cx="6858000" cy="9144000"/>
  <p:embeddedFontLst>
    <p:embeddedFont>
      <p:font typeface="Bebas Neue" panose="020B0606020202050201" pitchFamily="34" charset="0"/>
      <p:regular r:id="rId23"/>
    </p:embeddedFont>
    <p:embeddedFont>
      <p:font typeface="Didact Gothic" panose="00000500000000000000" pitchFamily="2" charset="0"/>
      <p:regular r:id="rId24"/>
    </p:embeddedFont>
    <p:embeddedFont>
      <p:font typeface="Open Sans" panose="020B0606030504020204" pitchFamily="34" charset="0"/>
      <p:regular r:id="rId25"/>
      <p:bold r:id="rId26"/>
      <p:italic r:id="rId27"/>
      <p:boldItalic r:id="rId28"/>
    </p:embeddedFont>
    <p:embeddedFont>
      <p:font typeface="Secular One" panose="00000500000000000000" pitchFamily="2" charset="-79"/>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0F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0CB743-92C0-427F-B5CB-3279265270BB}">
  <a:tblStyle styleId="{EF0CB743-92C0-427F-B5CB-3279265270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73e3f0a4fa_0_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373e3f0a4fa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375d015d65f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375d015d65f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375d015d65f_0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375d015d65f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375d015d65f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375d015d65f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375d015d65f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375d015d65f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375d015d65f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375d015d65f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375d015d65f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375d015d65f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375d015d65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375d015d65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375d015d65f_0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375d015d65f_0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375d015d65f_0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375d015d65f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73e3f0a4fa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73e3f0a4fa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373e3f0a4fa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75d015d6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75d015d65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375d015d65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75d015d6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75d015d6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75d015d65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75d015d65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375d015d65f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375d015d65f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375d015d65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375d015d65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2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2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132" name="Google Shape;132;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3" name="Google Shape;133;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4" name="Google Shape;134;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9" name="Google Shape;189;p3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90" name="Google Shape;190;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1" name="Google Shape;191;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2" name="Google Shape;192;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3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96" name="Google Shape;196;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7" name="Google Shape;197;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8" name="Google Shape;198;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9"/>
        <p:cNvGrpSpPr/>
        <p:nvPr/>
      </p:nvGrpSpPr>
      <p:grpSpPr>
        <a:xfrm>
          <a:off x="0" y="0"/>
          <a:ext cx="0" cy="0"/>
          <a:chOff x="0" y="0"/>
          <a:chExt cx="0" cy="0"/>
        </a:xfrm>
      </p:grpSpPr>
      <p:sp>
        <p:nvSpPr>
          <p:cNvPr id="130" name="Google Shape;130;p2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31" name="Google Shape;131;p2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r>
              <a:rPr lang="en-US"/>
              <a:t>Click to edit Master subtitle style</a:t>
            </a:r>
            <a:endParaRPr/>
          </a:p>
        </p:txBody>
      </p:sp>
      <p:sp>
        <p:nvSpPr>
          <p:cNvPr id="132" name="Google Shape;132;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3" name="Google Shape;133;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4" name="Google Shape;134;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7376953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37" name="Google Shape;137;p2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38" name="Google Shape;138;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39" name="Google Shape;139;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40" name="Google Shape;140;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smtClean="0"/>
              <a:t>‹N°›</a:t>
            </a:fld>
            <a:endParaRPr lang="en"/>
          </a:p>
        </p:txBody>
      </p:sp>
      <p:pic>
        <p:nvPicPr>
          <p:cNvPr id="141" name="Google Shape;141;p28"/>
          <p:cNvPicPr preferRelativeResize="0"/>
          <p:nvPr/>
        </p:nvPicPr>
        <p:blipFill>
          <a:blip r:embed="rId2">
            <a:alphaModFix/>
          </a:blip>
          <a:stretch>
            <a:fillRect/>
          </a:stretch>
        </p:blipFill>
        <p:spPr>
          <a:xfrm>
            <a:off x="0" y="4648955"/>
            <a:ext cx="9144000" cy="510540"/>
          </a:xfrm>
          <a:prstGeom prst="rect">
            <a:avLst/>
          </a:prstGeom>
          <a:noFill/>
          <a:ln>
            <a:noFill/>
          </a:ln>
        </p:spPr>
      </p:pic>
    </p:spTree>
    <p:extLst>
      <p:ext uri="{BB962C8B-B14F-4D97-AF65-F5344CB8AC3E}">
        <p14:creationId xmlns:p14="http://schemas.microsoft.com/office/powerpoint/2010/main" val="645575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44" name="Google Shape;144;p2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pPr lvl="0"/>
            <a:r>
              <a:rPr lang="en-US"/>
              <a:t>Click to edit Master text styles</a:t>
            </a:r>
          </a:p>
        </p:txBody>
      </p:sp>
      <p:sp>
        <p:nvSpPr>
          <p:cNvPr id="145" name="Google Shape;145;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6" name="Google Shape;146;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7" name="Google Shape;147;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7843798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50" name="Google Shape;150;p3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1" name="Google Shape;151;p3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2" name="Google Shape;152;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3" name="Google Shape;153;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4" name="Google Shape;154;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99227479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57" name="Google Shape;157;p3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8" name="Google Shape;158;p3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9" name="Google Shape;159;p3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60" name="Google Shape;160;p3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61" name="Google Shape;161;p3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2" name="Google Shape;162;p3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3" name="Google Shape;163;p3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5571408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66" name="Google Shape;166;p3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7" name="Google Shape;167;p3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8" name="Google Shape;168;p3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69357888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1" name="Google Shape;171;p3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2" name="Google Shape;172;p3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036927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5" name="Google Shape;175;p3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76" name="Google Shape;176;p3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77" name="Google Shape;177;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8" name="Google Shape;178;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9" name="Google Shape;179;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7748403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2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38" name="Google Shape;138;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9" name="Google Shape;139;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0" name="Google Shape;140;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pic>
        <p:nvPicPr>
          <p:cNvPr id="141" name="Google Shape;141;p28"/>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82" name="Google Shape;182;p3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r>
              <a:rPr lang="en-US"/>
              <a:t>Click icon to add picture</a:t>
            </a:r>
            <a:endParaRPr/>
          </a:p>
        </p:txBody>
      </p:sp>
      <p:sp>
        <p:nvSpPr>
          <p:cNvPr id="183" name="Google Shape;183;p3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84" name="Google Shape;184;p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5" name="Google Shape;185;p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6" name="Google Shape;186;p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74574307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89" name="Google Shape;189;p3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90" name="Google Shape;190;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1" name="Google Shape;191;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2" name="Google Shape;192;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77244895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95" name="Google Shape;195;p3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96" name="Google Shape;196;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7" name="Google Shape;197;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8" name="Google Shape;198;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416907289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202"/>
        <p:cNvGrpSpPr/>
        <p:nvPr/>
      </p:nvGrpSpPr>
      <p:grpSpPr>
        <a:xfrm>
          <a:off x="0" y="0"/>
          <a:ext cx="0" cy="0"/>
          <a:chOff x="0" y="0"/>
          <a:chExt cx="0" cy="0"/>
        </a:xfrm>
      </p:grpSpPr>
      <p:sp>
        <p:nvSpPr>
          <p:cNvPr id="203" name="Google Shape;203;p39"/>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sp>
        <p:nvSpPr>
          <p:cNvPr id="204" name="Google Shape;204;p39"/>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a:t>Click to edit Master subtitle style</a:t>
            </a:r>
            <a:endParaRPr/>
          </a:p>
        </p:txBody>
      </p:sp>
    </p:spTree>
    <p:extLst>
      <p:ext uri="{BB962C8B-B14F-4D97-AF65-F5344CB8AC3E}">
        <p14:creationId xmlns:p14="http://schemas.microsoft.com/office/powerpoint/2010/main" val="1168483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207" name="Google Shape;207;p40"/>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208" name="Google Shape;208;p40"/>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01038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09"/>
        <p:cNvGrpSpPr/>
        <p:nvPr/>
      </p:nvGrpSpPr>
      <p:grpSpPr>
        <a:xfrm>
          <a:off x="0" y="0"/>
          <a:ext cx="0" cy="0"/>
          <a:chOff x="0" y="0"/>
          <a:chExt cx="0" cy="0"/>
        </a:xfrm>
      </p:grpSpPr>
      <p:sp>
        <p:nvSpPr>
          <p:cNvPr id="210" name="Google Shape;21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211" name="Google Shape;211;p41"/>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Char char="●"/>
              <a:defRPr sz="1400"/>
            </a:lvl1pPr>
            <a:lvl2pPr marL="914400" lvl="1" indent="-317500">
              <a:lnSpc>
                <a:spcPct val="115000"/>
              </a:lnSpc>
              <a:spcBef>
                <a:spcPts val="0"/>
              </a:spcBef>
              <a:spcAft>
                <a:spcPts val="0"/>
              </a:spcAft>
              <a:buSzPts val="1400"/>
              <a:buChar char="○"/>
              <a:defRPr/>
            </a:lvl2pPr>
            <a:lvl3pPr marL="1371600" lvl="2" indent="-317500">
              <a:lnSpc>
                <a:spcPct val="115000"/>
              </a:lnSpc>
              <a:spcBef>
                <a:spcPts val="0"/>
              </a:spcBef>
              <a:spcAft>
                <a:spcPts val="0"/>
              </a:spcAft>
              <a:buSzPts val="1400"/>
              <a:buChar char="■"/>
              <a:defRPr/>
            </a:lvl3pPr>
            <a:lvl4pPr marL="1828800" lvl="3" indent="-317500">
              <a:lnSpc>
                <a:spcPct val="115000"/>
              </a:lnSpc>
              <a:spcBef>
                <a:spcPts val="0"/>
              </a:spcBef>
              <a:spcAft>
                <a:spcPts val="0"/>
              </a:spcAft>
              <a:buSzPts val="1400"/>
              <a:buChar char="●"/>
              <a:defRPr/>
            </a:lvl4pPr>
            <a:lvl5pPr marL="2286000" lvl="4" indent="-317500">
              <a:lnSpc>
                <a:spcPct val="115000"/>
              </a:lnSpc>
              <a:spcBef>
                <a:spcPts val="0"/>
              </a:spcBef>
              <a:spcAft>
                <a:spcPts val="0"/>
              </a:spcAft>
              <a:buSzPts val="1400"/>
              <a:buChar char="○"/>
              <a:defRPr/>
            </a:lvl5pPr>
            <a:lvl6pPr marL="2743200" lvl="5" indent="-317500">
              <a:lnSpc>
                <a:spcPct val="115000"/>
              </a:lnSpc>
              <a:spcBef>
                <a:spcPts val="0"/>
              </a:spcBef>
              <a:spcAft>
                <a:spcPts val="0"/>
              </a:spcAft>
              <a:buSzPts val="1400"/>
              <a:buChar char="■"/>
              <a:defRPr/>
            </a:lvl6pPr>
            <a:lvl7pPr marL="3200400" lvl="6" indent="-317500">
              <a:lnSpc>
                <a:spcPct val="115000"/>
              </a:lnSpc>
              <a:spcBef>
                <a:spcPts val="0"/>
              </a:spcBef>
              <a:spcAft>
                <a:spcPts val="0"/>
              </a:spcAft>
              <a:buSzPts val="1400"/>
              <a:buChar char="●"/>
              <a:defRPr/>
            </a:lvl7pPr>
            <a:lvl8pPr marL="3657600" lvl="7" indent="-317500">
              <a:lnSpc>
                <a:spcPct val="115000"/>
              </a:lnSpc>
              <a:spcBef>
                <a:spcPts val="0"/>
              </a:spcBef>
              <a:spcAft>
                <a:spcPts val="0"/>
              </a:spcAft>
              <a:buSzPts val="1400"/>
              <a:buChar char="○"/>
              <a:defRPr/>
            </a:lvl8pPr>
            <a:lvl9pPr marL="4114800" lvl="8" indent="-317500">
              <a:lnSpc>
                <a:spcPct val="115000"/>
              </a:lnSpc>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65791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12"/>
        <p:cNvGrpSpPr/>
        <p:nvPr/>
      </p:nvGrpSpPr>
      <p:grpSpPr>
        <a:xfrm>
          <a:off x="0" y="0"/>
          <a:ext cx="0" cy="0"/>
          <a:chOff x="0" y="0"/>
          <a:chExt cx="0" cy="0"/>
        </a:xfrm>
      </p:grpSpPr>
      <p:sp>
        <p:nvSpPr>
          <p:cNvPr id="213" name="Google Shape;213;p42"/>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a:t>Click to edit Master subtitle style</a:t>
            </a:r>
            <a:endParaRPr/>
          </a:p>
        </p:txBody>
      </p:sp>
      <p:sp>
        <p:nvSpPr>
          <p:cNvPr id="214" name="Google Shape;214;p42"/>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a:t>Click to edit Master subtitle style</a:t>
            </a:r>
            <a:endParaRPr/>
          </a:p>
        </p:txBody>
      </p:sp>
      <p:sp>
        <p:nvSpPr>
          <p:cNvPr id="215" name="Google Shape;215;p42"/>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16" name="Google Shape;216;p42"/>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17" name="Google Shape;217;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799120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18"/>
        <p:cNvGrpSpPr/>
        <p:nvPr/>
      </p:nvGrpSpPr>
      <p:grpSpPr>
        <a:xfrm>
          <a:off x="0" y="0"/>
          <a:ext cx="0" cy="0"/>
          <a:chOff x="0" y="0"/>
          <a:chExt cx="0" cy="0"/>
        </a:xfrm>
      </p:grpSpPr>
      <p:sp>
        <p:nvSpPr>
          <p:cNvPr id="219" name="Google Shape;219;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265045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20"/>
        <p:cNvGrpSpPr/>
        <p:nvPr/>
      </p:nvGrpSpPr>
      <p:grpSpPr>
        <a:xfrm>
          <a:off x="0" y="0"/>
          <a:ext cx="0" cy="0"/>
          <a:chOff x="0" y="0"/>
          <a:chExt cx="0" cy="0"/>
        </a:xfrm>
      </p:grpSpPr>
      <p:sp>
        <p:nvSpPr>
          <p:cNvPr id="221" name="Google Shape;221;p44"/>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222" name="Google Shape;222;p44"/>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434343"/>
              </a:buClr>
              <a:buSzPts val="1400"/>
              <a:buChar char="●"/>
              <a:defRPr sz="14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pPr lvl="0"/>
            <a:r>
              <a:rPr lang="en-US"/>
              <a:t>Click to edit Master text styles</a:t>
            </a:r>
          </a:p>
        </p:txBody>
      </p:sp>
    </p:spTree>
    <p:extLst>
      <p:ext uri="{BB962C8B-B14F-4D97-AF65-F5344CB8AC3E}">
        <p14:creationId xmlns:p14="http://schemas.microsoft.com/office/powerpoint/2010/main" val="1868631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223"/>
        <p:cNvGrpSpPr/>
        <p:nvPr/>
      </p:nvGrpSpPr>
      <p:grpSpPr>
        <a:xfrm>
          <a:off x="0" y="0"/>
          <a:ext cx="0" cy="0"/>
          <a:chOff x="0" y="0"/>
          <a:chExt cx="0" cy="0"/>
        </a:xfrm>
      </p:grpSpPr>
      <p:sp>
        <p:nvSpPr>
          <p:cNvPr id="224" name="Google Shape;224;p45"/>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n-US"/>
              <a:t>Click to edit Master title style</a:t>
            </a:r>
            <a:endParaRPr/>
          </a:p>
        </p:txBody>
      </p:sp>
    </p:spTree>
    <p:extLst>
      <p:ext uri="{BB962C8B-B14F-4D97-AF65-F5344CB8AC3E}">
        <p14:creationId xmlns:p14="http://schemas.microsoft.com/office/powerpoint/2010/main" val="378990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4" name="Google Shape;144;p2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145" name="Google Shape;145;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6" name="Google Shape;146;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7" name="Google Shape;147;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225"/>
        <p:cNvGrpSpPr/>
        <p:nvPr/>
      </p:nvGrpSpPr>
      <p:grpSpPr>
        <a:xfrm>
          <a:off x="0" y="0"/>
          <a:ext cx="0" cy="0"/>
          <a:chOff x="0" y="0"/>
          <a:chExt cx="0" cy="0"/>
        </a:xfrm>
      </p:grpSpPr>
      <p:sp>
        <p:nvSpPr>
          <p:cNvPr id="226" name="Google Shape;226;p46"/>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227" name="Google Shape;227;p46"/>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266147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228"/>
        <p:cNvGrpSpPr/>
        <p:nvPr/>
      </p:nvGrpSpPr>
      <p:grpSpPr>
        <a:xfrm>
          <a:off x="0" y="0"/>
          <a:ext cx="0" cy="0"/>
          <a:chOff x="0" y="0"/>
          <a:chExt cx="0" cy="0"/>
        </a:xfrm>
      </p:grpSpPr>
      <p:sp>
        <p:nvSpPr>
          <p:cNvPr id="229" name="Google Shape;229;p47"/>
          <p:cNvSpPr txBox="1">
            <a:spLocks noGrp="1"/>
          </p:cNvSpPr>
          <p:nvPr>
            <p:ph type="title"/>
          </p:nvPr>
        </p:nvSpPr>
        <p:spPr>
          <a:xfrm>
            <a:off x="1983150" y="535000"/>
            <a:ext cx="5177700" cy="12369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33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504513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230"/>
        <p:cNvGrpSpPr/>
        <p:nvPr/>
      </p:nvGrpSpPr>
      <p:grpSpPr>
        <a:xfrm>
          <a:off x="0" y="0"/>
          <a:ext cx="0" cy="0"/>
          <a:chOff x="0" y="0"/>
          <a:chExt cx="0" cy="0"/>
        </a:xfrm>
      </p:grpSpPr>
      <p:sp>
        <p:nvSpPr>
          <p:cNvPr id="231" name="Google Shape;231;p48"/>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32" name="Google Shape;232;p48"/>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3464993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233"/>
        <p:cNvGrpSpPr/>
        <p:nvPr/>
      </p:nvGrpSpPr>
      <p:grpSpPr>
        <a:xfrm>
          <a:off x="0" y="0"/>
          <a:ext cx="0" cy="0"/>
          <a:chOff x="0" y="0"/>
          <a:chExt cx="0" cy="0"/>
        </a:xfrm>
      </p:grpSpPr>
    </p:spTree>
    <p:extLst>
      <p:ext uri="{BB962C8B-B14F-4D97-AF65-F5344CB8AC3E}">
        <p14:creationId xmlns:p14="http://schemas.microsoft.com/office/powerpoint/2010/main" val="302093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36" name="Google Shape;236;p50"/>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37" name="Google Shape;237;p50"/>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38" name="Google Shape;238;p50"/>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39" name="Google Shape;239;p50"/>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0" name="Google Shape;240;p50"/>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1" name="Google Shape;241;p50"/>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2" name="Google Shape;242;p50"/>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3" name="Google Shape;243;p50"/>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4" name="Google Shape;244;p50"/>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5" name="Google Shape;245;p50"/>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6" name="Google Shape;246;p50"/>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7" name="Google Shape;247;p50"/>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8" name="Google Shape;248;p50"/>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9" name="Google Shape;249;p50"/>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50" name="Google Shape;250;p50"/>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51" name="Google Shape;251;p50"/>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52" name="Google Shape;252;p50"/>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53" name="Google Shape;253;p50"/>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366592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254"/>
        <p:cNvGrpSpPr/>
        <p:nvPr/>
      </p:nvGrpSpPr>
      <p:grpSpPr>
        <a:xfrm>
          <a:off x="0" y="0"/>
          <a:ext cx="0" cy="0"/>
          <a:chOff x="0" y="0"/>
          <a:chExt cx="0" cy="0"/>
        </a:xfrm>
      </p:grpSpPr>
      <p:sp>
        <p:nvSpPr>
          <p:cNvPr id="255" name="Google Shape;255;p51"/>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56" name="Google Shape;256;p51"/>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68847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 preserve="1">
  <p:cSld name="Title and text 1">
    <p:spTree>
      <p:nvGrpSpPr>
        <p:cNvPr id="1" name="Shape 257"/>
        <p:cNvGrpSpPr/>
        <p:nvPr/>
      </p:nvGrpSpPr>
      <p:grpSpPr>
        <a:xfrm>
          <a:off x="0" y="0"/>
          <a:ext cx="0" cy="0"/>
          <a:chOff x="0" y="0"/>
          <a:chExt cx="0" cy="0"/>
        </a:xfrm>
      </p:grpSpPr>
      <p:sp>
        <p:nvSpPr>
          <p:cNvPr id="258" name="Google Shape;258;p52"/>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59" name="Google Shape;259;p52"/>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051151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260"/>
        <p:cNvGrpSpPr/>
        <p:nvPr/>
      </p:nvGrpSpPr>
      <p:grpSpPr>
        <a:xfrm>
          <a:off x="0" y="0"/>
          <a:ext cx="0" cy="0"/>
          <a:chOff x="0" y="0"/>
          <a:chExt cx="0" cy="0"/>
        </a:xfrm>
      </p:grpSpPr>
      <p:sp>
        <p:nvSpPr>
          <p:cNvPr id="261" name="Google Shape;261;p53"/>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2" name="Google Shape;262;p53"/>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3" name="Google Shape;263;p53"/>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4" name="Google Shape;264;p53"/>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5" name="Google Shape;265;p53"/>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6" name="Google Shape;266;p53"/>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7" name="Google Shape;267;p53"/>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2032891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268"/>
        <p:cNvGrpSpPr/>
        <p:nvPr/>
      </p:nvGrpSpPr>
      <p:grpSpPr>
        <a:xfrm>
          <a:off x="0" y="0"/>
          <a:ext cx="0" cy="0"/>
          <a:chOff x="0" y="0"/>
          <a:chExt cx="0" cy="0"/>
        </a:xfrm>
      </p:grpSpPr>
      <p:sp>
        <p:nvSpPr>
          <p:cNvPr id="269" name="Google Shape;269;p54"/>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0" name="Google Shape;270;p54"/>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1" name="Google Shape;271;p54"/>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2" name="Google Shape;272;p54"/>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3" name="Google Shape;273;p54"/>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4" name="Google Shape;274;p54"/>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5" name="Google Shape;275;p54"/>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6" name="Google Shape;276;p54"/>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7" name="Google Shape;277;p5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4125714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78"/>
        <p:cNvGrpSpPr/>
        <p:nvPr/>
      </p:nvGrpSpPr>
      <p:grpSpPr>
        <a:xfrm>
          <a:off x="0" y="0"/>
          <a:ext cx="0" cy="0"/>
          <a:chOff x="0" y="0"/>
          <a:chExt cx="0" cy="0"/>
        </a:xfrm>
      </p:grpSpPr>
      <p:sp>
        <p:nvSpPr>
          <p:cNvPr id="279" name="Google Shape;279;p55"/>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0" name="Google Shape;280;p55"/>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1" name="Google Shape;281;p55"/>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2" name="Google Shape;282;p55"/>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3" name="Google Shape;283;p55"/>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4" name="Google Shape;284;p55"/>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5" name="Google Shape;285;p55"/>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6" name="Google Shape;286;p55"/>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7" name="Google Shape;287;p55"/>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8" name="Google Shape;288;p55"/>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9" name="Google Shape;289;p55"/>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90" name="Google Shape;290;p55"/>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1" name="Google Shape;291;p55"/>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20839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Google Shape;150;p3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1" name="Google Shape;151;p3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2" name="Google Shape;152;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3" name="Google Shape;153;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4" name="Google Shape;154;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292"/>
        <p:cNvGrpSpPr/>
        <p:nvPr/>
      </p:nvGrpSpPr>
      <p:grpSpPr>
        <a:xfrm>
          <a:off x="0" y="0"/>
          <a:ext cx="0" cy="0"/>
          <a:chOff x="0" y="0"/>
          <a:chExt cx="0" cy="0"/>
        </a:xfrm>
      </p:grpSpPr>
      <p:sp>
        <p:nvSpPr>
          <p:cNvPr id="293" name="Google Shape;293;p56"/>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4" name="Google Shape;294;p56"/>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5" name="Google Shape;295;p56"/>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6" name="Google Shape;296;p56"/>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7" name="Google Shape;297;p56"/>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8" name="Google Shape;298;p56"/>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824114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1862155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3500"/>
              <a:buNone/>
              <a:defRPr sz="1800"/>
            </a:lvl2pPr>
            <a:lvl3pPr lvl="2">
              <a:spcBef>
                <a:spcPts val="0"/>
              </a:spcBef>
              <a:spcAft>
                <a:spcPts val="0"/>
              </a:spcAft>
              <a:buSzPts val="3500"/>
              <a:buNone/>
              <a:defRPr sz="1800"/>
            </a:lvl3pPr>
            <a:lvl4pPr lvl="3">
              <a:spcBef>
                <a:spcPts val="0"/>
              </a:spcBef>
              <a:spcAft>
                <a:spcPts val="0"/>
              </a:spcAft>
              <a:buSzPts val="3500"/>
              <a:buNone/>
              <a:defRPr sz="1800"/>
            </a:lvl4pPr>
            <a:lvl5pPr lvl="4">
              <a:spcBef>
                <a:spcPts val="0"/>
              </a:spcBef>
              <a:spcAft>
                <a:spcPts val="0"/>
              </a:spcAft>
              <a:buSzPts val="3500"/>
              <a:buNone/>
              <a:defRPr sz="1800"/>
            </a:lvl5pPr>
            <a:lvl6pPr lvl="5">
              <a:spcBef>
                <a:spcPts val="0"/>
              </a:spcBef>
              <a:spcAft>
                <a:spcPts val="0"/>
              </a:spcAft>
              <a:buSzPts val="3500"/>
              <a:buNone/>
              <a:defRPr sz="1800"/>
            </a:lvl6pPr>
            <a:lvl7pPr lvl="6">
              <a:spcBef>
                <a:spcPts val="0"/>
              </a:spcBef>
              <a:spcAft>
                <a:spcPts val="0"/>
              </a:spcAft>
              <a:buSzPts val="3500"/>
              <a:buNone/>
              <a:defRPr sz="1800"/>
            </a:lvl7pPr>
            <a:lvl8pPr lvl="7">
              <a:spcBef>
                <a:spcPts val="0"/>
              </a:spcBef>
              <a:spcAft>
                <a:spcPts val="0"/>
              </a:spcAft>
              <a:buSzPts val="3500"/>
              <a:buNone/>
              <a:defRPr sz="1800"/>
            </a:lvl8pPr>
            <a:lvl9pPr lvl="8">
              <a:spcBef>
                <a:spcPts val="0"/>
              </a:spcBef>
              <a:spcAft>
                <a:spcPts val="0"/>
              </a:spcAft>
              <a:buSzPts val="3500"/>
              <a:buNone/>
              <a:defRPr sz="1800"/>
            </a:lvl9pPr>
          </a:lstStyle>
          <a:p>
            <a:r>
              <a:rPr lang="en-US"/>
              <a:t>Click to edit Master title style</a:t>
            </a:r>
            <a:endParaRPr/>
          </a:p>
        </p:txBody>
      </p:sp>
      <p:sp>
        <p:nvSpPr>
          <p:cNvPr id="112" name="Google Shape;112;p22"/>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1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16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13" name="Google Shape;113;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 name="Google Shape;114;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5" name="Google Shape;115;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73834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58" name="Google Shape;158;p3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9" name="Google Shape;159;p3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60" name="Google Shape;160;p3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61" name="Google Shape;161;p3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2" name="Google Shape;162;p3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3" name="Google Shape;163;p3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Google Shape;166;p3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7" name="Google Shape;167;p3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8" name="Google Shape;168;p3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1" name="Google Shape;171;p3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2" name="Google Shape;172;p3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 name="Google Shape;175;p3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76" name="Google Shape;176;p3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77" name="Google Shape;177;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8" name="Google Shape;178;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9" name="Google Shape;179;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Google Shape;182;p3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83" name="Google Shape;183;p3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84" name="Google Shape;184;p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5" name="Google Shape;185;p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6" name="Google Shape;186;p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6" name="Google Shape;126;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27" name="Google Shape;127;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28" name="Google Shape;128;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6" name="Google Shape;126;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27" name="Google Shape;127;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28" name="Google Shape;128;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smtClean="0"/>
              <a:t>‹N°›</a:t>
            </a:fld>
            <a:endParaRPr lang="en"/>
          </a:p>
        </p:txBody>
      </p:sp>
    </p:spTree>
    <p:extLst>
      <p:ext uri="{BB962C8B-B14F-4D97-AF65-F5344CB8AC3E}">
        <p14:creationId xmlns:p14="http://schemas.microsoft.com/office/powerpoint/2010/main" val="4238065018"/>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22">
            <a:alphaModFix/>
          </a:blip>
          <a:stretch>
            <a:fillRect/>
          </a:stretch>
        </a:blipFill>
        <a:effectLst/>
      </p:bgPr>
    </p:bg>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201" name="Google Shape;201;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199940651"/>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3.scholastic.ca/passe-a-laction/"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59"/>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309" name="Google Shape;309;p59"/>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Chaque goutte compte</a:t>
            </a:r>
          </a:p>
          <a:p>
            <a:pPr marL="0" marR="0" lvl="0" indent="0" algn="r" rtl="0">
              <a:spcBef>
                <a:spcPts val="0"/>
              </a:spcBef>
              <a:spcAft>
                <a:spcPts val="0"/>
              </a:spcAft>
              <a:buNone/>
            </a:pPr>
            <a:r>
              <a:rPr lang="en" sz="3800" b="1" i="0" u="none" strike="noStrike" cap="none" dirty="0">
                <a:solidFill>
                  <a:schemeClr val="lt1"/>
                </a:solidFill>
                <a:latin typeface="Open Sans"/>
                <a:ea typeface="Open Sans"/>
                <a:cs typeface="Open Sans"/>
                <a:sym typeface="Open Sans"/>
              </a:rPr>
              <a:t>Leçon 4</a:t>
            </a:r>
            <a:endParaRPr sz="3800" b="1" i="0" u="none" strike="noStrike" cap="none" dirty="0">
              <a:solidFill>
                <a:schemeClr val="lt1"/>
              </a:solidFill>
              <a:latin typeface="Open Sans"/>
              <a:ea typeface="Open Sans"/>
              <a:cs typeface="Open Sans"/>
              <a:sym typeface="Open Sans"/>
            </a:endParaRPr>
          </a:p>
        </p:txBody>
      </p:sp>
      <p:pic>
        <p:nvPicPr>
          <p:cNvPr id="310" name="Google Shape;310;p59"/>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2" name="Google Shape;65;p14">
            <a:extLst>
              <a:ext uri="{FF2B5EF4-FFF2-40B4-BE49-F238E27FC236}">
                <a16:creationId xmlns:a16="http://schemas.microsoft.com/office/drawing/2014/main" id="{3058E6D1-7178-E4CD-F72D-5E832D3C8128}"/>
              </a:ext>
            </a:extLst>
          </p:cNvPr>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1" y="4712610"/>
            <a:ext cx="1090248" cy="430888"/>
          </a:xfrm>
          <a:prstGeom prst="rect">
            <a:avLst/>
          </a:prstGeom>
          <a:noFill/>
          <a:ln>
            <a:noFill/>
          </a:ln>
        </p:spPr>
      </p:pic>
      <p:pic>
        <p:nvPicPr>
          <p:cNvPr id="3" name="Picture 2">
            <a:extLst>
              <a:ext uri="{FF2B5EF4-FFF2-40B4-BE49-F238E27FC236}">
                <a16:creationId xmlns:a16="http://schemas.microsoft.com/office/drawing/2014/main" id="{80BDB2E2-2D01-8D92-120C-6833454E4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4;p14">
            <a:extLst>
              <a:ext uri="{FF2B5EF4-FFF2-40B4-BE49-F238E27FC236}">
                <a16:creationId xmlns:a16="http://schemas.microsoft.com/office/drawing/2014/main" id="{A9A5DDAD-3B50-93DE-CF1B-E59042B09D45}"/>
              </a:ext>
            </a:extLst>
          </p:cNvPr>
          <p:cNvPicPr preferRelativeResize="0"/>
          <p:nvPr/>
        </p:nvPicPr>
        <p:blipFill>
          <a:blip r:embed="rId6">
            <a:alphaModFix/>
          </a:blip>
          <a:stretch>
            <a:fillRect/>
          </a:stretch>
        </p:blipFill>
        <p:spPr>
          <a:xfrm>
            <a:off x="2921935" y="3055641"/>
            <a:ext cx="3398606" cy="1368842"/>
          </a:xfrm>
          <a:prstGeom prst="rect">
            <a:avLst/>
          </a:prstGeom>
          <a:noFill/>
          <a:ln>
            <a:noFill/>
          </a:ln>
        </p:spPr>
      </p:pic>
      <p:sp>
        <p:nvSpPr>
          <p:cNvPr id="9" name="ZoneTexte 2">
            <a:extLst>
              <a:ext uri="{FF2B5EF4-FFF2-40B4-BE49-F238E27FC236}">
                <a16:creationId xmlns:a16="http://schemas.microsoft.com/office/drawing/2014/main" id="{4B44ABF0-ADCA-AC5A-3A54-6ADCB3DF7EF0}"/>
              </a:ext>
            </a:extLst>
          </p:cNvPr>
          <p:cNvSpPr txBox="1"/>
          <p:nvPr/>
        </p:nvSpPr>
        <p:spPr>
          <a:xfrm>
            <a:off x="1090247" y="4567239"/>
            <a:ext cx="7061980" cy="400110"/>
          </a:xfrm>
          <a:prstGeom prst="rect">
            <a:avLst/>
          </a:prstGeom>
          <a:noFill/>
        </p:spPr>
        <p:txBody>
          <a:bodyPr wrap="square">
            <a:spAutoFit/>
          </a:bodyPr>
          <a:lstStyle/>
          <a:p>
            <a:pPr algn="ctr"/>
            <a:r>
              <a:rPr lang="fr-FR" sz="1000" i="1" dirty="0"/>
              <a:t>Passe à l’action : Chaque goutte compte Leçon 4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p>
          <a:p>
            <a:pPr marL="0" indent="0" algn="ct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96" name="Google Shape;896;p102"/>
          <p:cNvSpPr txBox="1"/>
          <p:nvPr/>
        </p:nvSpPr>
        <p:spPr>
          <a:xfrm>
            <a:off x="172720" y="702643"/>
            <a:ext cx="8057155" cy="827386"/>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03B6E3"/>
                </a:solidFill>
                <a:latin typeface="Open Sans"/>
                <a:ea typeface="Open Sans"/>
                <a:cs typeface="Open Sans"/>
                <a:sym typeface="Open Sans"/>
              </a:rPr>
              <a:t>“Papa doit obtenir un permis pour prendre de l’eau dans ontre étang lorsqu’il irrigue nos terres. [...] c’est aussi une bonne chose, car, ainsi, personne ne </a:t>
            </a:r>
            <a:r>
              <a:rPr lang="en" sz="1600" b="1" dirty="0">
                <a:solidFill>
                  <a:srgbClr val="03B6E3"/>
                </a:solidFill>
                <a:latin typeface="Open Sans"/>
                <a:ea typeface="Open Sans"/>
                <a:cs typeface="Open Sans"/>
                <a:sym typeface="Open Sans"/>
              </a:rPr>
              <a:t>gaspille</a:t>
            </a:r>
            <a:r>
              <a:rPr lang="en" sz="1600" dirty="0">
                <a:solidFill>
                  <a:srgbClr val="03B6E3"/>
                </a:solidFill>
                <a:latin typeface="Open Sans"/>
                <a:ea typeface="Open Sans"/>
                <a:cs typeface="Open Sans"/>
                <a:sym typeface="Open Sans"/>
              </a:rPr>
              <a:t> de l’eau.” (p. 29)</a:t>
            </a:r>
            <a:endParaRPr sz="1600" dirty="0">
              <a:solidFill>
                <a:srgbClr val="03B6E3"/>
              </a:solidFill>
              <a:latin typeface="Open Sans"/>
              <a:ea typeface="Open Sans"/>
              <a:cs typeface="Open Sans"/>
              <a:sym typeface="Open Sans"/>
            </a:endParaRPr>
          </a:p>
        </p:txBody>
      </p:sp>
      <p:sp>
        <p:nvSpPr>
          <p:cNvPr id="897" name="Google Shape;897;p102"/>
          <p:cNvSpPr txBox="1"/>
          <p:nvPr/>
        </p:nvSpPr>
        <p:spPr>
          <a:xfrm>
            <a:off x="1410450" y="-4667"/>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3A4EB4"/>
                </a:solidFill>
                <a:latin typeface="Open Sans"/>
                <a:ea typeface="Open Sans"/>
                <a:cs typeface="Open Sans"/>
                <a:sym typeface="Open Sans"/>
              </a:rPr>
              <a:t>Jouer avec des suffixes</a:t>
            </a:r>
            <a:endParaRPr sz="3600" dirty="0">
              <a:solidFill>
                <a:srgbClr val="3A4EB4"/>
              </a:solidFill>
              <a:latin typeface="Open Sans"/>
              <a:ea typeface="Open Sans"/>
              <a:cs typeface="Open Sans"/>
              <a:sym typeface="Open Sans"/>
            </a:endParaRPr>
          </a:p>
        </p:txBody>
      </p:sp>
      <p:sp>
        <p:nvSpPr>
          <p:cNvPr id="898" name="Google Shape;898;p102"/>
          <p:cNvSpPr txBox="1"/>
          <p:nvPr/>
        </p:nvSpPr>
        <p:spPr>
          <a:xfrm>
            <a:off x="4316479" y="1530029"/>
            <a:ext cx="4754879" cy="27328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Open Sans"/>
                <a:ea typeface="Open Sans"/>
                <a:cs typeface="Open Sans"/>
                <a:sym typeface="Open Sans"/>
              </a:rPr>
              <a:t>Description:</a:t>
            </a:r>
            <a:endParaRPr sz="1800" dirty="0">
              <a:solidFill>
                <a:schemeClr val="dk1"/>
              </a:solidFill>
              <a:latin typeface="Open Sans"/>
              <a:ea typeface="Open Sans"/>
              <a:cs typeface="Open Sans"/>
              <a:sym typeface="Open Sans"/>
            </a:endParaRPr>
          </a:p>
          <a:p>
            <a:pPr marL="457200" lvl="0" indent="-323850" algn="l" rtl="0">
              <a:spcBef>
                <a:spcPts val="1200"/>
              </a:spcBef>
              <a:spcAft>
                <a:spcPts val="0"/>
              </a:spcAft>
              <a:buClr>
                <a:schemeClr val="dk1"/>
              </a:buClr>
              <a:buSzPts val="1500"/>
              <a:buFont typeface="Open Sans"/>
              <a:buChar char="●"/>
            </a:pPr>
            <a:r>
              <a:rPr lang="en" sz="1800" dirty="0">
                <a:solidFill>
                  <a:schemeClr val="dk1"/>
                </a:solidFill>
                <a:latin typeface="Open Sans"/>
                <a:ea typeface="Open Sans"/>
                <a:cs typeface="Open Sans"/>
                <a:sym typeface="Open Sans"/>
              </a:rPr>
              <a:t>Ajouter des suffixes au mot pour le transformer selon la partie du discours</a:t>
            </a:r>
            <a:endParaRPr sz="18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800" dirty="0">
                <a:solidFill>
                  <a:schemeClr val="dk1"/>
                </a:solidFill>
                <a:latin typeface="Open Sans"/>
                <a:ea typeface="Open Sans"/>
                <a:cs typeface="Open Sans"/>
                <a:sym typeface="Open Sans"/>
              </a:rPr>
              <a:t>Souligner le suffixe qui l’a transformé</a:t>
            </a:r>
            <a:endParaRPr sz="18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800" dirty="0">
                <a:solidFill>
                  <a:schemeClr val="dk1"/>
                </a:solidFill>
                <a:latin typeface="Open Sans"/>
                <a:ea typeface="Open Sans"/>
                <a:cs typeface="Open Sans"/>
                <a:sym typeface="Open Sans"/>
              </a:rPr>
              <a:t>Vérifier ensuite dans un dictionnaire que chaque mot existe et est bien écrit</a:t>
            </a:r>
            <a:endParaRPr sz="18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800" dirty="0">
                <a:solidFill>
                  <a:schemeClr val="dk1"/>
                </a:solidFill>
                <a:latin typeface="Open Sans"/>
                <a:ea typeface="Open Sans"/>
                <a:cs typeface="Open Sans"/>
                <a:sym typeface="Open Sans"/>
              </a:rPr>
              <a:t>facultatif : pouvez-vous supprimer et ajouter des préfixes pour trouver des mots avec la même racine ?</a:t>
            </a:r>
            <a:endParaRPr sz="1800" dirty="0">
              <a:solidFill>
                <a:schemeClr val="dk1"/>
              </a:solidFill>
              <a:latin typeface="Open Sans"/>
              <a:ea typeface="Open Sans"/>
              <a:cs typeface="Open Sans"/>
              <a:sym typeface="Open Sans"/>
            </a:endParaRPr>
          </a:p>
        </p:txBody>
      </p:sp>
      <p:graphicFrame>
        <p:nvGraphicFramePr>
          <p:cNvPr id="2" name="Table 1">
            <a:extLst>
              <a:ext uri="{FF2B5EF4-FFF2-40B4-BE49-F238E27FC236}">
                <a16:creationId xmlns:a16="http://schemas.microsoft.com/office/drawing/2014/main" id="{7ABEBE30-7C08-03F6-8CE0-4FC996803B58}"/>
              </a:ext>
            </a:extLst>
          </p:cNvPr>
          <p:cNvGraphicFramePr>
            <a:graphicFrameLocks noGrp="1"/>
          </p:cNvGraphicFramePr>
          <p:nvPr>
            <p:extLst>
              <p:ext uri="{D42A27DB-BD31-4B8C-83A1-F6EECF244321}">
                <p14:modId xmlns:p14="http://schemas.microsoft.com/office/powerpoint/2010/main" val="3859518421"/>
              </p:ext>
            </p:extLst>
          </p:nvPr>
        </p:nvGraphicFramePr>
        <p:xfrm>
          <a:off x="365760" y="1908175"/>
          <a:ext cx="3950719" cy="2643505"/>
        </p:xfrm>
        <a:graphic>
          <a:graphicData uri="http://schemas.openxmlformats.org/drawingml/2006/table">
            <a:tbl>
              <a:tblPr/>
              <a:tblGrid>
                <a:gridCol w="2150170">
                  <a:extLst>
                    <a:ext uri="{9D8B030D-6E8A-4147-A177-3AD203B41FA5}">
                      <a16:colId xmlns:a16="http://schemas.microsoft.com/office/drawing/2014/main" val="1523527994"/>
                    </a:ext>
                  </a:extLst>
                </a:gridCol>
                <a:gridCol w="1800549">
                  <a:extLst>
                    <a:ext uri="{9D8B030D-6E8A-4147-A177-3AD203B41FA5}">
                      <a16:colId xmlns:a16="http://schemas.microsoft.com/office/drawing/2014/main" val="1888273305"/>
                    </a:ext>
                  </a:extLst>
                </a:gridCol>
              </a:tblGrid>
              <a:tr h="528701">
                <a:tc>
                  <a:txBody>
                    <a:bodyPr/>
                    <a:lstStyle/>
                    <a:p>
                      <a:pPr algn="ctr" rtl="0" fontAlgn="t">
                        <a:buNone/>
                      </a:pPr>
                      <a:r>
                        <a:rPr lang="en-CA" sz="1500" b="1" i="0" u="none" strike="noStrike">
                          <a:solidFill>
                            <a:srgbClr val="000000"/>
                          </a:solidFill>
                          <a:effectLst/>
                          <a:latin typeface="Open Sans" panose="020B0606030504020204" pitchFamily="34" charset="0"/>
                        </a:rPr>
                        <a:t>Partie du discours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500" b="1" i="0" u="none" strike="noStrike" dirty="0">
                          <a:solidFill>
                            <a:srgbClr val="000000"/>
                          </a:solidFill>
                          <a:effectLst/>
                          <a:latin typeface="Open Sans" panose="020B0606030504020204" pitchFamily="34" charset="0"/>
                        </a:rPr>
                        <a:t>Le mot</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540486408"/>
                  </a:ext>
                </a:extLst>
              </a:tr>
              <a:tr h="528701">
                <a:tc>
                  <a:txBody>
                    <a:bodyPr/>
                    <a:lstStyle/>
                    <a:p>
                      <a:pPr rtl="0" fontAlgn="t">
                        <a:buNone/>
                      </a:pPr>
                      <a:r>
                        <a:rPr lang="en-CA" sz="1500" b="0" i="0" u="none" strike="noStrike">
                          <a:solidFill>
                            <a:srgbClr val="000000"/>
                          </a:solidFill>
                          <a:effectLst/>
                          <a:latin typeface="Open Sans" panose="020B0606030504020204" pitchFamily="34" charset="0"/>
                        </a:rPr>
                        <a:t>nom</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dirty="0">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2360443490"/>
                  </a:ext>
                </a:extLst>
              </a:tr>
              <a:tr h="528701">
                <a:tc>
                  <a:txBody>
                    <a:bodyPr/>
                    <a:lstStyle/>
                    <a:p>
                      <a:pPr rtl="0" fontAlgn="t">
                        <a:buNone/>
                      </a:pPr>
                      <a:r>
                        <a:rPr lang="en-CA" sz="1500" b="0" i="0" u="none" strike="noStrike">
                          <a:solidFill>
                            <a:srgbClr val="000000"/>
                          </a:solidFill>
                          <a:effectLst/>
                          <a:latin typeface="Open Sans" panose="020B0606030504020204" pitchFamily="34" charset="0"/>
                        </a:rPr>
                        <a:t>nom (un autre!)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1258301884"/>
                  </a:ext>
                </a:extLst>
              </a:tr>
              <a:tr h="528701">
                <a:tc>
                  <a:txBody>
                    <a:bodyPr/>
                    <a:lstStyle/>
                    <a:p>
                      <a:pPr rtl="0" fontAlgn="t">
                        <a:buNone/>
                      </a:pPr>
                      <a:r>
                        <a:rPr lang="en-CA" sz="1500" b="0" i="0" u="none" strike="noStrike">
                          <a:solidFill>
                            <a:srgbClr val="000000"/>
                          </a:solidFill>
                          <a:effectLst/>
                          <a:latin typeface="Open Sans" panose="020B0606030504020204" pitchFamily="34" charset="0"/>
                        </a:rPr>
                        <a:t>verbe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rtl="0" fontAlgn="t">
                        <a:buNone/>
                      </a:pPr>
                      <a:r>
                        <a:rPr lang="en-CA" sz="1500" b="0" i="0" u="none" strike="noStrike">
                          <a:solidFill>
                            <a:srgbClr val="000000"/>
                          </a:solidFill>
                          <a:effectLst/>
                          <a:latin typeface="Open Sans" panose="020B0606030504020204" pitchFamily="34" charset="0"/>
                        </a:rPr>
                        <a:t>gaspill</a:t>
                      </a:r>
                      <a:r>
                        <a:rPr lang="en-CA" sz="1500" b="0" i="0" u="sng">
                          <a:solidFill>
                            <a:srgbClr val="000000"/>
                          </a:solidFill>
                          <a:effectLst/>
                          <a:latin typeface="Open Sans" panose="020B0606030504020204" pitchFamily="34" charset="0"/>
                        </a:rPr>
                        <a:t>er</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3744721930"/>
                  </a:ext>
                </a:extLst>
              </a:tr>
              <a:tr h="528701">
                <a:tc>
                  <a:txBody>
                    <a:bodyPr/>
                    <a:lstStyle/>
                    <a:p>
                      <a:pPr rtl="0" fontAlgn="t">
                        <a:buNone/>
                      </a:pPr>
                      <a:r>
                        <a:rPr lang="en-CA" sz="1500" b="0" i="0" u="none" strike="noStrike">
                          <a:solidFill>
                            <a:srgbClr val="000000"/>
                          </a:solidFill>
                          <a:effectLst/>
                          <a:latin typeface="Open Sans" panose="020B0606030504020204" pitchFamily="34" charset="0"/>
                        </a:rPr>
                        <a:t>adjectif</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dirty="0">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3163733499"/>
                  </a:ext>
                </a:extLst>
              </a:tr>
            </a:tbl>
          </a:graphicData>
        </a:graphic>
      </p:graphicFrame>
      <p:sp>
        <p:nvSpPr>
          <p:cNvPr id="3" name="Rectangle 1">
            <a:extLst>
              <a:ext uri="{FF2B5EF4-FFF2-40B4-BE49-F238E27FC236}">
                <a16:creationId xmlns:a16="http://schemas.microsoft.com/office/drawing/2014/main" id="{930BD28A-8FF0-96DB-21B9-7B948EC05DEF}"/>
              </a:ext>
            </a:extLst>
          </p:cNvPr>
          <p:cNvSpPr>
            <a:spLocks noChangeArrowheads="1"/>
          </p:cNvSpPr>
          <p:nvPr/>
        </p:nvSpPr>
        <p:spPr bwMode="auto">
          <a:xfrm>
            <a:off x="2849563" y="1908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5" name="Image 5" descr="Une image contenant dessin humoristique, art, créativité, illustration">
            <a:extLst>
              <a:ext uri="{FF2B5EF4-FFF2-40B4-BE49-F238E27FC236}">
                <a16:creationId xmlns:a16="http://schemas.microsoft.com/office/drawing/2014/main" id="{0CC2317D-EA81-65F7-ECDB-506645A54092}"/>
              </a:ext>
            </a:extLst>
          </p:cNvPr>
          <p:cNvPicPr>
            <a:picLocks noChangeAspect="1"/>
          </p:cNvPicPr>
          <p:nvPr/>
        </p:nvPicPr>
        <p:blipFill rotWithShape="1">
          <a:blip r:embed="rId3"/>
          <a:srcRect l="35931" t="19955" r="37298" b="18934"/>
          <a:stretch>
            <a:fillRect/>
          </a:stretch>
        </p:blipFill>
        <p:spPr>
          <a:xfrm>
            <a:off x="7956344" y="85735"/>
            <a:ext cx="1314462" cy="1687830"/>
          </a:xfrm>
          <a:prstGeom prst="rect">
            <a:avLst/>
          </a:prstGeom>
        </p:spPr>
      </p:pic>
      <p:pic>
        <p:nvPicPr>
          <p:cNvPr id="8" name="Google Shape;65;p14">
            <a:extLst>
              <a:ext uri="{FF2B5EF4-FFF2-40B4-BE49-F238E27FC236}">
                <a16:creationId xmlns:a16="http://schemas.microsoft.com/office/drawing/2014/main" id="{D39E6377-A335-2C33-985A-E056AACBD2BC}"/>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13" name="Google Shape;913;p103"/>
          <p:cNvSpPr txBox="1"/>
          <p:nvPr/>
        </p:nvSpPr>
        <p:spPr>
          <a:xfrm>
            <a:off x="657001" y="1193881"/>
            <a:ext cx="3368400" cy="5208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solidFill>
                  <a:srgbClr val="005FB8"/>
                </a:solidFill>
                <a:latin typeface="Open Sans"/>
                <a:ea typeface="Open Sans"/>
                <a:cs typeface="Open Sans"/>
                <a:sym typeface="Open Sans"/>
              </a:rPr>
              <a:t>Mot: conserver</a:t>
            </a:r>
            <a:endParaRPr sz="2300" dirty="0">
              <a:solidFill>
                <a:srgbClr val="005FB8"/>
              </a:solidFill>
              <a:latin typeface="Open Sans"/>
              <a:ea typeface="Open Sans"/>
              <a:cs typeface="Open Sans"/>
              <a:sym typeface="Open Sans"/>
            </a:endParaRPr>
          </a:p>
        </p:txBody>
      </p:sp>
      <p:sp>
        <p:nvSpPr>
          <p:cNvPr id="915" name="Google Shape;915;p103"/>
          <p:cNvSpPr txBox="1"/>
          <p:nvPr/>
        </p:nvSpPr>
        <p:spPr>
          <a:xfrm>
            <a:off x="1135000" y="472288"/>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005FB8"/>
                </a:solidFill>
                <a:latin typeface="Open Sans"/>
                <a:ea typeface="Open Sans"/>
                <a:cs typeface="Open Sans"/>
                <a:sym typeface="Open Sans"/>
              </a:rPr>
              <a:t>Décomposition des morphèmes</a:t>
            </a:r>
            <a:endParaRPr sz="3200">
              <a:solidFill>
                <a:srgbClr val="005FB8"/>
              </a:solidFill>
              <a:latin typeface="Open Sans"/>
              <a:ea typeface="Open Sans"/>
              <a:cs typeface="Open Sans"/>
              <a:sym typeface="Open Sans"/>
            </a:endParaRPr>
          </a:p>
        </p:txBody>
      </p:sp>
      <p:graphicFrame>
        <p:nvGraphicFramePr>
          <p:cNvPr id="2" name="Table 1">
            <a:extLst>
              <a:ext uri="{FF2B5EF4-FFF2-40B4-BE49-F238E27FC236}">
                <a16:creationId xmlns:a16="http://schemas.microsoft.com/office/drawing/2014/main" id="{C478015C-95D1-A27A-F7B7-E540F2642B0E}"/>
              </a:ext>
            </a:extLst>
          </p:cNvPr>
          <p:cNvGraphicFramePr>
            <a:graphicFrameLocks noGrp="1"/>
          </p:cNvGraphicFramePr>
          <p:nvPr>
            <p:extLst>
              <p:ext uri="{D42A27DB-BD31-4B8C-83A1-F6EECF244321}">
                <p14:modId xmlns:p14="http://schemas.microsoft.com/office/powerpoint/2010/main" val="1602312735"/>
              </p:ext>
            </p:extLst>
          </p:nvPr>
        </p:nvGraphicFramePr>
        <p:xfrm>
          <a:off x="328501" y="1949677"/>
          <a:ext cx="4025400" cy="2527936"/>
        </p:xfrm>
        <a:graphic>
          <a:graphicData uri="http://schemas.openxmlformats.org/drawingml/2006/table">
            <a:tbl>
              <a:tblPr/>
              <a:tblGrid>
                <a:gridCol w="1006350">
                  <a:extLst>
                    <a:ext uri="{9D8B030D-6E8A-4147-A177-3AD203B41FA5}">
                      <a16:colId xmlns:a16="http://schemas.microsoft.com/office/drawing/2014/main" val="366323408"/>
                    </a:ext>
                  </a:extLst>
                </a:gridCol>
                <a:gridCol w="1006350">
                  <a:extLst>
                    <a:ext uri="{9D8B030D-6E8A-4147-A177-3AD203B41FA5}">
                      <a16:colId xmlns:a16="http://schemas.microsoft.com/office/drawing/2014/main" val="2047924000"/>
                    </a:ext>
                  </a:extLst>
                </a:gridCol>
                <a:gridCol w="1006350">
                  <a:extLst>
                    <a:ext uri="{9D8B030D-6E8A-4147-A177-3AD203B41FA5}">
                      <a16:colId xmlns:a16="http://schemas.microsoft.com/office/drawing/2014/main" val="1360569249"/>
                    </a:ext>
                  </a:extLst>
                </a:gridCol>
                <a:gridCol w="1006350">
                  <a:extLst>
                    <a:ext uri="{9D8B030D-6E8A-4147-A177-3AD203B41FA5}">
                      <a16:colId xmlns:a16="http://schemas.microsoft.com/office/drawing/2014/main" val="2324489774"/>
                    </a:ext>
                  </a:extLst>
                </a:gridCol>
              </a:tblGrid>
              <a:tr h="539293">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dirty="0" err="1">
                          <a:solidFill>
                            <a:srgbClr val="000000"/>
                          </a:solidFill>
                          <a:effectLst/>
                          <a:latin typeface="Open Sans" panose="020B0606030504020204" pitchFamily="34" charset="0"/>
                        </a:rPr>
                        <a:t>Préfixe</a:t>
                      </a:r>
                      <a:r>
                        <a:rPr lang="en-CA" sz="1000" b="0" i="0" u="none" strike="noStrike" dirty="0">
                          <a:solidFill>
                            <a:srgbClr val="000000"/>
                          </a:solidFill>
                          <a:effectLst/>
                          <a:latin typeface="Open Sans" panose="020B0606030504020204" pitchFamily="34" charset="0"/>
                        </a:rPr>
                        <a:t>(s)</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dirty="0">
                          <a:solidFill>
                            <a:srgbClr val="000000"/>
                          </a:solidFill>
                          <a:effectLst/>
                          <a:latin typeface="Open Sans" panose="020B0606030504020204" pitchFamily="34" charset="0"/>
                        </a:rPr>
                        <a:t>Racine</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a:solidFill>
                            <a:srgbClr val="000000"/>
                          </a:solidFill>
                          <a:effectLst/>
                          <a:latin typeface="Open Sans" panose="020B0606030504020204" pitchFamily="34" charset="0"/>
                        </a:rPr>
                        <a:t>Suffixe(s)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2178254976"/>
                  </a:ext>
                </a:extLst>
              </a:tr>
              <a:tr h="662881">
                <a:tc>
                  <a:txBody>
                    <a:bodyPr/>
                    <a:lstStyle/>
                    <a:p>
                      <a:pPr rtl="0" fontAlgn="t">
                        <a:buNone/>
                      </a:pPr>
                      <a:r>
                        <a:rPr lang="en-CA" sz="1000" b="0" i="0" u="none" strike="noStrike">
                          <a:solidFill>
                            <a:srgbClr val="000000"/>
                          </a:solidFill>
                          <a:effectLst/>
                          <a:latin typeface="Open Sans" panose="020B0606030504020204" pitchFamily="34" charset="0"/>
                        </a:rPr>
                        <a:t>Morphème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dirty="0">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101163740"/>
                  </a:ext>
                </a:extLst>
              </a:tr>
              <a:tr h="662881">
                <a:tc>
                  <a:txBody>
                    <a:bodyPr/>
                    <a:lstStyle/>
                    <a:p>
                      <a:pPr rtl="0" fontAlgn="t">
                        <a:buNone/>
                      </a:pPr>
                      <a:r>
                        <a:rPr lang="en-CA" sz="1000" b="0" i="0" u="none" strike="noStrike">
                          <a:solidFill>
                            <a:srgbClr val="000000"/>
                          </a:solidFill>
                          <a:effectLst/>
                          <a:latin typeface="Open Sans" panose="020B0606030504020204" pitchFamily="34" charset="0"/>
                        </a:rPr>
                        <a:t>Sens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531297949"/>
                  </a:ext>
                </a:extLst>
              </a:tr>
              <a:tr h="662881">
                <a:tc>
                  <a:txBody>
                    <a:bodyPr/>
                    <a:lstStyle/>
                    <a:p>
                      <a:pPr rtl="0" fontAlgn="t">
                        <a:buNone/>
                      </a:pPr>
                      <a:r>
                        <a:rPr lang="en-CA" sz="1000" b="0" i="0" u="none" strike="noStrike">
                          <a:solidFill>
                            <a:srgbClr val="000000"/>
                          </a:solidFill>
                          <a:effectLst/>
                          <a:latin typeface="Open Sans" panose="020B0606030504020204" pitchFamily="34" charset="0"/>
                        </a:rPr>
                        <a:t>Sens du mot</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gridSpan="3">
                  <a:txBody>
                    <a:bodyPr/>
                    <a:lstStyle/>
                    <a:p>
                      <a:pPr fontAlgn="t">
                        <a:buNone/>
                      </a:pPr>
                      <a:r>
                        <a:rPr lang="en-CA" dirty="0">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016361552"/>
                  </a:ext>
                </a:extLst>
              </a:tr>
            </a:tbl>
          </a:graphicData>
        </a:graphic>
      </p:graphicFrame>
      <p:sp>
        <p:nvSpPr>
          <p:cNvPr id="3" name="Rectangle 1">
            <a:extLst>
              <a:ext uri="{FF2B5EF4-FFF2-40B4-BE49-F238E27FC236}">
                <a16:creationId xmlns:a16="http://schemas.microsoft.com/office/drawing/2014/main" id="{21CEAE34-03FA-EFC0-889B-F46E1EADCFFD}"/>
              </a:ext>
            </a:extLst>
          </p:cNvPr>
          <p:cNvSpPr>
            <a:spLocks noChangeArrowheads="1"/>
          </p:cNvSpPr>
          <p:nvPr/>
        </p:nvSpPr>
        <p:spPr bwMode="auto">
          <a:xfrm>
            <a:off x="2773363" y="2003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4" name="Google Shape;721;p89">
            <a:extLst>
              <a:ext uri="{FF2B5EF4-FFF2-40B4-BE49-F238E27FC236}">
                <a16:creationId xmlns:a16="http://schemas.microsoft.com/office/drawing/2014/main" id="{27EAEA74-7657-4717-F94E-CAD27FA2E359}"/>
              </a:ext>
            </a:extLst>
          </p:cNvPr>
          <p:cNvSpPr txBox="1"/>
          <p:nvPr/>
        </p:nvSpPr>
        <p:spPr>
          <a:xfrm>
            <a:off x="5118600" y="1269175"/>
            <a:ext cx="4025400" cy="21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Open Sans"/>
                <a:ea typeface="Open Sans"/>
                <a:cs typeface="Open Sans"/>
                <a:sym typeface="Open Sans"/>
              </a:rPr>
              <a:t>Description:</a:t>
            </a:r>
            <a:endParaRPr sz="1800" dirty="0">
              <a:solidFill>
                <a:schemeClr val="dk1"/>
              </a:solidFill>
              <a:latin typeface="Open Sans"/>
              <a:ea typeface="Open Sans"/>
              <a:cs typeface="Open Sans"/>
              <a:sym typeface="Open Sans"/>
            </a:endParaRPr>
          </a:p>
          <a:p>
            <a:pPr marL="457200" lvl="0" indent="-330200" algn="l" rtl="0">
              <a:spcBef>
                <a:spcPts val="1200"/>
              </a:spcBef>
              <a:spcAft>
                <a:spcPts val="0"/>
              </a:spcAft>
              <a:buClr>
                <a:schemeClr val="dk1"/>
              </a:buClr>
              <a:buSzPts val="1600"/>
              <a:buFont typeface="Open Sans"/>
              <a:buChar char="●"/>
            </a:pPr>
            <a:r>
              <a:rPr lang="en" sz="1800" dirty="0">
                <a:solidFill>
                  <a:schemeClr val="dk1"/>
                </a:solidFill>
                <a:latin typeface="Open Sans"/>
                <a:ea typeface="Open Sans"/>
                <a:cs typeface="Open Sans"/>
                <a:sym typeface="Open Sans"/>
              </a:rPr>
              <a:t>Lire le mot à l’oral</a:t>
            </a:r>
            <a:endParaRPr sz="18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800" dirty="0">
                <a:solidFill>
                  <a:schemeClr val="dk1"/>
                </a:solidFill>
                <a:latin typeface="Open Sans"/>
                <a:ea typeface="Open Sans"/>
                <a:cs typeface="Open Sans"/>
                <a:sym typeface="Open Sans"/>
              </a:rPr>
              <a:t>Avec un partenaire, décomposez le mot en ses morphèmes sur une page lignée</a:t>
            </a:r>
            <a:endParaRPr sz="18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800" dirty="0">
                <a:solidFill>
                  <a:schemeClr val="dk1"/>
                </a:solidFill>
                <a:latin typeface="Open Sans"/>
                <a:ea typeface="Open Sans"/>
                <a:cs typeface="Open Sans"/>
                <a:sym typeface="Open Sans"/>
              </a:rPr>
              <a:t>Prédisez ce que signifie chaque morphème</a:t>
            </a:r>
            <a:endParaRPr sz="18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800" dirty="0">
                <a:solidFill>
                  <a:schemeClr val="dk1"/>
                </a:solidFill>
                <a:latin typeface="Open Sans"/>
                <a:ea typeface="Open Sans"/>
                <a:cs typeface="Open Sans"/>
                <a:sym typeface="Open Sans"/>
              </a:rPr>
              <a:t>Prédisez la signification globale du mot</a:t>
            </a:r>
            <a:endParaRPr sz="18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800" dirty="0">
                <a:solidFill>
                  <a:schemeClr val="dk1"/>
                </a:solidFill>
                <a:latin typeface="Open Sans"/>
                <a:ea typeface="Open Sans"/>
                <a:cs typeface="Open Sans"/>
                <a:sym typeface="Open Sans"/>
              </a:rPr>
              <a:t>Soyez prêt à discuter le sens ensemble</a:t>
            </a:r>
            <a:endParaRPr sz="1800" dirty="0">
              <a:solidFill>
                <a:schemeClr val="dk1"/>
              </a:solidFill>
              <a:latin typeface="Open Sans"/>
              <a:ea typeface="Open Sans"/>
              <a:cs typeface="Open Sans"/>
              <a:sym typeface="Open Sans"/>
            </a:endParaRPr>
          </a:p>
        </p:txBody>
      </p:sp>
      <p:pic>
        <p:nvPicPr>
          <p:cNvPr id="5" name="Image 5" descr="Une image contenant dessin humoristique, art, créativité, illustration">
            <a:extLst>
              <a:ext uri="{FF2B5EF4-FFF2-40B4-BE49-F238E27FC236}">
                <a16:creationId xmlns:a16="http://schemas.microsoft.com/office/drawing/2014/main" id="{5220F625-D032-C746-0454-1E042673921E}"/>
              </a:ext>
            </a:extLst>
          </p:cNvPr>
          <p:cNvPicPr>
            <a:picLocks noChangeAspect="1"/>
          </p:cNvPicPr>
          <p:nvPr/>
        </p:nvPicPr>
        <p:blipFill rotWithShape="1">
          <a:blip r:embed="rId3"/>
          <a:srcRect l="35931" t="19955" r="37298" b="18934"/>
          <a:stretch>
            <a:fillRect/>
          </a:stretch>
        </p:blipFill>
        <p:spPr>
          <a:xfrm>
            <a:off x="7829768" y="22062"/>
            <a:ext cx="1314462" cy="1687830"/>
          </a:xfrm>
          <a:prstGeom prst="rect">
            <a:avLst/>
          </a:prstGeom>
        </p:spPr>
      </p:pic>
      <p:pic>
        <p:nvPicPr>
          <p:cNvPr id="8" name="Google Shape;65;p14">
            <a:extLst>
              <a:ext uri="{FF2B5EF4-FFF2-40B4-BE49-F238E27FC236}">
                <a16:creationId xmlns:a16="http://schemas.microsoft.com/office/drawing/2014/main" id="{40C1C182-6D7F-55F9-3479-EEE5820EFCDF}"/>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30" name="Google Shape;930;p104"/>
          <p:cNvSpPr txBox="1"/>
          <p:nvPr/>
        </p:nvSpPr>
        <p:spPr>
          <a:xfrm>
            <a:off x="865875" y="1045000"/>
            <a:ext cx="3368400" cy="5208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solidFill>
                  <a:srgbClr val="005FB8"/>
                </a:solidFill>
                <a:latin typeface="Open Sans"/>
                <a:ea typeface="Open Sans"/>
                <a:cs typeface="Open Sans"/>
                <a:sym typeface="Open Sans"/>
              </a:rPr>
              <a:t>Mot: conserver</a:t>
            </a:r>
            <a:endParaRPr sz="2300" dirty="0">
              <a:solidFill>
                <a:srgbClr val="005FB8"/>
              </a:solidFill>
              <a:latin typeface="Open Sans"/>
              <a:ea typeface="Open Sans"/>
              <a:cs typeface="Open Sans"/>
              <a:sym typeface="Open Sans"/>
            </a:endParaRPr>
          </a:p>
        </p:txBody>
      </p:sp>
      <p:sp>
        <p:nvSpPr>
          <p:cNvPr id="932" name="Google Shape;932;p104"/>
          <p:cNvSpPr txBox="1"/>
          <p:nvPr/>
        </p:nvSpPr>
        <p:spPr>
          <a:xfrm>
            <a:off x="1135000" y="-42887"/>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005FB8"/>
                </a:solidFill>
                <a:latin typeface="Open Sans"/>
                <a:ea typeface="Open Sans"/>
                <a:cs typeface="Open Sans"/>
                <a:sym typeface="Open Sans"/>
              </a:rPr>
              <a:t>Corrigé: </a:t>
            </a:r>
            <a:endParaRPr sz="3200">
              <a:solidFill>
                <a:srgbClr val="005FB8"/>
              </a:solidFill>
              <a:latin typeface="Open Sans"/>
              <a:ea typeface="Open Sans"/>
              <a:cs typeface="Open Sans"/>
              <a:sym typeface="Open Sans"/>
            </a:endParaRPr>
          </a:p>
          <a:p>
            <a:pPr marL="0" lvl="0" indent="0" algn="ctr" rtl="0">
              <a:spcBef>
                <a:spcPts val="0"/>
              </a:spcBef>
              <a:spcAft>
                <a:spcPts val="0"/>
              </a:spcAft>
              <a:buNone/>
            </a:pPr>
            <a:r>
              <a:rPr lang="en" sz="3200">
                <a:solidFill>
                  <a:srgbClr val="005FB8"/>
                </a:solidFill>
                <a:latin typeface="Open Sans"/>
                <a:ea typeface="Open Sans"/>
                <a:cs typeface="Open Sans"/>
                <a:sym typeface="Open Sans"/>
              </a:rPr>
              <a:t>Décomposition des morphèmes</a:t>
            </a:r>
            <a:endParaRPr sz="3200">
              <a:solidFill>
                <a:srgbClr val="005FB8"/>
              </a:solidFill>
              <a:latin typeface="Open Sans"/>
              <a:ea typeface="Open Sans"/>
              <a:cs typeface="Open Sans"/>
              <a:sym typeface="Open Sans"/>
            </a:endParaRPr>
          </a:p>
        </p:txBody>
      </p:sp>
      <p:sp>
        <p:nvSpPr>
          <p:cNvPr id="3" name="Rectangle 1">
            <a:extLst>
              <a:ext uri="{FF2B5EF4-FFF2-40B4-BE49-F238E27FC236}">
                <a16:creationId xmlns:a16="http://schemas.microsoft.com/office/drawing/2014/main" id="{A6E6C4CE-11B2-F5AB-5E7A-64F38270FA48}"/>
              </a:ext>
            </a:extLst>
          </p:cNvPr>
          <p:cNvSpPr>
            <a:spLocks noChangeArrowheads="1"/>
          </p:cNvSpPr>
          <p:nvPr/>
        </p:nvSpPr>
        <p:spPr bwMode="auto">
          <a:xfrm>
            <a:off x="2773363" y="2003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4" name="Google Shape;721;p89">
            <a:extLst>
              <a:ext uri="{FF2B5EF4-FFF2-40B4-BE49-F238E27FC236}">
                <a16:creationId xmlns:a16="http://schemas.microsoft.com/office/drawing/2014/main" id="{5FAE0434-9C6D-9721-9DB7-F5E35BEAD225}"/>
              </a:ext>
            </a:extLst>
          </p:cNvPr>
          <p:cNvSpPr txBox="1"/>
          <p:nvPr/>
        </p:nvSpPr>
        <p:spPr>
          <a:xfrm>
            <a:off x="4641801" y="1269174"/>
            <a:ext cx="4502199" cy="337394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Open Sans"/>
                <a:ea typeface="Open Sans"/>
                <a:cs typeface="Open Sans"/>
                <a:sym typeface="Open Sans"/>
              </a:rPr>
              <a:t>Description:</a:t>
            </a:r>
            <a:endParaRPr sz="1800" dirty="0">
              <a:solidFill>
                <a:schemeClr val="dk1"/>
              </a:solidFill>
              <a:latin typeface="Open Sans"/>
              <a:ea typeface="Open Sans"/>
              <a:cs typeface="Open Sans"/>
              <a:sym typeface="Open Sans"/>
            </a:endParaRPr>
          </a:p>
          <a:p>
            <a:pPr marL="457200" lvl="0" indent="-330200" algn="l" rtl="0">
              <a:spcBef>
                <a:spcPts val="1200"/>
              </a:spcBef>
              <a:spcAft>
                <a:spcPts val="0"/>
              </a:spcAft>
              <a:buClr>
                <a:schemeClr val="dk1"/>
              </a:buClr>
              <a:buSzPts val="1600"/>
              <a:buFont typeface="Open Sans"/>
              <a:buChar char="●"/>
            </a:pPr>
            <a:r>
              <a:rPr lang="en" sz="1800" dirty="0">
                <a:solidFill>
                  <a:schemeClr val="dk1"/>
                </a:solidFill>
                <a:latin typeface="Open Sans"/>
                <a:ea typeface="Open Sans"/>
                <a:cs typeface="Open Sans"/>
                <a:sym typeface="Open Sans"/>
              </a:rPr>
              <a:t>Lire le mot à l’oral</a:t>
            </a:r>
            <a:endParaRPr sz="18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800" dirty="0">
                <a:solidFill>
                  <a:schemeClr val="dk1"/>
                </a:solidFill>
                <a:latin typeface="Open Sans"/>
                <a:ea typeface="Open Sans"/>
                <a:cs typeface="Open Sans"/>
                <a:sym typeface="Open Sans"/>
              </a:rPr>
              <a:t>Avec un partenaire, décomposez le mot en ses morphèmes sur une page lignée</a:t>
            </a:r>
            <a:endParaRPr sz="18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800" dirty="0">
                <a:solidFill>
                  <a:schemeClr val="dk1"/>
                </a:solidFill>
                <a:latin typeface="Open Sans"/>
                <a:ea typeface="Open Sans"/>
                <a:cs typeface="Open Sans"/>
                <a:sym typeface="Open Sans"/>
              </a:rPr>
              <a:t>Prédisez ce que signifie chaque morphème</a:t>
            </a:r>
            <a:endParaRPr sz="18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800" dirty="0">
                <a:solidFill>
                  <a:schemeClr val="dk1"/>
                </a:solidFill>
                <a:latin typeface="Open Sans"/>
                <a:ea typeface="Open Sans"/>
                <a:cs typeface="Open Sans"/>
                <a:sym typeface="Open Sans"/>
              </a:rPr>
              <a:t>Prédisez la signification globale du mot</a:t>
            </a:r>
            <a:endParaRPr sz="18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800" dirty="0">
                <a:solidFill>
                  <a:schemeClr val="dk1"/>
                </a:solidFill>
                <a:latin typeface="Open Sans"/>
                <a:ea typeface="Open Sans"/>
                <a:cs typeface="Open Sans"/>
                <a:sym typeface="Open Sans"/>
              </a:rPr>
              <a:t>Soyez prêt à discuter le sens ensemble</a:t>
            </a:r>
            <a:endParaRPr sz="1800" dirty="0">
              <a:solidFill>
                <a:schemeClr val="dk1"/>
              </a:solidFill>
              <a:latin typeface="Open Sans"/>
              <a:ea typeface="Open Sans"/>
              <a:cs typeface="Open Sans"/>
              <a:sym typeface="Open Sans"/>
            </a:endParaRPr>
          </a:p>
        </p:txBody>
      </p:sp>
      <p:pic>
        <p:nvPicPr>
          <p:cNvPr id="5" name="Image 5" descr="Une image contenant dessin humoristique, art, créativité, illustration">
            <a:extLst>
              <a:ext uri="{FF2B5EF4-FFF2-40B4-BE49-F238E27FC236}">
                <a16:creationId xmlns:a16="http://schemas.microsoft.com/office/drawing/2014/main" id="{4C853729-889A-2E21-6D9D-A989A28D837E}"/>
              </a:ext>
            </a:extLst>
          </p:cNvPr>
          <p:cNvPicPr>
            <a:picLocks noChangeAspect="1"/>
          </p:cNvPicPr>
          <p:nvPr/>
        </p:nvPicPr>
        <p:blipFill rotWithShape="1">
          <a:blip r:embed="rId3"/>
          <a:srcRect l="35931" t="19955" r="37298" b="18934"/>
          <a:stretch>
            <a:fillRect/>
          </a:stretch>
        </p:blipFill>
        <p:spPr>
          <a:xfrm>
            <a:off x="7956344" y="85735"/>
            <a:ext cx="1314462" cy="1687830"/>
          </a:xfrm>
          <a:prstGeom prst="rect">
            <a:avLst/>
          </a:prstGeom>
        </p:spPr>
      </p:pic>
      <p:graphicFrame>
        <p:nvGraphicFramePr>
          <p:cNvPr id="6" name="Table 5">
            <a:extLst>
              <a:ext uri="{FF2B5EF4-FFF2-40B4-BE49-F238E27FC236}">
                <a16:creationId xmlns:a16="http://schemas.microsoft.com/office/drawing/2014/main" id="{B119A506-FF1B-E2C0-2FDD-49039F819B0E}"/>
              </a:ext>
            </a:extLst>
          </p:cNvPr>
          <p:cNvGraphicFramePr>
            <a:graphicFrameLocks noGrp="1"/>
          </p:cNvGraphicFramePr>
          <p:nvPr>
            <p:extLst>
              <p:ext uri="{D42A27DB-BD31-4B8C-83A1-F6EECF244321}">
                <p14:modId xmlns:p14="http://schemas.microsoft.com/office/powerpoint/2010/main" val="605076868"/>
              </p:ext>
            </p:extLst>
          </p:nvPr>
        </p:nvGraphicFramePr>
        <p:xfrm>
          <a:off x="139601" y="1708817"/>
          <a:ext cx="4432400" cy="2792064"/>
        </p:xfrm>
        <a:graphic>
          <a:graphicData uri="http://schemas.openxmlformats.org/drawingml/2006/table">
            <a:tbl>
              <a:tblPr/>
              <a:tblGrid>
                <a:gridCol w="1108100">
                  <a:extLst>
                    <a:ext uri="{9D8B030D-6E8A-4147-A177-3AD203B41FA5}">
                      <a16:colId xmlns:a16="http://schemas.microsoft.com/office/drawing/2014/main" val="3135931990"/>
                    </a:ext>
                  </a:extLst>
                </a:gridCol>
                <a:gridCol w="1108100">
                  <a:extLst>
                    <a:ext uri="{9D8B030D-6E8A-4147-A177-3AD203B41FA5}">
                      <a16:colId xmlns:a16="http://schemas.microsoft.com/office/drawing/2014/main" val="2514859687"/>
                    </a:ext>
                  </a:extLst>
                </a:gridCol>
                <a:gridCol w="1108100">
                  <a:extLst>
                    <a:ext uri="{9D8B030D-6E8A-4147-A177-3AD203B41FA5}">
                      <a16:colId xmlns:a16="http://schemas.microsoft.com/office/drawing/2014/main" val="493741818"/>
                    </a:ext>
                  </a:extLst>
                </a:gridCol>
                <a:gridCol w="1108100">
                  <a:extLst>
                    <a:ext uri="{9D8B030D-6E8A-4147-A177-3AD203B41FA5}">
                      <a16:colId xmlns:a16="http://schemas.microsoft.com/office/drawing/2014/main" val="3392550836"/>
                    </a:ext>
                  </a:extLst>
                </a:gridCol>
              </a:tblGrid>
              <a:tr h="400057">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a:solidFill>
                            <a:srgbClr val="000000"/>
                          </a:solidFill>
                          <a:effectLst/>
                          <a:latin typeface="Open Sans" panose="020B0606030504020204" pitchFamily="34" charset="0"/>
                        </a:rPr>
                        <a:t>Préfixe(s)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a:solidFill>
                            <a:srgbClr val="000000"/>
                          </a:solidFill>
                          <a:effectLst/>
                          <a:latin typeface="Open Sans" panose="020B0606030504020204" pitchFamily="34" charset="0"/>
                        </a:rPr>
                        <a:t>Racine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a:solidFill>
                            <a:srgbClr val="000000"/>
                          </a:solidFill>
                          <a:effectLst/>
                          <a:latin typeface="Open Sans" panose="020B0606030504020204" pitchFamily="34" charset="0"/>
                        </a:rPr>
                        <a:t>Suffixe(s)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3641565916"/>
                  </a:ext>
                </a:extLst>
              </a:tr>
              <a:tr h="491737">
                <a:tc>
                  <a:txBody>
                    <a:bodyPr/>
                    <a:lstStyle/>
                    <a:p>
                      <a:pPr rtl="0" fontAlgn="t">
                        <a:buNone/>
                      </a:pPr>
                      <a:r>
                        <a:rPr lang="en-CA" sz="1000" b="0" i="0" u="none" strike="noStrike">
                          <a:solidFill>
                            <a:srgbClr val="000000"/>
                          </a:solidFill>
                          <a:effectLst/>
                          <a:latin typeface="Open Sans" panose="020B0606030504020204" pitchFamily="34" charset="0"/>
                        </a:rPr>
                        <a:t>Morphème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200" b="0" i="0" u="none" strike="noStrike">
                          <a:solidFill>
                            <a:srgbClr val="000000"/>
                          </a:solidFill>
                          <a:effectLst/>
                          <a:latin typeface="Open Sans" panose="020B0606030504020204" pitchFamily="34" charset="0"/>
                        </a:rPr>
                        <a:t>con-</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200" b="0" i="0" u="none" strike="noStrike">
                          <a:solidFill>
                            <a:srgbClr val="000000"/>
                          </a:solidFill>
                          <a:effectLst/>
                          <a:latin typeface="Open Sans" panose="020B0606030504020204" pitchFamily="34" charset="0"/>
                        </a:rPr>
                        <a:t>serv(e)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200" b="0" i="0" u="none" strike="noStrike">
                          <a:solidFill>
                            <a:srgbClr val="000000"/>
                          </a:solidFill>
                          <a:effectLst/>
                          <a:latin typeface="Open Sans" panose="020B0606030504020204" pitchFamily="34" charset="0"/>
                        </a:rPr>
                        <a:t>-er</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1682725221"/>
                  </a:ext>
                </a:extLst>
              </a:tr>
              <a:tr h="1366861">
                <a:tc>
                  <a:txBody>
                    <a:bodyPr/>
                    <a:lstStyle/>
                    <a:p>
                      <a:pPr rtl="0" fontAlgn="t">
                        <a:buNone/>
                      </a:pPr>
                      <a:r>
                        <a:rPr lang="en-CA" sz="1000" b="0" i="0" u="none" strike="noStrike">
                          <a:solidFill>
                            <a:srgbClr val="000000"/>
                          </a:solidFill>
                          <a:effectLst/>
                          <a:latin typeface="Open Sans" panose="020B0606030504020204" pitchFamily="34" charset="0"/>
                        </a:rPr>
                        <a:t>Sens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200" b="0" i="0" u="none" strike="noStrike">
                          <a:solidFill>
                            <a:srgbClr val="000000"/>
                          </a:solidFill>
                          <a:effectLst/>
                          <a:latin typeface="Open Sans" panose="020B0606030504020204" pitchFamily="34" charset="0"/>
                        </a:rPr>
                        <a:t>avec ou ensemble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fr-FR" sz="1200" b="0" i="0" u="none" strike="noStrike">
                          <a:solidFill>
                            <a:srgbClr val="000000"/>
                          </a:solidFill>
                          <a:effectLst/>
                          <a:latin typeface="Open Sans" panose="020B0606030504020204" pitchFamily="34" charset="0"/>
                        </a:rPr>
                        <a:t>servare (latin)</a:t>
                      </a:r>
                      <a:endParaRPr lang="fr-FR">
                        <a:effectLst/>
                      </a:endParaRPr>
                    </a:p>
                    <a:p>
                      <a:pPr algn="ctr" rtl="0" fontAlgn="t">
                        <a:buNone/>
                      </a:pPr>
                      <a:r>
                        <a:rPr lang="fr-FR" sz="1200" b="0" i="0" u="none" strike="noStrike">
                          <a:solidFill>
                            <a:srgbClr val="000000"/>
                          </a:solidFill>
                          <a:effectLst/>
                          <a:latin typeface="Open Sans" panose="020B0606030504020204" pitchFamily="34" charset="0"/>
                        </a:rPr>
                        <a:t>d’observer ou de garder sauf</a:t>
                      </a:r>
                      <a:endParaRPr lang="fr-FR">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200" b="0" i="0" u="none" strike="noStrike" dirty="0">
                          <a:solidFill>
                            <a:srgbClr val="000000"/>
                          </a:solidFill>
                          <a:effectLst/>
                          <a:latin typeface="Open Sans" panose="020B0606030504020204" pitchFamily="34" charset="0"/>
                        </a:rPr>
                        <a:t>action,</a:t>
                      </a:r>
                      <a:endParaRPr lang="en-CA" dirty="0">
                        <a:effectLst/>
                      </a:endParaRPr>
                    </a:p>
                    <a:p>
                      <a:pPr algn="ctr" rtl="0" fontAlgn="t">
                        <a:buNone/>
                      </a:pPr>
                      <a:r>
                        <a:rPr lang="en-CA" sz="1200" b="0" i="0" u="none" strike="noStrike" dirty="0" err="1">
                          <a:solidFill>
                            <a:srgbClr val="000000"/>
                          </a:solidFill>
                          <a:effectLst/>
                          <a:latin typeface="Open Sans" panose="020B0606030504020204" pitchFamily="34" charset="0"/>
                        </a:rPr>
                        <a:t>suffixe</a:t>
                      </a:r>
                      <a:r>
                        <a:rPr lang="en-CA" sz="1200" b="0" i="0" u="none" strike="noStrike" dirty="0">
                          <a:solidFill>
                            <a:srgbClr val="000000"/>
                          </a:solidFill>
                          <a:effectLst/>
                          <a:latin typeface="Open Sans" panose="020B0606030504020204" pitchFamily="34" charset="0"/>
                        </a:rPr>
                        <a:t> verbal</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3260076026"/>
                  </a:ext>
                </a:extLst>
              </a:tr>
              <a:tr h="533409">
                <a:tc>
                  <a:txBody>
                    <a:bodyPr/>
                    <a:lstStyle/>
                    <a:p>
                      <a:pPr rtl="0" fontAlgn="t">
                        <a:buNone/>
                      </a:pPr>
                      <a:r>
                        <a:rPr lang="en-CA" sz="1000" b="0" i="0" u="none" strike="noStrike">
                          <a:solidFill>
                            <a:srgbClr val="000000"/>
                          </a:solidFill>
                          <a:effectLst/>
                          <a:latin typeface="Open Sans" panose="020B0606030504020204" pitchFamily="34" charset="0"/>
                        </a:rPr>
                        <a:t>Sens du mot</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gridSpan="3">
                  <a:txBody>
                    <a:bodyPr/>
                    <a:lstStyle/>
                    <a:p>
                      <a:pPr rtl="0" fontAlgn="t">
                        <a:buNone/>
                      </a:pPr>
                      <a:r>
                        <a:rPr lang="fr-FR" sz="1100" b="0" i="0" u="none" strike="noStrike" dirty="0">
                          <a:solidFill>
                            <a:srgbClr val="000000"/>
                          </a:solidFill>
                          <a:effectLst/>
                          <a:latin typeface="Open Sans" panose="020B0606030504020204" pitchFamily="34" charset="0"/>
                        </a:rPr>
                        <a:t>Verbe: l’action de garder une ressource sauf ensemble</a:t>
                      </a:r>
                      <a:endParaRPr lang="fr-FR"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945139117"/>
                  </a:ext>
                </a:extLst>
              </a:tr>
            </a:tbl>
          </a:graphicData>
        </a:graphic>
      </p:graphicFrame>
      <p:sp>
        <p:nvSpPr>
          <p:cNvPr id="7" name="Rectangle 2">
            <a:extLst>
              <a:ext uri="{FF2B5EF4-FFF2-40B4-BE49-F238E27FC236}">
                <a16:creationId xmlns:a16="http://schemas.microsoft.com/office/drawing/2014/main" id="{B5BA5D2F-045E-6CC6-7DEC-8A6CF68619A1}"/>
              </a:ext>
            </a:extLst>
          </p:cNvPr>
          <p:cNvSpPr>
            <a:spLocks noChangeArrowheads="1"/>
          </p:cNvSpPr>
          <p:nvPr/>
        </p:nvSpPr>
        <p:spPr bwMode="auto">
          <a:xfrm>
            <a:off x="331520" y="1773565"/>
            <a:ext cx="10009632" cy="60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pic>
        <p:nvPicPr>
          <p:cNvPr id="10" name="Google Shape;65;p14">
            <a:extLst>
              <a:ext uri="{FF2B5EF4-FFF2-40B4-BE49-F238E27FC236}">
                <a16:creationId xmlns:a16="http://schemas.microsoft.com/office/drawing/2014/main" id="{B5B6A7BA-6A6E-45DD-773C-A21A0204A2FE}"/>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47" name="Google Shape;947;p105"/>
          <p:cNvSpPr txBox="1"/>
          <p:nvPr/>
        </p:nvSpPr>
        <p:spPr>
          <a:xfrm>
            <a:off x="1135000" y="270375"/>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5FB8"/>
                </a:solidFill>
                <a:latin typeface="Open Sans"/>
                <a:ea typeface="Open Sans"/>
                <a:cs typeface="Open Sans"/>
                <a:sym typeface="Open Sans"/>
              </a:rPr>
              <a:t>Questions de prélecture</a:t>
            </a:r>
            <a:endParaRPr sz="3600" dirty="0">
              <a:solidFill>
                <a:srgbClr val="005FB8"/>
              </a:solidFill>
              <a:latin typeface="Open Sans"/>
              <a:ea typeface="Open Sans"/>
              <a:cs typeface="Open Sans"/>
              <a:sym typeface="Open Sans"/>
            </a:endParaRPr>
          </a:p>
        </p:txBody>
      </p:sp>
      <p:sp>
        <p:nvSpPr>
          <p:cNvPr id="948" name="Google Shape;948;p105"/>
          <p:cNvSpPr/>
          <p:nvPr/>
        </p:nvSpPr>
        <p:spPr>
          <a:xfrm>
            <a:off x="172720" y="1247775"/>
            <a:ext cx="8859520" cy="3339000"/>
          </a:xfrm>
          <a:prstGeom prst="rect">
            <a:avLst/>
          </a:prstGeom>
          <a:solidFill>
            <a:srgbClr val="79BE21"/>
          </a:solidFill>
          <a:ln w="952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457200" lvl="0" indent="-361950" rtl="0">
              <a:spcBef>
                <a:spcPts val="0"/>
              </a:spcBef>
              <a:spcAft>
                <a:spcPts val="0"/>
              </a:spcAft>
              <a:buSzPts val="2100"/>
              <a:buFont typeface="Open Sans"/>
              <a:buAutoNum type="arabicPeriod"/>
            </a:pPr>
            <a:r>
              <a:rPr lang="en" sz="2100" dirty="0">
                <a:latin typeface="Open Sans"/>
                <a:ea typeface="Open Sans"/>
                <a:cs typeface="Open Sans"/>
                <a:sym typeface="Open Sans"/>
              </a:rPr>
              <a:t>Qui paye l’eau que tu utilises? Combien coûte ta consommation d’eau? Est-ce un coût raisonnable?</a:t>
            </a:r>
            <a:endParaRPr sz="2100" dirty="0">
              <a:latin typeface="Open Sans"/>
              <a:ea typeface="Open Sans"/>
              <a:cs typeface="Open Sans"/>
              <a:sym typeface="Open Sans"/>
            </a:endParaRPr>
          </a:p>
          <a:p>
            <a:pPr marL="457200" lvl="0" indent="-361950" rtl="0">
              <a:spcBef>
                <a:spcPts val="0"/>
              </a:spcBef>
              <a:spcAft>
                <a:spcPts val="0"/>
              </a:spcAft>
              <a:buSzPts val="2100"/>
              <a:buFont typeface="Open Sans"/>
              <a:buAutoNum type="arabicPeriod"/>
            </a:pPr>
            <a:r>
              <a:rPr lang="en" sz="2100" dirty="0">
                <a:latin typeface="Open Sans"/>
                <a:ea typeface="Open Sans"/>
                <a:cs typeface="Open Sans"/>
                <a:sym typeface="Open Sans"/>
              </a:rPr>
              <a:t>Les gens qui utilisent beaucoup d’eau, devraient-ils payer plus cher? Pourquoi?</a:t>
            </a:r>
            <a:endParaRPr sz="2100" dirty="0">
              <a:latin typeface="Open Sans"/>
              <a:ea typeface="Open Sans"/>
              <a:cs typeface="Open Sans"/>
              <a:sym typeface="Open Sans"/>
            </a:endParaRPr>
          </a:p>
          <a:p>
            <a:pPr marL="457200" lvl="0" indent="-361950" rtl="0">
              <a:spcBef>
                <a:spcPts val="0"/>
              </a:spcBef>
              <a:spcAft>
                <a:spcPts val="0"/>
              </a:spcAft>
              <a:buSzPts val="2100"/>
              <a:buFont typeface="Open Sans"/>
              <a:buAutoNum type="arabicPeriod"/>
            </a:pPr>
            <a:r>
              <a:rPr lang="en" sz="2100" dirty="0">
                <a:latin typeface="Open Sans"/>
                <a:ea typeface="Open Sans"/>
                <a:cs typeface="Open Sans"/>
                <a:sym typeface="Open Sans"/>
              </a:rPr>
              <a:t>Est-ce que les entreprises qui utilisent beaucoup d’eau (p. ex., les agriculteurs) devraient payer plus ou moins pour l’eau qu’ils utilisent?</a:t>
            </a:r>
            <a:endParaRPr sz="1900" dirty="0">
              <a:latin typeface="Open Sans"/>
              <a:ea typeface="Open Sans"/>
              <a:cs typeface="Open Sans"/>
              <a:sym typeface="Open Sans"/>
            </a:endParaRPr>
          </a:p>
        </p:txBody>
      </p:sp>
      <p:pic>
        <p:nvPicPr>
          <p:cNvPr id="4" name="Google Shape;65;p14">
            <a:extLst>
              <a:ext uri="{FF2B5EF4-FFF2-40B4-BE49-F238E27FC236}">
                <a16:creationId xmlns:a16="http://schemas.microsoft.com/office/drawing/2014/main" id="{5A549BCF-09DC-1E18-F803-ECD42528292B}"/>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9" name="Google Shape;959;p106"/>
          <p:cNvSpPr txBox="1"/>
          <p:nvPr/>
        </p:nvSpPr>
        <p:spPr>
          <a:xfrm>
            <a:off x="0" y="113138"/>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005FB8"/>
                </a:solidFill>
                <a:latin typeface="Open Sans"/>
                <a:ea typeface="Open Sans"/>
                <a:cs typeface="Open Sans"/>
                <a:sym typeface="Open Sans"/>
              </a:rPr>
              <a:t>Question-guide pour la lecture</a:t>
            </a:r>
            <a:endParaRPr sz="2800">
              <a:solidFill>
                <a:srgbClr val="005FB8"/>
              </a:solidFill>
              <a:latin typeface="Open Sans"/>
              <a:ea typeface="Open Sans"/>
              <a:cs typeface="Open Sans"/>
              <a:sym typeface="Open Sans"/>
            </a:endParaRPr>
          </a:p>
        </p:txBody>
      </p:sp>
      <p:sp>
        <p:nvSpPr>
          <p:cNvPr id="960" name="Google Shape;960;p106"/>
          <p:cNvSpPr/>
          <p:nvPr/>
        </p:nvSpPr>
        <p:spPr>
          <a:xfrm>
            <a:off x="586500" y="799475"/>
            <a:ext cx="5150100" cy="961800"/>
          </a:xfrm>
          <a:prstGeom prst="rect">
            <a:avLst/>
          </a:prstGeom>
          <a:solidFill>
            <a:srgbClr val="03B6E3"/>
          </a:solidFill>
          <a:ln w="28575" cap="flat" cmpd="sng">
            <a:solidFill>
              <a:srgbClr val="007A3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dk1"/>
                </a:solidFill>
                <a:latin typeface="Open Sans"/>
                <a:ea typeface="Open Sans"/>
                <a:cs typeface="Open Sans"/>
                <a:sym typeface="Open Sans"/>
              </a:rPr>
              <a:t>Comment est-ce que Kian et Laura justifient leur opinion? Est-ce que tu es d’accord avec eux?</a:t>
            </a:r>
            <a:endParaRPr dirty="0">
              <a:solidFill>
                <a:schemeClr val="dk1"/>
              </a:solidFill>
              <a:latin typeface="Open Sans"/>
              <a:ea typeface="Open Sans"/>
              <a:cs typeface="Open Sans"/>
              <a:sym typeface="Open Sans"/>
            </a:endParaRPr>
          </a:p>
        </p:txBody>
      </p:sp>
      <p:sp>
        <p:nvSpPr>
          <p:cNvPr id="961" name="Google Shape;961;p106"/>
          <p:cNvSpPr txBox="1"/>
          <p:nvPr/>
        </p:nvSpPr>
        <p:spPr>
          <a:xfrm>
            <a:off x="2846475" y="2333975"/>
            <a:ext cx="6087600" cy="2401200"/>
          </a:xfrm>
          <a:prstGeom prst="rect">
            <a:avLst/>
          </a:prstGeom>
          <a:solidFill>
            <a:srgbClr val="79BE21"/>
          </a:solidFill>
          <a:ln w="28575" cap="flat" cmpd="sng">
            <a:solidFill>
              <a:srgbClr val="005FB8"/>
            </a:solidFill>
            <a:prstDash val="dash"/>
            <a:round/>
            <a:headEnd type="none" w="sm" len="sm"/>
            <a:tailEnd type="none" w="sm" len="sm"/>
          </a:ln>
        </p:spPr>
        <p:txBody>
          <a:bodyPr spcFirstLastPara="1" wrap="square" lIns="91425" tIns="91425" rIns="91425" bIns="91425" anchor="t" anchorCtr="0">
            <a:spAutoFit/>
          </a:bodyPr>
          <a:lstStyle/>
          <a:p>
            <a:pPr marL="914400" lvl="0" indent="-330200" algn="l" rtl="0">
              <a:spcBef>
                <a:spcPts val="0"/>
              </a:spcBef>
              <a:spcAft>
                <a:spcPts val="0"/>
              </a:spcAft>
              <a:buClr>
                <a:schemeClr val="dk1"/>
              </a:buClr>
              <a:buSzPts val="1600"/>
              <a:buFont typeface="Didact Gothic"/>
              <a:buAutoNum type="arabicPeriod"/>
            </a:pPr>
            <a:r>
              <a:rPr lang="en" sz="1600" dirty="0">
                <a:solidFill>
                  <a:schemeClr val="dk1"/>
                </a:solidFill>
                <a:latin typeface="Didact Gothic"/>
                <a:ea typeface="Didact Gothic"/>
                <a:cs typeface="Didact Gothic"/>
                <a:sym typeface="Didact Gothic"/>
              </a:rPr>
              <a:t>Pourquoi est-ce que Kian est inquiet de l’eau bon marché? Quelle(s) solution(s) est-ce qu’il propose?</a:t>
            </a:r>
            <a:endParaRPr sz="1600" dirty="0">
              <a:solidFill>
                <a:schemeClr val="dk1"/>
              </a:solidFill>
              <a:latin typeface="Didact Gothic"/>
              <a:ea typeface="Didact Gothic"/>
              <a:cs typeface="Didact Gothic"/>
              <a:sym typeface="Didact Gothic"/>
            </a:endParaRPr>
          </a:p>
          <a:p>
            <a:pPr marL="914400" lvl="0" indent="-330200" algn="l" rtl="0">
              <a:spcBef>
                <a:spcPts val="0"/>
              </a:spcBef>
              <a:spcAft>
                <a:spcPts val="0"/>
              </a:spcAft>
              <a:buClr>
                <a:schemeClr val="dk1"/>
              </a:buClr>
              <a:buSzPts val="1600"/>
              <a:buFont typeface="Didact Gothic"/>
              <a:buAutoNum type="arabicPeriod"/>
            </a:pPr>
            <a:r>
              <a:rPr lang="en" sz="1600" dirty="0">
                <a:solidFill>
                  <a:schemeClr val="dk1"/>
                </a:solidFill>
                <a:latin typeface="Didact Gothic"/>
                <a:ea typeface="Didact Gothic"/>
                <a:cs typeface="Didact Gothic"/>
                <a:sym typeface="Didact Gothic"/>
              </a:rPr>
              <a:t>Pourquoi est-ce que Kian croit que les usines devraient payer plus pour l’eau?</a:t>
            </a:r>
            <a:endParaRPr sz="1600" dirty="0">
              <a:solidFill>
                <a:schemeClr val="dk1"/>
              </a:solidFill>
              <a:latin typeface="Didact Gothic"/>
              <a:ea typeface="Didact Gothic"/>
              <a:cs typeface="Didact Gothic"/>
              <a:sym typeface="Didact Gothic"/>
            </a:endParaRPr>
          </a:p>
          <a:p>
            <a:pPr marL="914400" lvl="0" indent="-330200" algn="l" rtl="0">
              <a:spcBef>
                <a:spcPts val="0"/>
              </a:spcBef>
              <a:spcAft>
                <a:spcPts val="0"/>
              </a:spcAft>
              <a:buClr>
                <a:schemeClr val="dk1"/>
              </a:buClr>
              <a:buSzPts val="1600"/>
              <a:buFont typeface="Didact Gothic"/>
              <a:buAutoNum type="arabicPeriod"/>
            </a:pPr>
            <a:r>
              <a:rPr lang="en" sz="1600" dirty="0">
                <a:solidFill>
                  <a:schemeClr val="dk1"/>
                </a:solidFill>
                <a:latin typeface="Didact Gothic"/>
                <a:ea typeface="Didact Gothic"/>
                <a:cs typeface="Didact Gothic"/>
                <a:sym typeface="Didact Gothic"/>
              </a:rPr>
              <a:t>Pourquoi est-ce que Laura croit que l’eau devrait être gratuite?</a:t>
            </a:r>
            <a:endParaRPr sz="1600" dirty="0">
              <a:solidFill>
                <a:schemeClr val="dk1"/>
              </a:solidFill>
              <a:latin typeface="Didact Gothic"/>
              <a:ea typeface="Didact Gothic"/>
              <a:cs typeface="Didact Gothic"/>
              <a:sym typeface="Didact Gothic"/>
            </a:endParaRPr>
          </a:p>
          <a:p>
            <a:pPr marL="914400" lvl="0" indent="-330200" algn="l" rtl="0">
              <a:spcBef>
                <a:spcPts val="0"/>
              </a:spcBef>
              <a:spcAft>
                <a:spcPts val="0"/>
              </a:spcAft>
              <a:buClr>
                <a:schemeClr val="dk1"/>
              </a:buClr>
              <a:buSzPts val="1600"/>
              <a:buFont typeface="Didact Gothic"/>
              <a:buAutoNum type="arabicPeriod"/>
            </a:pPr>
            <a:r>
              <a:rPr lang="en" sz="1600" dirty="0">
                <a:solidFill>
                  <a:schemeClr val="dk1"/>
                </a:solidFill>
                <a:latin typeface="Didact Gothic"/>
                <a:ea typeface="Didact Gothic"/>
                <a:cs typeface="Didact Gothic"/>
                <a:sym typeface="Didact Gothic"/>
              </a:rPr>
              <a:t>Laura suggère que l’éducation va aider avec la conservation de l’eau. Comment penses-tu que l’éducation va aider?</a:t>
            </a:r>
            <a:endParaRPr sz="1500" dirty="0">
              <a:solidFill>
                <a:schemeClr val="dk1"/>
              </a:solidFill>
              <a:latin typeface="Open Sans"/>
              <a:ea typeface="Open Sans"/>
              <a:cs typeface="Open Sans"/>
              <a:sym typeface="Open Sans"/>
            </a:endParaRPr>
          </a:p>
        </p:txBody>
      </p:sp>
      <p:sp>
        <p:nvSpPr>
          <p:cNvPr id="962" name="Google Shape;962;p106"/>
          <p:cNvSpPr txBox="1"/>
          <p:nvPr/>
        </p:nvSpPr>
        <p:spPr>
          <a:xfrm>
            <a:off x="2728725" y="1761275"/>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05FB8"/>
                </a:solidFill>
                <a:latin typeface="Open Sans"/>
                <a:ea typeface="Open Sans"/>
                <a:cs typeface="Open Sans"/>
                <a:sym typeface="Open Sans"/>
              </a:rPr>
              <a:t>As-tu compris?</a:t>
            </a:r>
            <a:endParaRPr sz="3000" dirty="0">
              <a:solidFill>
                <a:srgbClr val="005FB8"/>
              </a:solidFill>
              <a:latin typeface="Open Sans"/>
              <a:ea typeface="Open Sans"/>
              <a:cs typeface="Open Sans"/>
              <a:sym typeface="Open Sans"/>
            </a:endParaRPr>
          </a:p>
        </p:txBody>
      </p:sp>
      <p:pic>
        <p:nvPicPr>
          <p:cNvPr id="2" name="Image 4" descr="Une image contenant art, dessin humoristique, créativité, illustration">
            <a:extLst>
              <a:ext uri="{FF2B5EF4-FFF2-40B4-BE49-F238E27FC236}">
                <a16:creationId xmlns:a16="http://schemas.microsoft.com/office/drawing/2014/main" id="{0201B0D1-DBC5-03DD-1C1B-ADF69C1F89C0}"/>
              </a:ext>
            </a:extLst>
          </p:cNvPr>
          <p:cNvPicPr>
            <a:picLocks noChangeAspect="1"/>
          </p:cNvPicPr>
          <p:nvPr/>
        </p:nvPicPr>
        <p:blipFill rotWithShape="1">
          <a:blip r:embed="rId3"/>
          <a:srcRect l="50742" t="-12073" r="25595" b="-12073"/>
          <a:stretch>
            <a:fillRect/>
          </a:stretch>
        </p:blipFill>
        <p:spPr>
          <a:xfrm>
            <a:off x="248367" y="248958"/>
            <a:ext cx="1801510" cy="5143500"/>
          </a:xfrm>
          <a:prstGeom prst="rect">
            <a:avLst/>
          </a:prstGeom>
        </p:spPr>
      </p:pic>
      <p:pic>
        <p:nvPicPr>
          <p:cNvPr id="5" name="Google Shape;65;p14">
            <a:extLst>
              <a:ext uri="{FF2B5EF4-FFF2-40B4-BE49-F238E27FC236}">
                <a16:creationId xmlns:a16="http://schemas.microsoft.com/office/drawing/2014/main" id="{DE49722A-3DCD-E754-306B-6AF218EACA7D}"/>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70" name="Google Shape;970;p107"/>
          <p:cNvSpPr txBox="1"/>
          <p:nvPr/>
        </p:nvSpPr>
        <p:spPr>
          <a:xfrm>
            <a:off x="1173740" y="498417"/>
            <a:ext cx="8097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005FB8"/>
                </a:solidFill>
                <a:latin typeface="Open Sans"/>
                <a:ea typeface="Open Sans"/>
                <a:cs typeface="Open Sans"/>
                <a:sym typeface="Open Sans"/>
              </a:rPr>
              <a:t>Après la lecture: Question de réflexion</a:t>
            </a:r>
            <a:endParaRPr sz="3200" dirty="0">
              <a:solidFill>
                <a:srgbClr val="005FB8"/>
              </a:solidFill>
              <a:latin typeface="Open Sans"/>
              <a:ea typeface="Open Sans"/>
              <a:cs typeface="Open Sans"/>
              <a:sym typeface="Open Sans"/>
            </a:endParaRPr>
          </a:p>
        </p:txBody>
      </p:sp>
      <p:sp>
        <p:nvSpPr>
          <p:cNvPr id="971" name="Google Shape;971;p107"/>
          <p:cNvSpPr/>
          <p:nvPr/>
        </p:nvSpPr>
        <p:spPr>
          <a:xfrm>
            <a:off x="1960790" y="1892915"/>
            <a:ext cx="6522900" cy="2040300"/>
          </a:xfrm>
          <a:prstGeom prst="rect">
            <a:avLst/>
          </a:prstGeom>
          <a:solidFill>
            <a:srgbClr val="FFCD00"/>
          </a:solidFill>
          <a:ln w="28575"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r>
              <a:rPr lang="en" sz="2400" dirty="0">
                <a:latin typeface="Open Sans"/>
                <a:ea typeface="Open Sans"/>
                <a:cs typeface="Open Sans"/>
                <a:sym typeface="Open Sans"/>
              </a:rPr>
              <a:t>Est-ce que tu penses qu’augmenter le prix de l’eau au Canada est une bonne solution au problème de gaspillage? Quelles autres solutions </a:t>
            </a:r>
            <a:endParaRPr sz="2400" dirty="0">
              <a:latin typeface="Open Sans"/>
              <a:ea typeface="Open Sans"/>
              <a:cs typeface="Open Sans"/>
              <a:sym typeface="Open Sans"/>
            </a:endParaRPr>
          </a:p>
          <a:p>
            <a:pPr marL="457200" lvl="0" indent="0" algn="l" rtl="0">
              <a:spcBef>
                <a:spcPts val="0"/>
              </a:spcBef>
              <a:spcAft>
                <a:spcPts val="0"/>
              </a:spcAft>
              <a:buNone/>
            </a:pPr>
            <a:r>
              <a:rPr lang="en" sz="2400" dirty="0">
                <a:latin typeface="Open Sans"/>
                <a:ea typeface="Open Sans"/>
                <a:cs typeface="Open Sans"/>
                <a:sym typeface="Open Sans"/>
              </a:rPr>
              <a:t>peut-on suggérer?</a:t>
            </a:r>
            <a:endParaRPr sz="2400" dirty="0">
              <a:latin typeface="Open Sans"/>
              <a:ea typeface="Open Sans"/>
              <a:cs typeface="Open Sans"/>
              <a:sym typeface="Open Sans"/>
            </a:endParaRPr>
          </a:p>
        </p:txBody>
      </p:sp>
      <p:pic>
        <p:nvPicPr>
          <p:cNvPr id="2" name="Image 1">
            <a:extLst>
              <a:ext uri="{FF2B5EF4-FFF2-40B4-BE49-F238E27FC236}">
                <a16:creationId xmlns:a16="http://schemas.microsoft.com/office/drawing/2014/main" id="{7BE36541-A458-057B-4502-3702DB01D47E}"/>
              </a:ext>
            </a:extLst>
          </p:cNvPr>
          <p:cNvPicPr>
            <a:picLocks noChangeAspect="1"/>
          </p:cNvPicPr>
          <p:nvPr/>
        </p:nvPicPr>
        <p:blipFill>
          <a:blip r:embed="rId3"/>
          <a:srcRect l="38893" t="22108" r="37318" b="23448"/>
          <a:stretch>
            <a:fillRect/>
          </a:stretch>
        </p:blipFill>
        <p:spPr>
          <a:xfrm>
            <a:off x="-142500" y="-85725"/>
            <a:ext cx="1784700" cy="2313685"/>
          </a:xfrm>
          <a:prstGeom prst="rect">
            <a:avLst/>
          </a:prstGeom>
        </p:spPr>
      </p:pic>
      <p:pic>
        <p:nvPicPr>
          <p:cNvPr id="5" name="Google Shape;65;p14">
            <a:extLst>
              <a:ext uri="{FF2B5EF4-FFF2-40B4-BE49-F238E27FC236}">
                <a16:creationId xmlns:a16="http://schemas.microsoft.com/office/drawing/2014/main" id="{DA58C05B-5F3C-E367-697B-58952CDCF95B}"/>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84" name="Google Shape;984;p108"/>
          <p:cNvSpPr txBox="1"/>
          <p:nvPr/>
        </p:nvSpPr>
        <p:spPr>
          <a:xfrm>
            <a:off x="1480825" y="37536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5FB8"/>
                </a:solidFill>
                <a:latin typeface="Open Sans"/>
                <a:ea typeface="Open Sans"/>
                <a:cs typeface="Open Sans"/>
                <a:sym typeface="Open Sans"/>
              </a:rPr>
              <a:t>Invitation à l’écriture</a:t>
            </a:r>
            <a:endParaRPr sz="3600" dirty="0">
              <a:solidFill>
                <a:srgbClr val="005FB8"/>
              </a:solidFill>
              <a:latin typeface="Open Sans"/>
              <a:ea typeface="Open Sans"/>
              <a:cs typeface="Open Sans"/>
              <a:sym typeface="Open Sans"/>
            </a:endParaRPr>
          </a:p>
        </p:txBody>
      </p:sp>
      <p:sp>
        <p:nvSpPr>
          <p:cNvPr id="985" name="Google Shape;985;p108"/>
          <p:cNvSpPr/>
          <p:nvPr/>
        </p:nvSpPr>
        <p:spPr>
          <a:xfrm>
            <a:off x="253255" y="1486230"/>
            <a:ext cx="8778240" cy="316705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Open Sans"/>
                <a:ea typeface="Open Sans"/>
                <a:cs typeface="Open Sans"/>
                <a:sym typeface="Open Sans"/>
              </a:rPr>
              <a:t>Écris une lettre d’opinion sur la façon dont on peut encourager les citoyens canadiens à utiliser moins d’eau. Si tu penses qu’augmenter le prix est la bonne solution, explique pourquoi. Si tu penses qu’il y a une autre solution, propose la et justifie ton opinion.</a:t>
            </a:r>
            <a:endParaRPr sz="2400" dirty="0">
              <a:latin typeface="Open Sans"/>
              <a:ea typeface="Open Sans"/>
              <a:cs typeface="Open Sans"/>
              <a:sym typeface="Open Sans"/>
            </a:endParaRPr>
          </a:p>
        </p:txBody>
      </p:sp>
      <p:pic>
        <p:nvPicPr>
          <p:cNvPr id="2" name="Image 1">
            <a:extLst>
              <a:ext uri="{FF2B5EF4-FFF2-40B4-BE49-F238E27FC236}">
                <a16:creationId xmlns:a16="http://schemas.microsoft.com/office/drawing/2014/main" id="{E8B5BFA2-B296-19DA-2B14-08FEA3080C38}"/>
              </a:ext>
            </a:extLst>
          </p:cNvPr>
          <p:cNvPicPr>
            <a:picLocks noChangeAspect="1"/>
          </p:cNvPicPr>
          <p:nvPr/>
        </p:nvPicPr>
        <p:blipFill>
          <a:blip r:embed="rId3"/>
          <a:srcRect l="38893" t="22108" r="37318" b="23448"/>
          <a:stretch>
            <a:fillRect/>
          </a:stretch>
        </p:blipFill>
        <p:spPr>
          <a:xfrm>
            <a:off x="-142500" y="-85725"/>
            <a:ext cx="1784700" cy="2066925"/>
          </a:xfrm>
          <a:prstGeom prst="rect">
            <a:avLst/>
          </a:prstGeom>
        </p:spPr>
      </p:pic>
      <p:pic>
        <p:nvPicPr>
          <p:cNvPr id="5" name="Google Shape;65;p14">
            <a:extLst>
              <a:ext uri="{FF2B5EF4-FFF2-40B4-BE49-F238E27FC236}">
                <a16:creationId xmlns:a16="http://schemas.microsoft.com/office/drawing/2014/main" id="{13430A2C-89BE-B13A-C3DC-64531A0898A1}"/>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7" name="Google Shape;997;p109"/>
          <p:cNvSpPr txBox="1"/>
          <p:nvPr/>
        </p:nvSpPr>
        <p:spPr>
          <a:xfrm>
            <a:off x="1480825" y="37536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5FB8"/>
                </a:solidFill>
                <a:latin typeface="Open Sans"/>
                <a:ea typeface="Open Sans"/>
                <a:cs typeface="Open Sans"/>
                <a:sym typeface="Open Sans"/>
              </a:rPr>
              <a:t>Plan d’action personnel</a:t>
            </a:r>
            <a:endParaRPr sz="3600" dirty="0">
              <a:solidFill>
                <a:srgbClr val="005FB8"/>
              </a:solidFill>
              <a:latin typeface="Open Sans"/>
              <a:ea typeface="Open Sans"/>
              <a:cs typeface="Open Sans"/>
              <a:sym typeface="Open Sans"/>
            </a:endParaRPr>
          </a:p>
        </p:txBody>
      </p:sp>
      <p:sp>
        <p:nvSpPr>
          <p:cNvPr id="998" name="Google Shape;998;p109"/>
          <p:cNvSpPr/>
          <p:nvPr/>
        </p:nvSpPr>
        <p:spPr>
          <a:xfrm>
            <a:off x="673562" y="1512359"/>
            <a:ext cx="7796875" cy="271110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Open Sans"/>
                <a:ea typeface="Open Sans"/>
                <a:cs typeface="Open Sans"/>
                <a:sym typeface="Open Sans"/>
              </a:rPr>
              <a:t>Au cours d’une semaine, mesure ton utilisation d’eau. Tu utilises quelle quantité d’eau? Comment peux-tu réduire l’eau que tu utilises? </a:t>
            </a:r>
            <a:endParaRPr sz="2400" dirty="0">
              <a:latin typeface="Open Sans"/>
              <a:ea typeface="Open Sans"/>
              <a:cs typeface="Open Sans"/>
              <a:sym typeface="Open Sans"/>
            </a:endParaRPr>
          </a:p>
        </p:txBody>
      </p:sp>
      <p:pic>
        <p:nvPicPr>
          <p:cNvPr id="2" name="Image 1">
            <a:extLst>
              <a:ext uri="{FF2B5EF4-FFF2-40B4-BE49-F238E27FC236}">
                <a16:creationId xmlns:a16="http://schemas.microsoft.com/office/drawing/2014/main" id="{3D601220-83EE-27C3-3214-BAC379CFBF4B}"/>
              </a:ext>
            </a:extLst>
          </p:cNvPr>
          <p:cNvPicPr>
            <a:picLocks noChangeAspect="1"/>
          </p:cNvPicPr>
          <p:nvPr/>
        </p:nvPicPr>
        <p:blipFill>
          <a:blip r:embed="rId3"/>
          <a:srcRect l="38893" t="22108" r="37318" b="23448"/>
          <a:stretch>
            <a:fillRect/>
          </a:stretch>
        </p:blipFill>
        <p:spPr>
          <a:xfrm>
            <a:off x="-142500" y="-85725"/>
            <a:ext cx="1784700" cy="2313685"/>
          </a:xfrm>
          <a:prstGeom prst="rect">
            <a:avLst/>
          </a:prstGeom>
        </p:spPr>
      </p:pic>
      <p:pic>
        <p:nvPicPr>
          <p:cNvPr id="5" name="Google Shape;65;p14">
            <a:extLst>
              <a:ext uri="{FF2B5EF4-FFF2-40B4-BE49-F238E27FC236}">
                <a16:creationId xmlns:a16="http://schemas.microsoft.com/office/drawing/2014/main" id="{8BC452F4-EB9F-E471-6714-5DF41440717A}"/>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13" name="Google Shape;1013;p110"/>
          <p:cNvSpPr/>
          <p:nvPr/>
        </p:nvSpPr>
        <p:spPr>
          <a:xfrm>
            <a:off x="757350" y="1154850"/>
            <a:ext cx="7629300" cy="36030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457200" lvl="0" indent="-381000" algn="l" rtl="0">
              <a:spcBef>
                <a:spcPts val="0"/>
              </a:spcBef>
              <a:spcAft>
                <a:spcPts val="0"/>
              </a:spcAft>
              <a:buSzPts val="2400"/>
              <a:buFont typeface="Didact Gothic"/>
              <a:buChar char="★"/>
            </a:pPr>
            <a:r>
              <a:rPr lang="en" sz="2400">
                <a:latin typeface="Open Sans"/>
                <a:ea typeface="Open Sans"/>
                <a:cs typeface="Open Sans"/>
                <a:sym typeface="Open Sans"/>
              </a:rPr>
              <a:t>Quelle est ton empreinte en eau?, p.6-7</a:t>
            </a:r>
            <a:endParaRPr sz="2400">
              <a:latin typeface="Open Sans"/>
              <a:ea typeface="Open Sans"/>
              <a:cs typeface="Open Sans"/>
              <a:sym typeface="Open Sans"/>
            </a:endParaRPr>
          </a:p>
          <a:p>
            <a:pPr marL="457200" lvl="0" indent="0" algn="l" rtl="0">
              <a:spcBef>
                <a:spcPts val="0"/>
              </a:spcBef>
              <a:spcAft>
                <a:spcPts val="0"/>
              </a:spcAft>
              <a:buNone/>
            </a:pPr>
            <a:endParaRPr sz="2400">
              <a:latin typeface="Open Sans"/>
              <a:ea typeface="Open Sans"/>
              <a:cs typeface="Open Sans"/>
              <a:sym typeface="Open Sans"/>
            </a:endParaRPr>
          </a:p>
          <a:p>
            <a:pPr marL="457200" lvl="0" indent="-381000" algn="l" rtl="0">
              <a:spcBef>
                <a:spcPts val="0"/>
              </a:spcBef>
              <a:spcAft>
                <a:spcPts val="0"/>
              </a:spcAft>
              <a:buClr>
                <a:schemeClr val="dk1"/>
              </a:buClr>
              <a:buSzPts val="2400"/>
              <a:buFont typeface="Didact Gothic"/>
              <a:buChar char="★"/>
            </a:pPr>
            <a:r>
              <a:rPr lang="en" sz="2400">
                <a:solidFill>
                  <a:schemeClr val="dk1"/>
                </a:solidFill>
                <a:latin typeface="Open Sans"/>
                <a:ea typeface="Open Sans"/>
                <a:cs typeface="Open Sans"/>
                <a:sym typeface="Open Sans"/>
              </a:rPr>
              <a:t>Le Club Action, p.22-23</a:t>
            </a:r>
            <a:endParaRPr sz="2400">
              <a:solidFill>
                <a:schemeClr val="dk1"/>
              </a:solidFill>
              <a:latin typeface="Open Sans"/>
              <a:ea typeface="Open Sans"/>
              <a:cs typeface="Open Sans"/>
              <a:sym typeface="Open Sans"/>
            </a:endParaRPr>
          </a:p>
          <a:p>
            <a:pPr marL="457200" lvl="0" indent="0" algn="l" rtl="0">
              <a:spcBef>
                <a:spcPts val="0"/>
              </a:spcBef>
              <a:spcAft>
                <a:spcPts val="0"/>
              </a:spcAft>
              <a:buNone/>
            </a:pPr>
            <a:endParaRPr sz="2400">
              <a:solidFill>
                <a:schemeClr val="dk1"/>
              </a:solidFill>
              <a:latin typeface="Open Sans"/>
              <a:ea typeface="Open Sans"/>
              <a:cs typeface="Open Sans"/>
              <a:sym typeface="Open Sans"/>
            </a:endParaRPr>
          </a:p>
          <a:p>
            <a:pPr marL="457200" lvl="0" indent="-381000" algn="l" rtl="0">
              <a:spcBef>
                <a:spcPts val="0"/>
              </a:spcBef>
              <a:spcAft>
                <a:spcPts val="0"/>
              </a:spcAft>
              <a:buClr>
                <a:schemeClr val="dk1"/>
              </a:buClr>
              <a:buSzPts val="2400"/>
              <a:buFont typeface="Didact Gothic"/>
              <a:buChar char="★"/>
            </a:pPr>
            <a:r>
              <a:rPr lang="en" sz="2400">
                <a:solidFill>
                  <a:schemeClr val="dk1"/>
                </a:solidFill>
                <a:latin typeface="Open Sans"/>
                <a:ea typeface="Open Sans"/>
                <a:cs typeface="Open Sans"/>
                <a:sym typeface="Open Sans"/>
              </a:rPr>
              <a:t>Des solutions qui sortent de l’ordinaire, p. 26-27</a:t>
            </a:r>
            <a:endParaRPr sz="2400">
              <a:solidFill>
                <a:schemeClr val="dk1"/>
              </a:solidFill>
              <a:latin typeface="Open Sans"/>
              <a:ea typeface="Open Sans"/>
              <a:cs typeface="Open Sans"/>
              <a:sym typeface="Open Sans"/>
            </a:endParaRPr>
          </a:p>
          <a:p>
            <a:pPr marL="457200" lvl="0" indent="0" algn="l" rtl="0">
              <a:spcBef>
                <a:spcPts val="0"/>
              </a:spcBef>
              <a:spcAft>
                <a:spcPts val="0"/>
              </a:spcAft>
              <a:buNone/>
            </a:pPr>
            <a:endParaRPr sz="2400">
              <a:solidFill>
                <a:schemeClr val="dk1"/>
              </a:solidFill>
              <a:latin typeface="Open Sans"/>
              <a:ea typeface="Open Sans"/>
              <a:cs typeface="Open Sans"/>
              <a:sym typeface="Open Sans"/>
            </a:endParaRPr>
          </a:p>
          <a:p>
            <a:pPr marL="457200" lvl="0" indent="-381000" algn="l" rtl="0">
              <a:spcBef>
                <a:spcPts val="0"/>
              </a:spcBef>
              <a:spcAft>
                <a:spcPts val="0"/>
              </a:spcAft>
              <a:buClr>
                <a:schemeClr val="dk1"/>
              </a:buClr>
              <a:buSzPts val="2400"/>
              <a:buFont typeface="Didact Gothic"/>
              <a:buChar char="★"/>
            </a:pPr>
            <a:r>
              <a:rPr lang="en" sz="2400">
                <a:solidFill>
                  <a:schemeClr val="dk1"/>
                </a:solidFill>
                <a:latin typeface="Open Sans"/>
                <a:ea typeface="Open Sans"/>
                <a:cs typeface="Open Sans"/>
                <a:sym typeface="Open Sans"/>
              </a:rPr>
              <a:t>Comment consommer moins d’eau, p.30-31</a:t>
            </a:r>
            <a:endParaRPr sz="2200">
              <a:latin typeface="Open Sans"/>
              <a:ea typeface="Open Sans"/>
              <a:cs typeface="Open Sans"/>
              <a:sym typeface="Open Sans"/>
            </a:endParaRPr>
          </a:p>
        </p:txBody>
      </p:sp>
      <p:sp>
        <p:nvSpPr>
          <p:cNvPr id="1014" name="Google Shape;1014;p110"/>
          <p:cNvSpPr/>
          <p:nvPr/>
        </p:nvSpPr>
        <p:spPr>
          <a:xfrm>
            <a:off x="1947888" y="252988"/>
            <a:ext cx="5248200" cy="732300"/>
          </a:xfrm>
          <a:prstGeom prst="rect">
            <a:avLst/>
          </a:prstGeom>
          <a:noFill/>
          <a:ln w="38100"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Articles liés dans le livre</a:t>
            </a:r>
            <a:endParaRPr>
              <a:solidFill>
                <a:srgbClr val="005FB8"/>
              </a:solidFill>
              <a:latin typeface="Open Sans"/>
              <a:ea typeface="Open Sans"/>
              <a:cs typeface="Open Sans"/>
              <a:sym typeface="Open Sans"/>
            </a:endParaRPr>
          </a:p>
        </p:txBody>
      </p:sp>
      <p:pic>
        <p:nvPicPr>
          <p:cNvPr id="4" name="Google Shape;65;p14">
            <a:extLst>
              <a:ext uri="{FF2B5EF4-FFF2-40B4-BE49-F238E27FC236}">
                <a16:creationId xmlns:a16="http://schemas.microsoft.com/office/drawing/2014/main" id="{4D485417-6A72-6A60-1268-FF13850D288D}"/>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Intended Use</a:t>
            </a:r>
            <a:endParaRPr/>
          </a:p>
        </p:txBody>
      </p:sp>
      <p:sp>
        <p:nvSpPr>
          <p:cNvPr id="317" name="Google Shape;317;p60"/>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800"/>
              <a:t>These slides are intended as a teacher accompaniment for the Scholastic Resource “Passe à l’action”, and are designed for use with Junior and Intermediate students.</a:t>
            </a:r>
            <a:endParaRPr sz="1800"/>
          </a:p>
          <a:p>
            <a:pPr marL="0" lvl="0" indent="0" algn="l" rtl="0">
              <a:spcBef>
                <a:spcPts val="1000"/>
              </a:spcBef>
              <a:spcAft>
                <a:spcPts val="0"/>
              </a:spcAft>
              <a:buNone/>
            </a:pPr>
            <a:r>
              <a:rPr lang="en" sz="1800"/>
              <a:t>Four lessons have been created to explore the more difficult texts in the book. These lessons can be differentiated for different grade levels through scaling teacher support and intervention. </a:t>
            </a:r>
            <a:endParaRPr sz="1800"/>
          </a:p>
          <a:p>
            <a:pPr marL="0" lvl="0" indent="0" algn="l" rtl="0">
              <a:spcBef>
                <a:spcPts val="1000"/>
              </a:spcBef>
              <a:spcAft>
                <a:spcPts val="0"/>
              </a:spcAft>
              <a:buNone/>
            </a:pPr>
            <a:r>
              <a:rPr lang="en"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000"/>
              </a:spcBef>
              <a:spcAft>
                <a:spcPts val="0"/>
              </a:spcAft>
              <a:buNone/>
            </a:pPr>
            <a:r>
              <a:rPr lang="en" sz="1800"/>
              <a:t>Curriculum connections have also been provided for each lesson.</a:t>
            </a:r>
            <a:endParaRPr sz="1800"/>
          </a:p>
        </p:txBody>
      </p:sp>
      <p:pic>
        <p:nvPicPr>
          <p:cNvPr id="3" name="Google Shape;65;p14">
            <a:extLst>
              <a:ext uri="{FF2B5EF4-FFF2-40B4-BE49-F238E27FC236}">
                <a16:creationId xmlns:a16="http://schemas.microsoft.com/office/drawing/2014/main" id="{9D90138D-09E1-E8BB-28C2-B869C661068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Format and lesson structure</a:t>
            </a:r>
            <a:endParaRPr/>
          </a:p>
        </p:txBody>
      </p:sp>
      <p:sp>
        <p:nvSpPr>
          <p:cNvPr id="324" name="Google Shape;324;p61"/>
          <p:cNvSpPr txBox="1">
            <a:spLocks noGrp="1"/>
          </p:cNvSpPr>
          <p:nvPr>
            <p:ph type="body" idx="1"/>
          </p:nvPr>
        </p:nvSpPr>
        <p:spPr>
          <a:xfrm>
            <a:off x="226422" y="735445"/>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500" dirty="0"/>
              <a:t>In each lesson, teachers will find:</a:t>
            </a:r>
            <a:endParaRPr sz="1500" dirty="0"/>
          </a:p>
          <a:p>
            <a:pPr marL="914400" lvl="0" indent="-323850" algn="l" rtl="0">
              <a:spcBef>
                <a:spcPts val="1000"/>
              </a:spcBef>
              <a:spcAft>
                <a:spcPts val="0"/>
              </a:spcAft>
              <a:buSzPts val="1500"/>
              <a:buAutoNum type="arabicParenR"/>
            </a:pPr>
            <a:r>
              <a:rPr lang="en" sz="1500" b="1" dirty="0"/>
              <a:t>A title page</a:t>
            </a:r>
            <a:r>
              <a:rPr lang="en" sz="1500" dirty="0"/>
              <a:t> with the student manual page numbers, curriculum connections, and the big idea in the text.</a:t>
            </a:r>
            <a:endParaRPr sz="1500" dirty="0"/>
          </a:p>
          <a:p>
            <a:pPr marL="914400" lvl="0" indent="-323850" algn="l" rtl="0">
              <a:spcBef>
                <a:spcPts val="0"/>
              </a:spcBef>
              <a:spcAft>
                <a:spcPts val="0"/>
              </a:spcAft>
              <a:buSzPts val="1500"/>
              <a:buAutoNum type="arabicParenR"/>
            </a:pPr>
            <a:r>
              <a:rPr lang="en" sz="1500" b="1" dirty="0"/>
              <a:t>2-4 “Minds On” activities</a:t>
            </a:r>
            <a:r>
              <a:rPr lang="en" sz="1500" dirty="0"/>
              <a:t> (e.g., word work, vocabulary, grammar concepts, etc.). The intent is for teachers choose </a:t>
            </a:r>
            <a:r>
              <a:rPr lang="en" sz="1500" b="1" dirty="0"/>
              <a:t>one</a:t>
            </a:r>
            <a:r>
              <a:rPr lang="en" sz="1500" dirty="0"/>
              <a:t> that suits the needs of their students, and uses it for a language talk (5-10 minutes).</a:t>
            </a:r>
            <a:endParaRPr sz="1500" dirty="0"/>
          </a:p>
          <a:p>
            <a:pPr marL="914400" lvl="0" indent="-323850" algn="l" rtl="0">
              <a:spcBef>
                <a:spcPts val="0"/>
              </a:spcBef>
              <a:spcAft>
                <a:spcPts val="0"/>
              </a:spcAft>
              <a:buSzPts val="1500"/>
              <a:buAutoNum type="arabicParenR"/>
            </a:pPr>
            <a:r>
              <a:rPr lang="en" sz="1500" b="1" dirty="0"/>
              <a:t>Pre-reading questions</a:t>
            </a:r>
            <a:r>
              <a:rPr lang="en" sz="1500" dirty="0"/>
              <a:t>. The intent is for teachers use these questions as a guide for a pre-reading discussion with the class (5-10 minutes).</a:t>
            </a:r>
            <a:endParaRPr sz="1500" dirty="0"/>
          </a:p>
          <a:p>
            <a:pPr marL="914400" lvl="0" indent="-323850" algn="l" rtl="0">
              <a:spcBef>
                <a:spcPts val="0"/>
              </a:spcBef>
              <a:spcAft>
                <a:spcPts val="0"/>
              </a:spcAft>
              <a:buSzPts val="1500"/>
              <a:buAutoNum type="arabicParenR"/>
            </a:pPr>
            <a:r>
              <a:rPr lang="en" sz="1500" b="1" dirty="0"/>
              <a:t>A guiding question and comprehension questions</a:t>
            </a:r>
            <a:r>
              <a:rPr lang="en" sz="1500" dirty="0"/>
              <a:t>. This slide is intended to be projected during reading to help guide students’ comprehension. The text can be used for shared reading, group reading, choral reading or independent reading based on student needs (20-30 minutes)</a:t>
            </a:r>
            <a:endParaRPr sz="1500" dirty="0"/>
          </a:p>
          <a:p>
            <a:pPr marL="914400" lvl="0" indent="-323850" algn="l" rtl="0">
              <a:spcBef>
                <a:spcPts val="0"/>
              </a:spcBef>
              <a:spcAft>
                <a:spcPts val="0"/>
              </a:spcAft>
              <a:buSzPts val="1500"/>
              <a:buAutoNum type="arabicParenR"/>
            </a:pPr>
            <a:r>
              <a:rPr lang="en" sz="1500" b="1" dirty="0"/>
              <a:t>A reflection question </a:t>
            </a:r>
            <a:r>
              <a:rPr lang="en" sz="1500" dirty="0"/>
              <a:t>for consolidation. This question can be used for a class discussion, exit card, writing prompt, etc. (5-10 minutes)</a:t>
            </a:r>
            <a:endParaRPr sz="1500" b="1" dirty="0"/>
          </a:p>
          <a:p>
            <a:pPr marL="914400" lvl="0" indent="-323850" algn="l" rtl="0">
              <a:spcBef>
                <a:spcPts val="0"/>
              </a:spcBef>
              <a:spcAft>
                <a:spcPts val="0"/>
              </a:spcAft>
              <a:buSzPts val="1500"/>
              <a:buAutoNum type="arabicParenR"/>
            </a:pPr>
            <a:r>
              <a:rPr lang="en" sz="1500" dirty="0"/>
              <a:t>A selection of </a:t>
            </a:r>
            <a:r>
              <a:rPr lang="en" sz="1500" b="1" dirty="0"/>
              <a:t>extension activities </a:t>
            </a:r>
            <a:r>
              <a:rPr lang="en" sz="1500" dirty="0"/>
              <a:t>that can be used to build upon ideas in the reading, in tandem with other texts in the book, or as a provocation for a related unit. These may involve other strands of the French Immersion curriculum (listening, speaking, writing), or cross-curricular links</a:t>
            </a:r>
            <a:r>
              <a:rPr lang="en" sz="1500" b="1" dirty="0"/>
              <a:t>.</a:t>
            </a:r>
            <a:endParaRPr sz="1500" b="1" dirty="0"/>
          </a:p>
        </p:txBody>
      </p:sp>
      <p:pic>
        <p:nvPicPr>
          <p:cNvPr id="2" name="Google Shape;65;p14">
            <a:extLst>
              <a:ext uri="{FF2B5EF4-FFF2-40B4-BE49-F238E27FC236}">
                <a16:creationId xmlns:a16="http://schemas.microsoft.com/office/drawing/2014/main" id="{6C5B0DDA-0CC8-A648-1AB6-28BD56A5BAFB}"/>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8465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marL="0" indent="0"/>
            <a:r>
              <a:rPr lang="en-US" sz="1000" dirty="0"/>
              <a:t>This resource, &lt;</a:t>
            </a:r>
            <a:r>
              <a:rPr lang="en-US" sz="1000" i="1" dirty="0"/>
              <a:t>Your modified title</a:t>
            </a:r>
            <a:r>
              <a:rPr lang="en-US" sz="1000" dirty="0"/>
              <a:t>&gt;, is adapted from </a:t>
            </a:r>
            <a:r>
              <a:rPr lang="en-US" sz="1000" i="1" dirty="0"/>
              <a:t>Passe à </a:t>
            </a:r>
            <a:r>
              <a:rPr lang="en-US" sz="1000" i="1" dirty="0" err="1"/>
              <a:t>l’action</a:t>
            </a:r>
            <a:r>
              <a:rPr lang="en-US" sz="1000" i="1" dirty="0"/>
              <a:t> : </a:t>
            </a:r>
            <a:r>
              <a:rPr lang="en-US" sz="1000" i="1" dirty="0" err="1"/>
              <a:t>Chaque</a:t>
            </a:r>
            <a:r>
              <a:rPr lang="en-US" sz="1000" i="1" dirty="0"/>
              <a:t> goutte </a:t>
            </a:r>
            <a:r>
              <a:rPr lang="en-US" sz="1000" i="1" dirty="0" err="1"/>
              <a:t>compte</a:t>
            </a:r>
            <a:r>
              <a:rPr lang="en-US" sz="1000" i="1" dirty="0"/>
              <a:t> </a:t>
            </a:r>
            <a:r>
              <a:rPr lang="en-US" sz="1000" i="1" dirty="0" err="1"/>
              <a:t>Leçon</a:t>
            </a:r>
            <a:r>
              <a:rPr lang="en-US" sz="1000" i="1" dirty="0"/>
              <a:t> 4 </a:t>
            </a:r>
            <a:r>
              <a:rPr lang="en-US" sz="1000" dirty="0"/>
              <a:t>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66520"/>
            <a:ext cx="8638688" cy="3672600"/>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145667"/>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602630"/>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Shape 328"/>
        <p:cNvGrpSpPr/>
        <p:nvPr/>
      </p:nvGrpSpPr>
      <p:grpSpPr>
        <a:xfrm>
          <a:off x="0" y="0"/>
          <a:ext cx="0" cy="0"/>
          <a:chOff x="0" y="0"/>
          <a:chExt cx="0" cy="0"/>
        </a:xfrm>
      </p:grpSpPr>
      <p:sp>
        <p:nvSpPr>
          <p:cNvPr id="329" name="Google Shape;329;p6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dirty="0">
                <a:solidFill>
                  <a:srgbClr val="005FB8"/>
                </a:solidFill>
                <a:latin typeface="Open Sans"/>
                <a:ea typeface="Open Sans"/>
                <a:cs typeface="Open Sans"/>
                <a:sym typeface="Open Sans"/>
              </a:rPr>
              <a:t>Passe à l’action :</a:t>
            </a:r>
            <a:endParaRPr sz="4300" b="1" dirty="0">
              <a:solidFill>
                <a:srgbClr val="005FB8"/>
              </a:solidFill>
              <a:latin typeface="Open Sans"/>
              <a:ea typeface="Open Sans"/>
              <a:cs typeface="Open Sans"/>
              <a:sym typeface="Open Sans"/>
            </a:endParaRPr>
          </a:p>
          <a:p>
            <a:pPr marL="0" lvl="0" indent="0" algn="l" rtl="0">
              <a:spcBef>
                <a:spcPts val="0"/>
              </a:spcBef>
              <a:spcAft>
                <a:spcPts val="0"/>
              </a:spcAft>
              <a:buNone/>
            </a:pPr>
            <a:r>
              <a:rPr lang="en" dirty="0">
                <a:solidFill>
                  <a:srgbClr val="005FB8"/>
                </a:solidFill>
                <a:latin typeface="Open Sans"/>
                <a:ea typeface="Open Sans"/>
                <a:cs typeface="Open Sans"/>
                <a:sym typeface="Open Sans"/>
              </a:rPr>
              <a:t>Chaque goutte compte</a:t>
            </a:r>
            <a:endParaRPr dirty="0">
              <a:solidFill>
                <a:srgbClr val="005FB8"/>
              </a:solidFill>
              <a:latin typeface="Open Sans"/>
              <a:ea typeface="Open Sans"/>
              <a:cs typeface="Open Sans"/>
              <a:sym typeface="Open Sans"/>
            </a:endParaRPr>
          </a:p>
        </p:txBody>
      </p:sp>
      <p:sp>
        <p:nvSpPr>
          <p:cNvPr id="336" name="Google Shape;336;p62"/>
          <p:cNvSpPr txBox="1"/>
          <p:nvPr/>
        </p:nvSpPr>
        <p:spPr>
          <a:xfrm>
            <a:off x="806186" y="4364760"/>
            <a:ext cx="176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2F3139"/>
                </a:solidFill>
                <a:latin typeface="Open Sans"/>
                <a:ea typeface="Open Sans"/>
                <a:cs typeface="Open Sans"/>
                <a:sym typeface="Open Sans"/>
              </a:rPr>
              <a:t>Image: Scholastic Education</a:t>
            </a:r>
            <a:endParaRPr sz="800" b="1" dirty="0">
              <a:solidFill>
                <a:srgbClr val="2F3139"/>
              </a:solidFill>
              <a:latin typeface="Open Sans"/>
              <a:ea typeface="Open Sans"/>
              <a:cs typeface="Open Sans"/>
              <a:sym typeface="Open Sans"/>
            </a:endParaRPr>
          </a:p>
        </p:txBody>
      </p:sp>
      <p:pic>
        <p:nvPicPr>
          <p:cNvPr id="2" name="Google Shape;335;p62">
            <a:hlinkClick r:id="rId4"/>
            <a:extLst>
              <a:ext uri="{FF2B5EF4-FFF2-40B4-BE49-F238E27FC236}">
                <a16:creationId xmlns:a16="http://schemas.microsoft.com/office/drawing/2014/main" id="{7514CA28-99E5-C11F-4E0D-334229C3E70C}"/>
              </a:ext>
            </a:extLst>
          </p:cNvPr>
          <p:cNvPicPr preferRelativeResize="0"/>
          <p:nvPr/>
        </p:nvPicPr>
        <p:blipFill>
          <a:blip r:embed="rId5">
            <a:alphaModFix/>
          </a:blip>
          <a:stretch>
            <a:fillRect/>
          </a:stretch>
        </p:blipFill>
        <p:spPr>
          <a:xfrm>
            <a:off x="802875" y="1936568"/>
            <a:ext cx="1769111" cy="2428192"/>
          </a:xfrm>
          <a:prstGeom prst="rect">
            <a:avLst/>
          </a:prstGeom>
          <a:noFill/>
          <a:ln>
            <a:noFill/>
          </a:ln>
        </p:spPr>
      </p:pic>
      <p:pic>
        <p:nvPicPr>
          <p:cNvPr id="6" name="Image 5" descr="Une image contenant art, dessin humoristique, créativité, illustration">
            <a:extLst>
              <a:ext uri="{FF2B5EF4-FFF2-40B4-BE49-F238E27FC236}">
                <a16:creationId xmlns:a16="http://schemas.microsoft.com/office/drawing/2014/main" id="{88A0A1CD-59CF-46BF-DE2B-09C6344281DD}"/>
              </a:ext>
            </a:extLst>
          </p:cNvPr>
          <p:cNvPicPr>
            <a:picLocks noChangeAspect="1"/>
          </p:cNvPicPr>
          <p:nvPr/>
        </p:nvPicPr>
        <p:blipFill>
          <a:blip r:embed="rId6"/>
          <a:srcRect r="74365"/>
          <a:stretch>
            <a:fillRect/>
          </a:stretch>
        </p:blipFill>
        <p:spPr>
          <a:xfrm>
            <a:off x="7053898" y="0"/>
            <a:ext cx="2344102" cy="5143500"/>
          </a:xfrm>
          <a:prstGeom prst="rect">
            <a:avLst/>
          </a:prstGeom>
        </p:spPr>
      </p:pic>
      <p:pic>
        <p:nvPicPr>
          <p:cNvPr id="5" name="Google Shape;65;p14">
            <a:extLst>
              <a:ext uri="{FF2B5EF4-FFF2-40B4-BE49-F238E27FC236}">
                <a16:creationId xmlns:a16="http://schemas.microsoft.com/office/drawing/2014/main" id="{3CF7EB0B-7358-E3C3-324B-4876107C78FC}"/>
              </a:ext>
            </a:extLst>
          </p:cNvPr>
          <p:cNvPicPr preferRelativeResize="0"/>
          <p:nvPr/>
        </p:nvPicPr>
        <p:blipFill>
          <a:blip r:embed="rId7">
            <a:alphaModFix/>
          </a:blip>
          <a:stretch>
            <a:fillRect/>
          </a:stretch>
        </p:blipFill>
        <p:spPr>
          <a:xfrm>
            <a:off x="-1" y="4712610"/>
            <a:ext cx="1090248" cy="430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51" name="Google Shape;351;p63"/>
          <p:cNvSpPr/>
          <p:nvPr/>
        </p:nvSpPr>
        <p:spPr>
          <a:xfrm>
            <a:off x="2222700" y="136651"/>
            <a:ext cx="4698600" cy="732300"/>
          </a:xfrm>
          <a:prstGeom prst="rect">
            <a:avLst/>
          </a:prstGeom>
          <a:solidFill>
            <a:srgbClr val="B8DFF2"/>
          </a:solidFill>
          <a:ln w="38100"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Leçons dans l’unité</a:t>
            </a:r>
            <a:endParaRPr>
              <a:solidFill>
                <a:srgbClr val="005FB8"/>
              </a:solidFill>
              <a:latin typeface="Open Sans"/>
              <a:ea typeface="Open Sans"/>
              <a:cs typeface="Open Sans"/>
              <a:sym typeface="Open Sans"/>
            </a:endParaRPr>
          </a:p>
        </p:txBody>
      </p:sp>
      <p:sp>
        <p:nvSpPr>
          <p:cNvPr id="352" name="Google Shape;352;p63"/>
          <p:cNvSpPr txBox="1"/>
          <p:nvPr/>
        </p:nvSpPr>
        <p:spPr>
          <a:xfrm>
            <a:off x="374325" y="957820"/>
            <a:ext cx="8395350" cy="3785621"/>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rId3" action="ppaction://hlinksldjump"/>
              </a:rPr>
              <a:t>Leçon 1:L’eau dans le monde</a:t>
            </a:r>
            <a:r>
              <a:rPr lang="en" sz="1800" dirty="0">
                <a:latin typeface="Open Sans"/>
                <a:ea typeface="Open Sans"/>
                <a:cs typeface="Open Sans"/>
                <a:sym typeface="Open Sans"/>
              </a:rPr>
              <a:t> </a:t>
            </a:r>
            <a:r>
              <a:rPr lang="en" sz="1800" dirty="0">
                <a:solidFill>
                  <a:srgbClr val="363636"/>
                </a:solidFill>
                <a:latin typeface="Open Sans"/>
                <a:ea typeface="Open Sans"/>
                <a:cs typeface="Open Sans"/>
                <a:sym typeface="Open Sans"/>
              </a:rPr>
              <a:t>p. 8-9</a:t>
            </a:r>
            <a:endParaRPr sz="1800" dirty="0">
              <a:solidFill>
                <a:srgbClr val="363636"/>
              </a:solidFill>
              <a:latin typeface="Open Sans"/>
              <a:ea typeface="Open Sans"/>
              <a:cs typeface="Open Sans"/>
              <a:sym typeface="Open Sans"/>
            </a:endParaRPr>
          </a:p>
          <a:p>
            <a:pPr marL="914400" lvl="1" indent="-336550" algn="l" rtl="0">
              <a:spcBef>
                <a:spcPts val="0"/>
              </a:spcBef>
              <a:spcAft>
                <a:spcPts val="0"/>
              </a:spcAft>
              <a:buClr>
                <a:srgbClr val="363636"/>
              </a:buClr>
              <a:buSzPts val="1700"/>
              <a:buFont typeface="Open Sans"/>
              <a:buChar char="○"/>
            </a:pPr>
            <a:r>
              <a:rPr lang="en" sz="1800" dirty="0">
                <a:solidFill>
                  <a:srgbClr val="363636"/>
                </a:solidFill>
                <a:latin typeface="Open Sans"/>
                <a:ea typeface="Open Sans"/>
                <a:cs typeface="Open Sans"/>
                <a:sym typeface="Open Sans"/>
              </a:rPr>
              <a:t>Grande idée: L’utilisation de l’eau autour du monde</a:t>
            </a:r>
            <a:endParaRPr sz="1800" dirty="0">
              <a:solidFill>
                <a:srgbClr val="363636"/>
              </a:solidFill>
              <a:latin typeface="Open Sans"/>
              <a:ea typeface="Open Sans"/>
              <a:cs typeface="Open Sans"/>
              <a:sym typeface="Open Sans"/>
            </a:endParaRPr>
          </a:p>
          <a:p>
            <a:pPr marL="914400" lvl="0" indent="0" algn="l" rtl="0">
              <a:spcBef>
                <a:spcPts val="0"/>
              </a:spcBef>
              <a:spcAft>
                <a:spcPts val="0"/>
              </a:spcAft>
              <a:buNone/>
            </a:pPr>
            <a:endParaRPr sz="1800" dirty="0">
              <a:solidFill>
                <a:srgbClr val="363636"/>
              </a:solidFill>
              <a:latin typeface="Open Sans"/>
              <a:ea typeface="Open Sans"/>
              <a:cs typeface="Open Sans"/>
              <a:sym typeface="Open Sans"/>
            </a:endParaRPr>
          </a:p>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 action="ppaction://noaction"/>
              </a:rPr>
              <a:t>Leçon 2: Pénurie d’eau douce</a:t>
            </a:r>
            <a:r>
              <a:rPr lang="en" sz="1800" dirty="0">
                <a:solidFill>
                  <a:srgbClr val="363636"/>
                </a:solidFill>
                <a:latin typeface="Open Sans"/>
                <a:ea typeface="Open Sans"/>
                <a:cs typeface="Open Sans"/>
                <a:sym typeface="Open Sans"/>
              </a:rPr>
              <a:t> p. 16-17</a:t>
            </a:r>
            <a:endParaRPr sz="1800" dirty="0">
              <a:solidFill>
                <a:srgbClr val="363636"/>
              </a:solidFill>
              <a:latin typeface="Open Sans"/>
              <a:ea typeface="Open Sans"/>
              <a:cs typeface="Open Sans"/>
              <a:sym typeface="Open Sans"/>
            </a:endParaRPr>
          </a:p>
          <a:p>
            <a:pPr marL="914400" lvl="1" indent="-336550" algn="l" rtl="0">
              <a:spcBef>
                <a:spcPts val="0"/>
              </a:spcBef>
              <a:spcAft>
                <a:spcPts val="0"/>
              </a:spcAft>
              <a:buClr>
                <a:srgbClr val="363636"/>
              </a:buClr>
              <a:buSzPts val="1700"/>
              <a:buFont typeface="Open Sans"/>
              <a:buChar char="○"/>
            </a:pPr>
            <a:r>
              <a:rPr lang="en" sz="1800" dirty="0">
                <a:solidFill>
                  <a:srgbClr val="363636"/>
                </a:solidFill>
                <a:latin typeface="Open Sans"/>
                <a:ea typeface="Open Sans"/>
                <a:cs typeface="Open Sans"/>
                <a:sym typeface="Open Sans"/>
              </a:rPr>
              <a:t>Grande idée: Le changement climatique et la façon dont ça affecte les systèmes d’eau</a:t>
            </a:r>
            <a:endParaRPr sz="1800" dirty="0">
              <a:solidFill>
                <a:srgbClr val="363636"/>
              </a:solidFill>
              <a:latin typeface="Open Sans"/>
              <a:ea typeface="Open Sans"/>
              <a:cs typeface="Open Sans"/>
              <a:sym typeface="Open Sans"/>
            </a:endParaRPr>
          </a:p>
          <a:p>
            <a:pPr marL="914400" lvl="0" indent="0" algn="l" rtl="0">
              <a:spcBef>
                <a:spcPts val="0"/>
              </a:spcBef>
              <a:spcAft>
                <a:spcPts val="0"/>
              </a:spcAft>
              <a:buNone/>
            </a:pPr>
            <a:endParaRPr sz="1800" dirty="0">
              <a:solidFill>
                <a:srgbClr val="363636"/>
              </a:solidFill>
              <a:latin typeface="Open Sans"/>
              <a:ea typeface="Open Sans"/>
              <a:cs typeface="Open Sans"/>
              <a:sym typeface="Open Sans"/>
            </a:endParaRPr>
          </a:p>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 action="ppaction://noaction"/>
              </a:rPr>
              <a:t>Leçon 3: L’eau est un droit de la personne! </a:t>
            </a:r>
            <a:r>
              <a:rPr lang="en" sz="1800" dirty="0">
                <a:solidFill>
                  <a:schemeClr val="dk1"/>
                </a:solidFill>
                <a:latin typeface="Open Sans"/>
                <a:ea typeface="Open Sans"/>
                <a:cs typeface="Open Sans"/>
                <a:sym typeface="Open Sans"/>
              </a:rPr>
              <a:t> p. 18-19</a:t>
            </a:r>
            <a:endParaRPr sz="18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Jost"/>
              <a:buChar char="○"/>
            </a:pPr>
            <a:r>
              <a:rPr lang="en" sz="1800" dirty="0">
                <a:solidFill>
                  <a:schemeClr val="dk1"/>
                </a:solidFill>
                <a:latin typeface="Open Sans"/>
                <a:ea typeface="Open Sans"/>
                <a:cs typeface="Open Sans"/>
                <a:sym typeface="Open Sans"/>
              </a:rPr>
              <a:t>Grande idée: Survol des enjeux mondiaux autour de l’accès à l’eau propre  </a:t>
            </a:r>
            <a:r>
              <a:rPr lang="en" sz="1800" b="1" i="1" dirty="0">
                <a:solidFill>
                  <a:srgbClr val="EF2737"/>
                </a:solidFill>
                <a:latin typeface="Open Sans"/>
                <a:ea typeface="Open Sans"/>
                <a:cs typeface="Open Sans"/>
                <a:sym typeface="Open Sans"/>
              </a:rPr>
              <a:t>L’eau propre sur les réserves autochtones</a:t>
            </a:r>
            <a:endParaRPr sz="1800" b="1" dirty="0">
              <a:solidFill>
                <a:srgbClr val="EF2737"/>
              </a:solidFill>
              <a:latin typeface="Open Sans"/>
              <a:ea typeface="Open Sans"/>
              <a:cs typeface="Open Sans"/>
              <a:sym typeface="Open Sans"/>
            </a:endParaRPr>
          </a:p>
          <a:p>
            <a:pPr marL="914400" lvl="0" indent="0" algn="l" rtl="0">
              <a:spcBef>
                <a:spcPts val="0"/>
              </a:spcBef>
              <a:spcAft>
                <a:spcPts val="0"/>
              </a:spcAft>
              <a:buNone/>
            </a:pPr>
            <a:endParaRPr sz="1800" b="1" dirty="0">
              <a:solidFill>
                <a:srgbClr val="EF2737"/>
              </a:solidFill>
              <a:latin typeface="Open Sans"/>
              <a:ea typeface="Open Sans"/>
              <a:cs typeface="Open Sans"/>
              <a:sym typeface="Open Sans"/>
            </a:endParaRPr>
          </a:p>
          <a:p>
            <a:pPr marL="457200" lvl="0" indent="-336550" algn="l" rtl="0">
              <a:spcBef>
                <a:spcPts val="0"/>
              </a:spcBef>
              <a:spcAft>
                <a:spcPts val="0"/>
              </a:spcAft>
              <a:buClr>
                <a:schemeClr val="dk1"/>
              </a:buClr>
              <a:buSzPts val="1700"/>
              <a:buFont typeface="Open Sans"/>
              <a:buChar char="★"/>
            </a:pPr>
            <a:r>
              <a:rPr lang="en" sz="1800" u="sng" dirty="0">
                <a:solidFill>
                  <a:schemeClr val="hlink"/>
                </a:solidFill>
                <a:latin typeface="Open Sans"/>
                <a:ea typeface="Open Sans"/>
                <a:cs typeface="Open Sans"/>
                <a:sym typeface="Open Sans"/>
                <a:hlinkClick r:id="rId3" action="ppaction://hlinksldjump"/>
              </a:rPr>
              <a:t>Leçon 4: L’Eau potable devrait-elle coûter plus cher?</a:t>
            </a:r>
            <a:r>
              <a:rPr lang="en" sz="1800" dirty="0">
                <a:solidFill>
                  <a:schemeClr val="dk1"/>
                </a:solidFill>
                <a:latin typeface="Open Sans"/>
                <a:ea typeface="Open Sans"/>
                <a:cs typeface="Open Sans"/>
                <a:sym typeface="Open Sans"/>
              </a:rPr>
              <a:t> p. 28-29</a:t>
            </a:r>
            <a:endParaRPr sz="18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Open Sans"/>
              <a:buChar char="○"/>
            </a:pPr>
            <a:r>
              <a:rPr lang="en" sz="1800" dirty="0">
                <a:solidFill>
                  <a:schemeClr val="dk1"/>
                </a:solidFill>
                <a:latin typeface="Open Sans"/>
                <a:ea typeface="Open Sans"/>
                <a:cs typeface="Open Sans"/>
                <a:sym typeface="Open Sans"/>
              </a:rPr>
              <a:t>Grande</a:t>
            </a:r>
            <a:r>
              <a:rPr lang="en" sz="1800" dirty="0">
                <a:solidFill>
                  <a:srgbClr val="363636"/>
                </a:solidFill>
                <a:latin typeface="Open Sans"/>
                <a:ea typeface="Open Sans"/>
                <a:cs typeface="Open Sans"/>
                <a:sym typeface="Open Sans"/>
              </a:rPr>
              <a:t> idée: On doit agir pour ne pas gaspiller l’eau.</a:t>
            </a:r>
            <a:endParaRPr sz="1800" dirty="0">
              <a:latin typeface="Open Sans"/>
              <a:ea typeface="Open Sans"/>
              <a:cs typeface="Open Sans"/>
              <a:sym typeface="Open Sans"/>
            </a:endParaRPr>
          </a:p>
        </p:txBody>
      </p:sp>
      <p:pic>
        <p:nvPicPr>
          <p:cNvPr id="2" name="Image 4" descr="Une image contenant art, dessin humoristique, créativité, illustration">
            <a:extLst>
              <a:ext uri="{FF2B5EF4-FFF2-40B4-BE49-F238E27FC236}">
                <a16:creationId xmlns:a16="http://schemas.microsoft.com/office/drawing/2014/main" id="{566CEEA4-FDFF-9F43-8FB7-703501EFD18D}"/>
              </a:ext>
            </a:extLst>
          </p:cNvPr>
          <p:cNvPicPr>
            <a:picLocks noChangeAspect="1"/>
          </p:cNvPicPr>
          <p:nvPr/>
        </p:nvPicPr>
        <p:blipFill rotWithShape="1">
          <a:blip r:embed="rId4"/>
          <a:srcRect l="50742" t="-12073" r="25595" b="-12073"/>
          <a:stretch>
            <a:fillRect/>
          </a:stretch>
        </p:blipFill>
        <p:spPr>
          <a:xfrm>
            <a:off x="7352355" y="-1713291"/>
            <a:ext cx="1630680" cy="4655762"/>
          </a:xfrm>
          <a:prstGeom prst="rect">
            <a:avLst/>
          </a:prstGeom>
        </p:spPr>
      </p:pic>
      <p:pic>
        <p:nvPicPr>
          <p:cNvPr id="7" name="Google Shape;65;p14">
            <a:extLst>
              <a:ext uri="{FF2B5EF4-FFF2-40B4-BE49-F238E27FC236}">
                <a16:creationId xmlns:a16="http://schemas.microsoft.com/office/drawing/2014/main" id="{0FA86001-FB3C-19A2-A07E-D673E479F023}"/>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00"/>
          <p:cNvSpPr txBox="1">
            <a:spLocks noGrp="1"/>
          </p:cNvSpPr>
          <p:nvPr>
            <p:ph type="title"/>
          </p:nvPr>
        </p:nvSpPr>
        <p:spPr>
          <a:xfrm>
            <a:off x="329204" y="551364"/>
            <a:ext cx="8581115" cy="7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5FB8"/>
                </a:solidFill>
                <a:latin typeface="Open Sans"/>
                <a:ea typeface="Open Sans"/>
                <a:cs typeface="Open Sans"/>
                <a:sym typeface="Open Sans"/>
              </a:rPr>
              <a:t>L’eau potable devrait-elle coûter plus cher?, </a:t>
            </a:r>
            <a:r>
              <a:rPr lang="en" sz="3600" dirty="0">
                <a:solidFill>
                  <a:srgbClr val="005FB8"/>
                </a:solidFill>
                <a:latin typeface="Open Sans"/>
                <a:ea typeface="Open Sans"/>
                <a:cs typeface="Open Sans"/>
                <a:sym typeface="Open Sans"/>
              </a:rPr>
              <a:t>p. 28-29</a:t>
            </a:r>
            <a:endParaRPr sz="3600" dirty="0">
              <a:solidFill>
                <a:srgbClr val="005FB8"/>
              </a:solidFill>
              <a:latin typeface="Open Sans"/>
              <a:ea typeface="Open Sans"/>
              <a:cs typeface="Open Sans"/>
              <a:sym typeface="Open Sans"/>
            </a:endParaRPr>
          </a:p>
        </p:txBody>
      </p:sp>
      <p:sp>
        <p:nvSpPr>
          <p:cNvPr id="869" name="Google Shape;869;p100"/>
          <p:cNvSpPr txBox="1">
            <a:spLocks noGrp="1"/>
          </p:cNvSpPr>
          <p:nvPr>
            <p:ph type="body" idx="1"/>
          </p:nvPr>
        </p:nvSpPr>
        <p:spPr>
          <a:xfrm>
            <a:off x="481605" y="0"/>
            <a:ext cx="7763700" cy="409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05FB8"/>
                </a:solidFill>
                <a:latin typeface="Open Sans"/>
                <a:ea typeface="Open Sans"/>
                <a:cs typeface="Open Sans"/>
                <a:sym typeface="Open Sans"/>
              </a:rPr>
              <a:t>Leçon 4: Passe à l’action, Chaque goutte compte</a:t>
            </a:r>
            <a:endParaRPr dirty="0">
              <a:solidFill>
                <a:srgbClr val="005FB8"/>
              </a:solidFill>
              <a:latin typeface="Open Sans"/>
              <a:ea typeface="Open Sans"/>
              <a:cs typeface="Open Sans"/>
              <a:sym typeface="Open Sans"/>
            </a:endParaRPr>
          </a:p>
        </p:txBody>
      </p:sp>
      <p:sp>
        <p:nvSpPr>
          <p:cNvPr id="870" name="Google Shape;870;p100"/>
          <p:cNvSpPr txBox="1"/>
          <p:nvPr/>
        </p:nvSpPr>
        <p:spPr>
          <a:xfrm>
            <a:off x="636005" y="2191509"/>
            <a:ext cx="7454900" cy="2400627"/>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chemeClr val="dk1"/>
              </a:buClr>
              <a:buSzPts val="1700"/>
              <a:buFont typeface="Open Sans"/>
              <a:buChar char="○"/>
            </a:pPr>
            <a:r>
              <a:rPr lang="en" sz="1800" dirty="0">
                <a:solidFill>
                  <a:schemeClr val="dk1"/>
                </a:solidFill>
                <a:latin typeface="Open Sans"/>
                <a:ea typeface="Open Sans"/>
                <a:cs typeface="Open Sans"/>
                <a:sym typeface="Open Sans"/>
              </a:rPr>
              <a:t>Big idea: We must act to ensure that we do not waste water. </a:t>
            </a:r>
            <a:endParaRPr sz="1800" dirty="0">
              <a:solidFill>
                <a:schemeClr val="dk1"/>
              </a:solidFill>
              <a:latin typeface="Open Sans"/>
              <a:ea typeface="Open Sans"/>
              <a:cs typeface="Open Sans"/>
              <a:sym typeface="Open Sans"/>
            </a:endParaRPr>
          </a:p>
          <a:p>
            <a:pPr marL="91440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Open Sans"/>
              <a:buChar char="○"/>
            </a:pPr>
            <a:r>
              <a:rPr lang="en" sz="1800" dirty="0">
                <a:solidFill>
                  <a:schemeClr val="dk1"/>
                </a:solidFill>
                <a:latin typeface="Open Sans"/>
                <a:ea typeface="Open Sans"/>
                <a:cs typeface="Open Sans"/>
                <a:sym typeface="Open Sans"/>
              </a:rPr>
              <a:t>Curriculum connections:</a:t>
            </a:r>
            <a:endParaRPr sz="1800" dirty="0">
              <a:solidFill>
                <a:schemeClr val="dk1"/>
              </a:solidFill>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1800" b="1" dirty="0">
                <a:latin typeface="Open Sans"/>
                <a:ea typeface="Open Sans"/>
                <a:cs typeface="Open Sans"/>
                <a:sym typeface="Open Sans"/>
              </a:rPr>
              <a:t>Grade 5 Social Studies </a:t>
            </a:r>
            <a:r>
              <a:rPr lang="en" sz="1800" dirty="0">
                <a:latin typeface="Open Sans"/>
                <a:ea typeface="Open Sans"/>
                <a:cs typeface="Open Sans"/>
                <a:sym typeface="Open Sans"/>
              </a:rPr>
              <a:t>Citizenship</a:t>
            </a:r>
            <a:endParaRPr sz="1800" dirty="0">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1800" b="1" dirty="0">
                <a:latin typeface="Open Sans"/>
                <a:ea typeface="Open Sans"/>
                <a:cs typeface="Open Sans"/>
                <a:sym typeface="Open Sans"/>
              </a:rPr>
              <a:t>Grade 7 Geography </a:t>
            </a:r>
            <a:r>
              <a:rPr lang="en" sz="1800" dirty="0">
                <a:latin typeface="Open Sans"/>
                <a:ea typeface="Open Sans"/>
                <a:cs typeface="Open Sans"/>
                <a:sym typeface="Open Sans"/>
              </a:rPr>
              <a:t>Conservation of resources</a:t>
            </a:r>
            <a:endParaRPr sz="1800" dirty="0">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1800" b="1" dirty="0">
                <a:latin typeface="Open Sans"/>
                <a:ea typeface="Open Sans"/>
                <a:cs typeface="Open Sans"/>
                <a:sym typeface="Open Sans"/>
              </a:rPr>
              <a:t>Grade 8 Geography </a:t>
            </a:r>
            <a:r>
              <a:rPr lang="en" sz="1800" dirty="0">
                <a:latin typeface="Open Sans"/>
                <a:ea typeface="Open Sans"/>
                <a:cs typeface="Open Sans"/>
                <a:sym typeface="Open Sans"/>
              </a:rPr>
              <a:t>Sustainable resource access, sustainable development goals</a:t>
            </a:r>
            <a:endParaRPr sz="1800" b="1"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2E60AC06-0D24-14A6-B437-E2488D15FE82}"/>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01"/>
          <p:cNvSpPr txBox="1"/>
          <p:nvPr/>
        </p:nvSpPr>
        <p:spPr>
          <a:xfrm>
            <a:off x="530425" y="43825"/>
            <a:ext cx="8383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rgbClr val="005FB8"/>
                </a:solidFill>
                <a:latin typeface="Open Sans"/>
                <a:ea typeface="Open Sans"/>
                <a:cs typeface="Open Sans"/>
                <a:sym typeface="Open Sans"/>
              </a:rPr>
              <a:t>Travail de vocabulaire</a:t>
            </a:r>
            <a:endParaRPr sz="3300">
              <a:solidFill>
                <a:srgbClr val="005FB8"/>
              </a:solidFill>
              <a:latin typeface="Open Sans"/>
              <a:ea typeface="Open Sans"/>
              <a:cs typeface="Open Sans"/>
              <a:sym typeface="Open Sans"/>
            </a:endParaRPr>
          </a:p>
        </p:txBody>
      </p:sp>
      <p:sp>
        <p:nvSpPr>
          <p:cNvPr id="882" name="Google Shape;882;p101"/>
          <p:cNvSpPr/>
          <p:nvPr/>
        </p:nvSpPr>
        <p:spPr>
          <a:xfrm>
            <a:off x="530425" y="757800"/>
            <a:ext cx="3568500" cy="3627900"/>
          </a:xfrm>
          <a:prstGeom prst="rect">
            <a:avLst/>
          </a:prstGeom>
          <a:solidFill>
            <a:schemeClr val="lt1"/>
          </a:solidFill>
          <a:ln w="28575" cap="flat" cmpd="sng">
            <a:solidFill>
              <a:srgbClr val="03B6E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latin typeface="Open Sans"/>
                <a:ea typeface="Open Sans"/>
                <a:cs typeface="Open Sans"/>
                <a:sym typeface="Open Sans"/>
              </a:rPr>
              <a:t>Dans ces lettres, Kian et Laura utilisent des mots spécialisés pour discuter de l’utilisation d’eau. </a:t>
            </a:r>
            <a:endParaRPr sz="1000" dirty="0">
              <a:latin typeface="Open Sans"/>
              <a:ea typeface="Open Sans"/>
              <a:cs typeface="Open Sans"/>
              <a:sym typeface="Open Sans"/>
            </a:endParaRPr>
          </a:p>
          <a:p>
            <a:pPr marL="0" lvl="0" indent="0" algn="l" rtl="0">
              <a:spcBef>
                <a:spcPts val="0"/>
              </a:spcBef>
              <a:spcAft>
                <a:spcPts val="0"/>
              </a:spcAft>
              <a:buNone/>
            </a:pPr>
            <a:endParaRPr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On va diviser la classe en groupes. Chaque groupe va chercher à bien comprendre un des mots de vocabulaire et ensuite va enseigner la classe leur nouveau mot. </a:t>
            </a:r>
            <a:endParaRPr sz="1200" dirty="0">
              <a:latin typeface="Open Sans"/>
              <a:ea typeface="Open Sans"/>
              <a:cs typeface="Open Sans"/>
              <a:sym typeface="Open Sans"/>
            </a:endParaRPr>
          </a:p>
          <a:p>
            <a:pPr marL="0" lvl="0" indent="0" algn="l" rtl="0">
              <a:spcBef>
                <a:spcPts val="0"/>
              </a:spcBef>
              <a:spcAft>
                <a:spcPts val="0"/>
              </a:spcAft>
              <a:buNone/>
            </a:pPr>
            <a:endParaRPr sz="1200" dirty="0">
              <a:latin typeface="Open Sans"/>
              <a:ea typeface="Open Sans"/>
              <a:cs typeface="Open Sans"/>
              <a:sym typeface="Open Sans"/>
            </a:endParaRPr>
          </a:p>
          <a:p>
            <a:pPr marL="0" lvl="0" indent="0" algn="l" rtl="0">
              <a:spcBef>
                <a:spcPts val="0"/>
              </a:spcBef>
              <a:spcAft>
                <a:spcPts val="0"/>
              </a:spcAft>
              <a:buNone/>
            </a:pPr>
            <a:r>
              <a:rPr lang="en" sz="1200" b="1" dirty="0">
                <a:latin typeface="Open Sans"/>
                <a:ea typeface="Open Sans"/>
                <a:cs typeface="Open Sans"/>
                <a:sym typeface="Open Sans"/>
              </a:rPr>
              <a:t>Avec ton groupe:</a:t>
            </a:r>
            <a:endParaRPr sz="1200" b="1" dirty="0">
              <a:latin typeface="Open Sans"/>
              <a:ea typeface="Open Sans"/>
              <a:cs typeface="Open Sans"/>
              <a:sym typeface="Open Sans"/>
            </a:endParaRPr>
          </a:p>
          <a:p>
            <a:pPr marL="0" lvl="0" indent="0" algn="l" rtl="0">
              <a:spcBef>
                <a:spcPts val="0"/>
              </a:spcBef>
              <a:spcAft>
                <a:spcPts val="0"/>
              </a:spcAft>
              <a:buNone/>
            </a:pP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en" sz="1200" b="1" dirty="0">
                <a:latin typeface="Open Sans"/>
                <a:ea typeface="Open Sans"/>
                <a:cs typeface="Open Sans"/>
                <a:sym typeface="Open Sans"/>
              </a:rPr>
              <a:t>Chercher la définition du mot ou terme (et sa traduction si vous voulez)</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en" sz="1200" b="1" dirty="0">
                <a:latin typeface="Open Sans"/>
                <a:ea typeface="Open Sans"/>
                <a:cs typeface="Open Sans"/>
                <a:sym typeface="Open Sans"/>
              </a:rPr>
              <a:t>réécrire la définition en mots qui sont plus simples</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en" sz="1200" b="1" dirty="0">
                <a:latin typeface="Open Sans"/>
                <a:ea typeface="Open Sans"/>
                <a:cs typeface="Open Sans"/>
                <a:sym typeface="Open Sans"/>
              </a:rPr>
              <a:t>Utiliser le mot dans une phrase</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en" sz="1200" b="1" dirty="0">
                <a:latin typeface="Open Sans"/>
                <a:ea typeface="Open Sans"/>
                <a:cs typeface="Open Sans"/>
                <a:sym typeface="Open Sans"/>
              </a:rPr>
              <a:t>Dessiner le mot, si possible</a:t>
            </a:r>
            <a:endParaRPr sz="1200" b="1" dirty="0">
              <a:latin typeface="Open Sans"/>
              <a:ea typeface="Open Sans"/>
              <a:cs typeface="Open Sans"/>
              <a:sym typeface="Open Sans"/>
            </a:endParaRPr>
          </a:p>
        </p:txBody>
      </p:sp>
      <p:sp>
        <p:nvSpPr>
          <p:cNvPr id="883" name="Google Shape;883;p101"/>
          <p:cNvSpPr/>
          <p:nvPr/>
        </p:nvSpPr>
        <p:spPr>
          <a:xfrm>
            <a:off x="4443200" y="855000"/>
            <a:ext cx="4064100" cy="3433500"/>
          </a:xfrm>
          <a:prstGeom prst="rect">
            <a:avLst/>
          </a:prstGeom>
          <a:solidFill>
            <a:srgbClr val="03B6E3"/>
          </a:solidFill>
          <a:ln w="2857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u="sng" dirty="0">
                <a:latin typeface="Open Sans"/>
                <a:ea typeface="Open Sans"/>
                <a:cs typeface="Open Sans"/>
                <a:sym typeface="Open Sans"/>
              </a:rPr>
              <a:t>Les termes de vocabulaire</a:t>
            </a:r>
            <a:endParaRPr sz="1900" b="1" u="sng" dirty="0">
              <a:latin typeface="Open Sans"/>
              <a:ea typeface="Open Sans"/>
              <a:cs typeface="Open Sans"/>
              <a:sym typeface="Open Sans"/>
            </a:endParaRPr>
          </a:p>
          <a:p>
            <a:pPr marL="0" lvl="0" indent="0" algn="ctr" rtl="0">
              <a:spcBef>
                <a:spcPts val="0"/>
              </a:spcBef>
              <a:spcAft>
                <a:spcPts val="0"/>
              </a:spcAft>
              <a:buNone/>
            </a:pPr>
            <a:endParaRPr sz="1900" b="1" u="sng" dirty="0">
              <a:latin typeface="Open Sans"/>
              <a:ea typeface="Open Sans"/>
              <a:cs typeface="Open Sans"/>
              <a:sym typeface="Open Sans"/>
            </a:endParaRPr>
          </a:p>
          <a:p>
            <a:pPr marL="914400" lvl="0" indent="-349250" algn="l" rtl="0">
              <a:spcBef>
                <a:spcPts val="0"/>
              </a:spcBef>
              <a:spcAft>
                <a:spcPts val="0"/>
              </a:spcAft>
              <a:buSzPts val="1900"/>
              <a:buFont typeface="Open Sans"/>
              <a:buChar char="●"/>
            </a:pPr>
            <a:r>
              <a:rPr lang="en" sz="1900" dirty="0">
                <a:latin typeface="Open Sans"/>
                <a:ea typeface="Open Sans"/>
                <a:cs typeface="Open Sans"/>
                <a:sym typeface="Open Sans"/>
              </a:rPr>
              <a:t>Gaspiller</a:t>
            </a:r>
            <a:endParaRPr sz="1900" dirty="0">
              <a:latin typeface="Open Sans"/>
              <a:ea typeface="Open Sans"/>
              <a:cs typeface="Open Sans"/>
              <a:sym typeface="Open Sans"/>
            </a:endParaRPr>
          </a:p>
          <a:p>
            <a:pPr marL="914400" lvl="0" indent="-349250" algn="l" rtl="0">
              <a:spcBef>
                <a:spcPts val="0"/>
              </a:spcBef>
              <a:spcAft>
                <a:spcPts val="0"/>
              </a:spcAft>
              <a:buSzPts val="1900"/>
              <a:buFont typeface="Open Sans"/>
              <a:buChar char="●"/>
            </a:pPr>
            <a:r>
              <a:rPr lang="en" sz="1900" dirty="0">
                <a:latin typeface="Open Sans"/>
                <a:ea typeface="Open Sans"/>
                <a:cs typeface="Open Sans"/>
                <a:sym typeface="Open Sans"/>
              </a:rPr>
              <a:t>Bon marché</a:t>
            </a:r>
            <a:endParaRPr sz="1900" dirty="0">
              <a:latin typeface="Open Sans"/>
              <a:ea typeface="Open Sans"/>
              <a:cs typeface="Open Sans"/>
              <a:sym typeface="Open Sans"/>
            </a:endParaRPr>
          </a:p>
          <a:p>
            <a:pPr marL="914400" lvl="0" indent="-349250" algn="l" rtl="0">
              <a:spcBef>
                <a:spcPts val="0"/>
              </a:spcBef>
              <a:spcAft>
                <a:spcPts val="0"/>
              </a:spcAft>
              <a:buSzPts val="1900"/>
              <a:buFont typeface="Open Sans"/>
              <a:buChar char="●"/>
            </a:pPr>
            <a:r>
              <a:rPr lang="en" sz="1900" dirty="0">
                <a:latin typeface="Open Sans"/>
                <a:ea typeface="Open Sans"/>
                <a:cs typeface="Open Sans"/>
                <a:sym typeface="Open Sans"/>
              </a:rPr>
              <a:t>Mises en garde</a:t>
            </a:r>
            <a:endParaRPr sz="1900" dirty="0">
              <a:latin typeface="Open Sans"/>
              <a:ea typeface="Open Sans"/>
              <a:cs typeface="Open Sans"/>
              <a:sym typeface="Open Sans"/>
            </a:endParaRPr>
          </a:p>
          <a:p>
            <a:pPr marL="914400" lvl="0" indent="-349250" algn="l" rtl="0">
              <a:spcBef>
                <a:spcPts val="0"/>
              </a:spcBef>
              <a:spcAft>
                <a:spcPts val="0"/>
              </a:spcAft>
              <a:buSzPts val="1900"/>
              <a:buFont typeface="Open Sans"/>
              <a:buChar char="●"/>
            </a:pPr>
            <a:r>
              <a:rPr lang="en" sz="1900" dirty="0">
                <a:latin typeface="Open Sans"/>
                <a:ea typeface="Open Sans"/>
                <a:cs typeface="Open Sans"/>
                <a:sym typeface="Open Sans"/>
              </a:rPr>
              <a:t>Substance chimique</a:t>
            </a:r>
            <a:endParaRPr sz="1900" dirty="0">
              <a:latin typeface="Open Sans"/>
              <a:ea typeface="Open Sans"/>
              <a:cs typeface="Open Sans"/>
              <a:sym typeface="Open Sans"/>
            </a:endParaRPr>
          </a:p>
          <a:p>
            <a:pPr marL="914400" lvl="0" indent="-349250" algn="l" rtl="0">
              <a:spcBef>
                <a:spcPts val="0"/>
              </a:spcBef>
              <a:spcAft>
                <a:spcPts val="0"/>
              </a:spcAft>
              <a:buSzPts val="1900"/>
              <a:buFont typeface="Open Sans"/>
              <a:buChar char="●"/>
            </a:pPr>
            <a:r>
              <a:rPr lang="en" sz="1900" dirty="0">
                <a:latin typeface="Open Sans"/>
                <a:ea typeface="Open Sans"/>
                <a:cs typeface="Open Sans"/>
                <a:sym typeface="Open Sans"/>
              </a:rPr>
              <a:t>Facturer</a:t>
            </a:r>
            <a:endParaRPr sz="1900" dirty="0">
              <a:latin typeface="Open Sans"/>
              <a:ea typeface="Open Sans"/>
              <a:cs typeface="Open Sans"/>
              <a:sym typeface="Open Sans"/>
            </a:endParaRPr>
          </a:p>
          <a:p>
            <a:pPr marL="914400" lvl="0" indent="-349250" algn="l" rtl="0">
              <a:spcBef>
                <a:spcPts val="0"/>
              </a:spcBef>
              <a:spcAft>
                <a:spcPts val="0"/>
              </a:spcAft>
              <a:buSzPts val="1900"/>
              <a:buFont typeface="Open Sans"/>
              <a:buChar char="●"/>
            </a:pPr>
            <a:r>
              <a:rPr lang="en" sz="1900" dirty="0">
                <a:latin typeface="Open Sans"/>
                <a:ea typeface="Open Sans"/>
                <a:cs typeface="Open Sans"/>
                <a:sym typeface="Open Sans"/>
              </a:rPr>
              <a:t>Davantage</a:t>
            </a:r>
            <a:endParaRPr sz="1900" dirty="0">
              <a:latin typeface="Open Sans"/>
              <a:ea typeface="Open Sans"/>
              <a:cs typeface="Open Sans"/>
              <a:sym typeface="Open Sans"/>
            </a:endParaRPr>
          </a:p>
          <a:p>
            <a:pPr marL="914400" lvl="0" indent="-349250" algn="l" rtl="0">
              <a:spcBef>
                <a:spcPts val="0"/>
              </a:spcBef>
              <a:spcAft>
                <a:spcPts val="0"/>
              </a:spcAft>
              <a:buSzPts val="1900"/>
              <a:buFont typeface="Open Sans"/>
              <a:buChar char="●"/>
            </a:pPr>
            <a:r>
              <a:rPr lang="en" sz="1900" dirty="0">
                <a:latin typeface="Open Sans"/>
                <a:ea typeface="Open Sans"/>
                <a:cs typeface="Open Sans"/>
                <a:sym typeface="Open Sans"/>
              </a:rPr>
              <a:t>Verger</a:t>
            </a:r>
            <a:endParaRPr sz="1900" dirty="0">
              <a:latin typeface="Open Sans"/>
              <a:ea typeface="Open Sans"/>
              <a:cs typeface="Open Sans"/>
              <a:sym typeface="Open Sans"/>
            </a:endParaRPr>
          </a:p>
          <a:p>
            <a:pPr marL="914400" lvl="0" indent="-349250" algn="l" rtl="0">
              <a:spcBef>
                <a:spcPts val="0"/>
              </a:spcBef>
              <a:spcAft>
                <a:spcPts val="0"/>
              </a:spcAft>
              <a:buSzPts val="1900"/>
              <a:buFont typeface="Open Sans"/>
              <a:buChar char="●"/>
            </a:pPr>
            <a:r>
              <a:rPr lang="en" sz="1900" dirty="0">
                <a:latin typeface="Open Sans"/>
                <a:ea typeface="Open Sans"/>
                <a:cs typeface="Open Sans"/>
                <a:sym typeface="Open Sans"/>
              </a:rPr>
              <a:t>Puits</a:t>
            </a:r>
            <a:endParaRPr sz="1900" dirty="0">
              <a:latin typeface="Open Sans"/>
              <a:ea typeface="Open Sans"/>
              <a:cs typeface="Open Sans"/>
              <a:sym typeface="Open Sans"/>
            </a:endParaRPr>
          </a:p>
          <a:p>
            <a:pPr marL="914400" lvl="0" indent="-349250" algn="l" rtl="0">
              <a:spcBef>
                <a:spcPts val="0"/>
              </a:spcBef>
              <a:spcAft>
                <a:spcPts val="0"/>
              </a:spcAft>
              <a:buSzPts val="1900"/>
              <a:buFont typeface="Open Sans"/>
              <a:buChar char="●"/>
            </a:pPr>
            <a:r>
              <a:rPr lang="en" sz="1900" dirty="0">
                <a:latin typeface="Open Sans"/>
                <a:ea typeface="Open Sans"/>
                <a:cs typeface="Open Sans"/>
                <a:sym typeface="Open Sans"/>
              </a:rPr>
              <a:t>Robinet</a:t>
            </a:r>
            <a:endParaRPr sz="1900" dirty="0">
              <a:latin typeface="Open Sans"/>
              <a:ea typeface="Open Sans"/>
              <a:cs typeface="Open Sans"/>
              <a:sym typeface="Open Sans"/>
            </a:endParaRPr>
          </a:p>
        </p:txBody>
      </p:sp>
      <p:pic>
        <p:nvPicPr>
          <p:cNvPr id="2" name="Image 5" descr="Une image contenant dessin humoristique, art, créativité, illustration">
            <a:extLst>
              <a:ext uri="{FF2B5EF4-FFF2-40B4-BE49-F238E27FC236}">
                <a16:creationId xmlns:a16="http://schemas.microsoft.com/office/drawing/2014/main" id="{8B7F108F-8124-DE39-8478-26DAA9AE6644}"/>
              </a:ext>
            </a:extLst>
          </p:cNvPr>
          <p:cNvPicPr>
            <a:picLocks noChangeAspect="1"/>
          </p:cNvPicPr>
          <p:nvPr/>
        </p:nvPicPr>
        <p:blipFill rotWithShape="1">
          <a:blip r:embed="rId3"/>
          <a:srcRect l="35931" t="19955" r="37298" b="18934"/>
          <a:stretch>
            <a:fillRect/>
          </a:stretch>
        </p:blipFill>
        <p:spPr>
          <a:xfrm>
            <a:off x="7956344" y="85735"/>
            <a:ext cx="1314462" cy="1687830"/>
          </a:xfrm>
          <a:prstGeom prst="rect">
            <a:avLst/>
          </a:prstGeom>
        </p:spPr>
      </p:pic>
      <p:pic>
        <p:nvPicPr>
          <p:cNvPr id="5" name="Google Shape;65;p14">
            <a:extLst>
              <a:ext uri="{FF2B5EF4-FFF2-40B4-BE49-F238E27FC236}">
                <a16:creationId xmlns:a16="http://schemas.microsoft.com/office/drawing/2014/main" id="{BD9DBF85-C3CE-040E-8969-EE35CF76B5A4}"/>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2750B6D9-5635-4497-B9CA-75A39673C569}" vid="{441BB821-D674-4DDC-925F-B5D2339AD061}"/>
    </a:ext>
  </a:extLst>
</a:theme>
</file>

<file path=ppt/theme/theme3.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1515</Words>
  <Application>Microsoft Office PowerPoint</Application>
  <PresentationFormat>Affichage à l'écran (16:9)</PresentationFormat>
  <Paragraphs>186</Paragraphs>
  <Slides>18</Slides>
  <Notes>18</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18</vt:i4>
      </vt:variant>
    </vt:vector>
  </HeadingPairs>
  <TitlesOfParts>
    <vt:vector size="27" baseType="lpstr">
      <vt:lpstr>Didact Gothic</vt:lpstr>
      <vt:lpstr>Bebas Neue</vt:lpstr>
      <vt:lpstr>Open Sans</vt:lpstr>
      <vt:lpstr>Secular One</vt:lpstr>
      <vt:lpstr>Arial</vt:lpstr>
      <vt:lpstr>Jost</vt:lpstr>
      <vt:lpstr>Office Theme</vt:lpstr>
      <vt:lpstr>Theme1</vt:lpstr>
      <vt:lpstr>Happy World Water Day! Minitheme by Slidesgo</vt:lpstr>
      <vt:lpstr>Présentation PowerPoint</vt:lpstr>
      <vt:lpstr>Intended Use</vt:lpstr>
      <vt:lpstr>Format and lesson structure</vt:lpstr>
      <vt:lpstr>Rights of Use for this Resource</vt:lpstr>
      <vt:lpstr>Artificial Intelligence Declaration</vt:lpstr>
      <vt:lpstr>Passe à l’action : Chaque goutte compte</vt:lpstr>
      <vt:lpstr>Présentation PowerPoint</vt:lpstr>
      <vt:lpstr>L’eau potable devrait-elle coûter plus cher?, p. 28-29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Muriel Peguret</dc:creator>
  <cp:lastModifiedBy>Muriel Peguret</cp:lastModifiedBy>
  <cp:revision>25</cp:revision>
  <dcterms:modified xsi:type="dcterms:W3CDTF">2026-01-23T16:49:03Z</dcterms:modified>
</cp:coreProperties>
</file>