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 id="2147483707" r:id="rId2"/>
    <p:sldMasterId id="2147483719" r:id="rId3"/>
  </p:sldMasterIdLst>
  <p:notesMasterIdLst>
    <p:notesMasterId r:id="rId23"/>
  </p:notesMasterIdLst>
  <p:sldIdLst>
    <p:sldId id="310" r:id="rId4"/>
    <p:sldId id="257" r:id="rId5"/>
    <p:sldId id="258" r:id="rId6"/>
    <p:sldId id="311" r:id="rId7"/>
    <p:sldId id="312" r:id="rId8"/>
    <p:sldId id="259" r:id="rId9"/>
    <p:sldId id="260"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Lst>
  <p:sldSz cx="9144000" cy="5143500" type="screen16x9"/>
  <p:notesSz cx="6858000" cy="9144000"/>
  <p:embeddedFontLst>
    <p:embeddedFont>
      <p:font typeface="Bebas Neue" panose="020B0606020202050201" pitchFamily="34" charset="0"/>
      <p:regular r:id="rId24"/>
    </p:embeddedFont>
    <p:embeddedFont>
      <p:font typeface="Didact Gothic" panose="00000500000000000000" pitchFamily="2" charset="0"/>
      <p:regular r:id="rId25"/>
    </p:embeddedFont>
    <p:embeddedFont>
      <p:font typeface="Open Sans" panose="020B0606030504020204" pitchFamily="34" charset="0"/>
      <p:regular r:id="rId26"/>
      <p:bold r:id="rId27"/>
      <p:italic r:id="rId28"/>
      <p:boldItalic r:id="rId29"/>
    </p:embeddedFont>
    <p:embeddedFont>
      <p:font typeface="Secular One" panose="00000500000000000000" pitchFamily="2" charset="-79"/>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0F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0CB743-92C0-427F-B5CB-3279265270BB}">
  <a:tblStyle styleId="{EF0CB743-92C0-427F-B5CB-3279265270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73e3f0a4fa_0_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373e3f0a4fa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375d015d65f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375d015d65f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375d015d65f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375d015d65f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375d015d65f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375d015d65f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375d015d65f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375d015d65f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375d015d65f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375d015d65f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375d015d65f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375d015d65f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375d015d65f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375d015d65f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375d015d65f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375d015d65f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75f76d48a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75f76d48a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375d015d65f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375d015d65f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73e3f0a4fa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73e3f0a4fa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373e3f0a4fa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75d015d65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75d015d65f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375d015d65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75d015d6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75d015d6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75d015d65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75d015d65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375d015d65f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375d015d65f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375d015d65f_0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375d015d65f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27"/>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2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132" name="Google Shape;132;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3" name="Google Shape;133;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4" name="Google Shape;134;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9" name="Google Shape;189;p36"/>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90" name="Google Shape;190;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1" name="Google Shape;191;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2" name="Google Shape;192;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3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96" name="Google Shape;196;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7" name="Google Shape;197;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8" name="Google Shape;198;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9"/>
        <p:cNvGrpSpPr/>
        <p:nvPr/>
      </p:nvGrpSpPr>
      <p:grpSpPr>
        <a:xfrm>
          <a:off x="0" y="0"/>
          <a:ext cx="0" cy="0"/>
          <a:chOff x="0" y="0"/>
          <a:chExt cx="0" cy="0"/>
        </a:xfrm>
      </p:grpSpPr>
      <p:sp>
        <p:nvSpPr>
          <p:cNvPr id="130" name="Google Shape;130;p27"/>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31" name="Google Shape;131;p2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r>
              <a:rPr lang="en-US"/>
              <a:t>Click to edit Master subtitle style</a:t>
            </a:r>
            <a:endParaRPr/>
          </a:p>
        </p:txBody>
      </p:sp>
      <p:sp>
        <p:nvSpPr>
          <p:cNvPr id="132" name="Google Shape;132;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3" name="Google Shape;133;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4" name="Google Shape;134;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7376953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37" name="Google Shape;137;p28"/>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38" name="Google Shape;138;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39" name="Google Shape;139;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40" name="Google Shape;140;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smtClean="0"/>
              <a:t>‹N°›</a:t>
            </a:fld>
            <a:endParaRPr lang="en"/>
          </a:p>
        </p:txBody>
      </p:sp>
      <p:pic>
        <p:nvPicPr>
          <p:cNvPr id="141" name="Google Shape;141;p28"/>
          <p:cNvPicPr preferRelativeResize="0"/>
          <p:nvPr/>
        </p:nvPicPr>
        <p:blipFill>
          <a:blip r:embed="rId2">
            <a:alphaModFix/>
          </a:blip>
          <a:stretch>
            <a:fillRect/>
          </a:stretch>
        </p:blipFill>
        <p:spPr>
          <a:xfrm>
            <a:off x="0" y="4648955"/>
            <a:ext cx="9144000" cy="510540"/>
          </a:xfrm>
          <a:prstGeom prst="rect">
            <a:avLst/>
          </a:prstGeom>
          <a:noFill/>
          <a:ln>
            <a:noFill/>
          </a:ln>
        </p:spPr>
      </p:pic>
    </p:spTree>
    <p:extLst>
      <p:ext uri="{BB962C8B-B14F-4D97-AF65-F5344CB8AC3E}">
        <p14:creationId xmlns:p14="http://schemas.microsoft.com/office/powerpoint/2010/main" val="645575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44" name="Google Shape;144;p2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pPr lvl="0"/>
            <a:r>
              <a:rPr lang="en-US"/>
              <a:t>Click to edit Master text styles</a:t>
            </a:r>
          </a:p>
        </p:txBody>
      </p:sp>
      <p:sp>
        <p:nvSpPr>
          <p:cNvPr id="145" name="Google Shape;145;p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6" name="Google Shape;146;p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7" name="Google Shape;147;p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7843798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50" name="Google Shape;150;p3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1" name="Google Shape;151;p3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2" name="Google Shape;152;p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3" name="Google Shape;153;p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4" name="Google Shape;154;p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99227479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57" name="Google Shape;157;p3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8" name="Google Shape;158;p3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9" name="Google Shape;159;p3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60" name="Google Shape;160;p3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61" name="Google Shape;161;p3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2" name="Google Shape;162;p3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3" name="Google Shape;163;p3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5571408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66" name="Google Shape;166;p3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7" name="Google Shape;167;p3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8" name="Google Shape;168;p3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69357888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1" name="Google Shape;171;p3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2" name="Google Shape;172;p3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036927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5" name="Google Shape;175;p34"/>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76" name="Google Shape;176;p3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77" name="Google Shape;177;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8" name="Google Shape;178;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9" name="Google Shape;179;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77484031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Google Shape;137;p28"/>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38" name="Google Shape;138;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9" name="Google Shape;139;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0" name="Google Shape;140;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pic>
        <p:nvPicPr>
          <p:cNvPr id="141" name="Google Shape;141;p28"/>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82" name="Google Shape;182;p35"/>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r>
              <a:rPr lang="en-US"/>
              <a:t>Click icon to add picture</a:t>
            </a:r>
            <a:endParaRPr/>
          </a:p>
        </p:txBody>
      </p:sp>
      <p:sp>
        <p:nvSpPr>
          <p:cNvPr id="183" name="Google Shape;183;p3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84" name="Google Shape;184;p3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5" name="Google Shape;185;p3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6" name="Google Shape;186;p3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74574307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89" name="Google Shape;189;p36"/>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90" name="Google Shape;190;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1" name="Google Shape;191;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2" name="Google Shape;192;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77244895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95" name="Google Shape;195;p3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96" name="Google Shape;196;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7" name="Google Shape;197;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8" name="Google Shape;198;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416907289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202"/>
        <p:cNvGrpSpPr/>
        <p:nvPr/>
      </p:nvGrpSpPr>
      <p:grpSpPr>
        <a:xfrm>
          <a:off x="0" y="0"/>
          <a:ext cx="0" cy="0"/>
          <a:chOff x="0" y="0"/>
          <a:chExt cx="0" cy="0"/>
        </a:xfrm>
      </p:grpSpPr>
      <p:sp>
        <p:nvSpPr>
          <p:cNvPr id="203" name="Google Shape;203;p39"/>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sp>
        <p:nvSpPr>
          <p:cNvPr id="204" name="Google Shape;204;p39"/>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a:t>Click to edit Master subtitle style</a:t>
            </a:r>
            <a:endParaRPr/>
          </a:p>
        </p:txBody>
      </p:sp>
    </p:spTree>
    <p:extLst>
      <p:ext uri="{BB962C8B-B14F-4D97-AF65-F5344CB8AC3E}">
        <p14:creationId xmlns:p14="http://schemas.microsoft.com/office/powerpoint/2010/main" val="1168483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207" name="Google Shape;207;p40"/>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208" name="Google Shape;208;p40"/>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010385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09"/>
        <p:cNvGrpSpPr/>
        <p:nvPr/>
      </p:nvGrpSpPr>
      <p:grpSpPr>
        <a:xfrm>
          <a:off x="0" y="0"/>
          <a:ext cx="0" cy="0"/>
          <a:chOff x="0" y="0"/>
          <a:chExt cx="0" cy="0"/>
        </a:xfrm>
      </p:grpSpPr>
      <p:sp>
        <p:nvSpPr>
          <p:cNvPr id="210" name="Google Shape;21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
        <p:nvSpPr>
          <p:cNvPr id="211" name="Google Shape;211;p41"/>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Char char="●"/>
              <a:defRPr sz="1400"/>
            </a:lvl1pPr>
            <a:lvl2pPr marL="914400" lvl="1" indent="-317500">
              <a:lnSpc>
                <a:spcPct val="115000"/>
              </a:lnSpc>
              <a:spcBef>
                <a:spcPts val="0"/>
              </a:spcBef>
              <a:spcAft>
                <a:spcPts val="0"/>
              </a:spcAft>
              <a:buSzPts val="1400"/>
              <a:buChar char="○"/>
              <a:defRPr/>
            </a:lvl2pPr>
            <a:lvl3pPr marL="1371600" lvl="2" indent="-317500">
              <a:lnSpc>
                <a:spcPct val="115000"/>
              </a:lnSpc>
              <a:spcBef>
                <a:spcPts val="0"/>
              </a:spcBef>
              <a:spcAft>
                <a:spcPts val="0"/>
              </a:spcAft>
              <a:buSzPts val="1400"/>
              <a:buChar char="■"/>
              <a:defRPr/>
            </a:lvl3pPr>
            <a:lvl4pPr marL="1828800" lvl="3" indent="-317500">
              <a:lnSpc>
                <a:spcPct val="115000"/>
              </a:lnSpc>
              <a:spcBef>
                <a:spcPts val="0"/>
              </a:spcBef>
              <a:spcAft>
                <a:spcPts val="0"/>
              </a:spcAft>
              <a:buSzPts val="1400"/>
              <a:buChar char="●"/>
              <a:defRPr/>
            </a:lvl4pPr>
            <a:lvl5pPr marL="2286000" lvl="4" indent="-317500">
              <a:lnSpc>
                <a:spcPct val="115000"/>
              </a:lnSpc>
              <a:spcBef>
                <a:spcPts val="0"/>
              </a:spcBef>
              <a:spcAft>
                <a:spcPts val="0"/>
              </a:spcAft>
              <a:buSzPts val="1400"/>
              <a:buChar char="○"/>
              <a:defRPr/>
            </a:lvl5pPr>
            <a:lvl6pPr marL="2743200" lvl="5" indent="-317500">
              <a:lnSpc>
                <a:spcPct val="115000"/>
              </a:lnSpc>
              <a:spcBef>
                <a:spcPts val="0"/>
              </a:spcBef>
              <a:spcAft>
                <a:spcPts val="0"/>
              </a:spcAft>
              <a:buSzPts val="1400"/>
              <a:buChar char="■"/>
              <a:defRPr/>
            </a:lvl6pPr>
            <a:lvl7pPr marL="3200400" lvl="6" indent="-317500">
              <a:lnSpc>
                <a:spcPct val="115000"/>
              </a:lnSpc>
              <a:spcBef>
                <a:spcPts val="0"/>
              </a:spcBef>
              <a:spcAft>
                <a:spcPts val="0"/>
              </a:spcAft>
              <a:buSzPts val="1400"/>
              <a:buChar char="●"/>
              <a:defRPr/>
            </a:lvl7pPr>
            <a:lvl8pPr marL="3657600" lvl="7" indent="-317500">
              <a:lnSpc>
                <a:spcPct val="115000"/>
              </a:lnSpc>
              <a:spcBef>
                <a:spcPts val="0"/>
              </a:spcBef>
              <a:spcAft>
                <a:spcPts val="0"/>
              </a:spcAft>
              <a:buSzPts val="1400"/>
              <a:buChar char="○"/>
              <a:defRPr/>
            </a:lvl8pPr>
            <a:lvl9pPr marL="4114800" lvl="8" indent="-317500">
              <a:lnSpc>
                <a:spcPct val="115000"/>
              </a:lnSpc>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165791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12"/>
        <p:cNvGrpSpPr/>
        <p:nvPr/>
      </p:nvGrpSpPr>
      <p:grpSpPr>
        <a:xfrm>
          <a:off x="0" y="0"/>
          <a:ext cx="0" cy="0"/>
          <a:chOff x="0" y="0"/>
          <a:chExt cx="0" cy="0"/>
        </a:xfrm>
      </p:grpSpPr>
      <p:sp>
        <p:nvSpPr>
          <p:cNvPr id="213" name="Google Shape;213;p42"/>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a:t>Click to edit Master subtitle style</a:t>
            </a:r>
            <a:endParaRPr/>
          </a:p>
        </p:txBody>
      </p:sp>
      <p:sp>
        <p:nvSpPr>
          <p:cNvPr id="214" name="Google Shape;214;p42"/>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a:t>Click to edit Master subtitle style</a:t>
            </a:r>
            <a:endParaRPr/>
          </a:p>
        </p:txBody>
      </p:sp>
      <p:sp>
        <p:nvSpPr>
          <p:cNvPr id="215" name="Google Shape;215;p42"/>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16" name="Google Shape;216;p42"/>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17" name="Google Shape;217;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3799120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18"/>
        <p:cNvGrpSpPr/>
        <p:nvPr/>
      </p:nvGrpSpPr>
      <p:grpSpPr>
        <a:xfrm>
          <a:off x="0" y="0"/>
          <a:ext cx="0" cy="0"/>
          <a:chOff x="0" y="0"/>
          <a:chExt cx="0" cy="0"/>
        </a:xfrm>
      </p:grpSpPr>
      <p:sp>
        <p:nvSpPr>
          <p:cNvPr id="219" name="Google Shape;219;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3265045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20"/>
        <p:cNvGrpSpPr/>
        <p:nvPr/>
      </p:nvGrpSpPr>
      <p:grpSpPr>
        <a:xfrm>
          <a:off x="0" y="0"/>
          <a:ext cx="0" cy="0"/>
          <a:chOff x="0" y="0"/>
          <a:chExt cx="0" cy="0"/>
        </a:xfrm>
      </p:grpSpPr>
      <p:sp>
        <p:nvSpPr>
          <p:cNvPr id="221" name="Google Shape;221;p44"/>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
        <p:nvSpPr>
          <p:cNvPr id="222" name="Google Shape;222;p44"/>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434343"/>
              </a:buClr>
              <a:buSzPts val="1400"/>
              <a:buChar char="●"/>
              <a:defRPr sz="14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pPr lvl="0"/>
            <a:r>
              <a:rPr lang="en-US"/>
              <a:t>Click to edit Master text styles</a:t>
            </a:r>
          </a:p>
        </p:txBody>
      </p:sp>
    </p:spTree>
    <p:extLst>
      <p:ext uri="{BB962C8B-B14F-4D97-AF65-F5344CB8AC3E}">
        <p14:creationId xmlns:p14="http://schemas.microsoft.com/office/powerpoint/2010/main" val="1868631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223"/>
        <p:cNvGrpSpPr/>
        <p:nvPr/>
      </p:nvGrpSpPr>
      <p:grpSpPr>
        <a:xfrm>
          <a:off x="0" y="0"/>
          <a:ext cx="0" cy="0"/>
          <a:chOff x="0" y="0"/>
          <a:chExt cx="0" cy="0"/>
        </a:xfrm>
      </p:grpSpPr>
      <p:sp>
        <p:nvSpPr>
          <p:cNvPr id="224" name="Google Shape;224;p45"/>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rPr lang="en-US"/>
              <a:t>Click to edit Master title style</a:t>
            </a:r>
            <a:endParaRPr/>
          </a:p>
        </p:txBody>
      </p:sp>
    </p:spTree>
    <p:extLst>
      <p:ext uri="{BB962C8B-B14F-4D97-AF65-F5344CB8AC3E}">
        <p14:creationId xmlns:p14="http://schemas.microsoft.com/office/powerpoint/2010/main" val="378990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4" name="Google Shape;144;p2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145" name="Google Shape;145;p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6" name="Google Shape;146;p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7" name="Google Shape;147;p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225"/>
        <p:cNvGrpSpPr/>
        <p:nvPr/>
      </p:nvGrpSpPr>
      <p:grpSpPr>
        <a:xfrm>
          <a:off x="0" y="0"/>
          <a:ext cx="0" cy="0"/>
          <a:chOff x="0" y="0"/>
          <a:chExt cx="0" cy="0"/>
        </a:xfrm>
      </p:grpSpPr>
      <p:sp>
        <p:nvSpPr>
          <p:cNvPr id="226" name="Google Shape;226;p46"/>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227" name="Google Shape;227;p46"/>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266147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228"/>
        <p:cNvGrpSpPr/>
        <p:nvPr/>
      </p:nvGrpSpPr>
      <p:grpSpPr>
        <a:xfrm>
          <a:off x="0" y="0"/>
          <a:ext cx="0" cy="0"/>
          <a:chOff x="0" y="0"/>
          <a:chExt cx="0" cy="0"/>
        </a:xfrm>
      </p:grpSpPr>
      <p:sp>
        <p:nvSpPr>
          <p:cNvPr id="229" name="Google Shape;229;p47"/>
          <p:cNvSpPr txBox="1">
            <a:spLocks noGrp="1"/>
          </p:cNvSpPr>
          <p:nvPr>
            <p:ph type="title"/>
          </p:nvPr>
        </p:nvSpPr>
        <p:spPr>
          <a:xfrm>
            <a:off x="1983150" y="535000"/>
            <a:ext cx="5177700" cy="12369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sz="33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504513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230"/>
        <p:cNvGrpSpPr/>
        <p:nvPr/>
      </p:nvGrpSpPr>
      <p:grpSpPr>
        <a:xfrm>
          <a:off x="0" y="0"/>
          <a:ext cx="0" cy="0"/>
          <a:chOff x="0" y="0"/>
          <a:chExt cx="0" cy="0"/>
        </a:xfrm>
      </p:grpSpPr>
      <p:sp>
        <p:nvSpPr>
          <p:cNvPr id="231" name="Google Shape;231;p48"/>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32" name="Google Shape;232;p48"/>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Tree>
    <p:extLst>
      <p:ext uri="{BB962C8B-B14F-4D97-AF65-F5344CB8AC3E}">
        <p14:creationId xmlns:p14="http://schemas.microsoft.com/office/powerpoint/2010/main" val="3464993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233"/>
        <p:cNvGrpSpPr/>
        <p:nvPr/>
      </p:nvGrpSpPr>
      <p:grpSpPr>
        <a:xfrm>
          <a:off x="0" y="0"/>
          <a:ext cx="0" cy="0"/>
          <a:chOff x="0" y="0"/>
          <a:chExt cx="0" cy="0"/>
        </a:xfrm>
      </p:grpSpPr>
    </p:spTree>
    <p:extLst>
      <p:ext uri="{BB962C8B-B14F-4D97-AF65-F5344CB8AC3E}">
        <p14:creationId xmlns:p14="http://schemas.microsoft.com/office/powerpoint/2010/main" val="3020930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234"/>
        <p:cNvGrpSpPr/>
        <p:nvPr/>
      </p:nvGrpSpPr>
      <p:grpSpPr>
        <a:xfrm>
          <a:off x="0" y="0"/>
          <a:ext cx="0" cy="0"/>
          <a:chOff x="0" y="0"/>
          <a:chExt cx="0" cy="0"/>
        </a:xfrm>
      </p:grpSpPr>
      <p:sp>
        <p:nvSpPr>
          <p:cNvPr id="235" name="Google Shape;235;p50"/>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36" name="Google Shape;236;p50"/>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37" name="Google Shape;237;p50"/>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38" name="Google Shape;238;p50"/>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39" name="Google Shape;239;p50"/>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0" name="Google Shape;240;p50"/>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41" name="Google Shape;241;p50"/>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42" name="Google Shape;242;p50"/>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3" name="Google Shape;243;p50"/>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44" name="Google Shape;244;p50"/>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45" name="Google Shape;245;p50"/>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6" name="Google Shape;246;p50"/>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47" name="Google Shape;247;p50"/>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48" name="Google Shape;248;p50"/>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9" name="Google Shape;249;p50"/>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50" name="Google Shape;250;p50"/>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51" name="Google Shape;251;p50"/>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52" name="Google Shape;252;p50"/>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53" name="Google Shape;253;p50"/>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366592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254"/>
        <p:cNvGrpSpPr/>
        <p:nvPr/>
      </p:nvGrpSpPr>
      <p:grpSpPr>
        <a:xfrm>
          <a:off x="0" y="0"/>
          <a:ext cx="0" cy="0"/>
          <a:chOff x="0" y="0"/>
          <a:chExt cx="0" cy="0"/>
        </a:xfrm>
      </p:grpSpPr>
      <p:sp>
        <p:nvSpPr>
          <p:cNvPr id="255" name="Google Shape;255;p51"/>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56" name="Google Shape;256;p51"/>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68847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1" preserve="1">
  <p:cSld name="Title and text 1">
    <p:spTree>
      <p:nvGrpSpPr>
        <p:cNvPr id="1" name="Shape 257"/>
        <p:cNvGrpSpPr/>
        <p:nvPr/>
      </p:nvGrpSpPr>
      <p:grpSpPr>
        <a:xfrm>
          <a:off x="0" y="0"/>
          <a:ext cx="0" cy="0"/>
          <a:chOff x="0" y="0"/>
          <a:chExt cx="0" cy="0"/>
        </a:xfrm>
      </p:grpSpPr>
      <p:sp>
        <p:nvSpPr>
          <p:cNvPr id="258" name="Google Shape;258;p52"/>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59" name="Google Shape;259;p52"/>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051151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260"/>
        <p:cNvGrpSpPr/>
        <p:nvPr/>
      </p:nvGrpSpPr>
      <p:grpSpPr>
        <a:xfrm>
          <a:off x="0" y="0"/>
          <a:ext cx="0" cy="0"/>
          <a:chOff x="0" y="0"/>
          <a:chExt cx="0" cy="0"/>
        </a:xfrm>
      </p:grpSpPr>
      <p:sp>
        <p:nvSpPr>
          <p:cNvPr id="261" name="Google Shape;261;p53"/>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62" name="Google Shape;262;p53"/>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63" name="Google Shape;263;p53"/>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64" name="Google Shape;264;p53"/>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65" name="Google Shape;265;p53"/>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66" name="Google Shape;266;p53"/>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67" name="Google Shape;267;p53"/>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2032891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268"/>
        <p:cNvGrpSpPr/>
        <p:nvPr/>
      </p:nvGrpSpPr>
      <p:grpSpPr>
        <a:xfrm>
          <a:off x="0" y="0"/>
          <a:ext cx="0" cy="0"/>
          <a:chOff x="0" y="0"/>
          <a:chExt cx="0" cy="0"/>
        </a:xfrm>
      </p:grpSpPr>
      <p:sp>
        <p:nvSpPr>
          <p:cNvPr id="269" name="Google Shape;269;p54"/>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0" name="Google Shape;270;p54"/>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1" name="Google Shape;271;p54"/>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2" name="Google Shape;272;p54"/>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3" name="Google Shape;273;p54"/>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4" name="Google Shape;274;p54"/>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5" name="Google Shape;275;p54"/>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6" name="Google Shape;276;p54"/>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7" name="Google Shape;277;p5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4125714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78"/>
        <p:cNvGrpSpPr/>
        <p:nvPr/>
      </p:nvGrpSpPr>
      <p:grpSpPr>
        <a:xfrm>
          <a:off x="0" y="0"/>
          <a:ext cx="0" cy="0"/>
          <a:chOff x="0" y="0"/>
          <a:chExt cx="0" cy="0"/>
        </a:xfrm>
      </p:grpSpPr>
      <p:sp>
        <p:nvSpPr>
          <p:cNvPr id="279" name="Google Shape;279;p55"/>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0" name="Google Shape;280;p55"/>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1" name="Google Shape;281;p55"/>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2" name="Google Shape;282;p55"/>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3" name="Google Shape;283;p55"/>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4" name="Google Shape;284;p55"/>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5" name="Google Shape;285;p55"/>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6" name="Google Shape;286;p55"/>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7" name="Google Shape;287;p55"/>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8" name="Google Shape;288;p55"/>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9" name="Google Shape;289;p55"/>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90" name="Google Shape;290;p55"/>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91" name="Google Shape;291;p55"/>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20839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 name="Google Shape;150;p3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51" name="Google Shape;151;p3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52" name="Google Shape;152;p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3" name="Google Shape;153;p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4" name="Google Shape;154;p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292"/>
        <p:cNvGrpSpPr/>
        <p:nvPr/>
      </p:nvGrpSpPr>
      <p:grpSpPr>
        <a:xfrm>
          <a:off x="0" y="0"/>
          <a:ext cx="0" cy="0"/>
          <a:chOff x="0" y="0"/>
          <a:chExt cx="0" cy="0"/>
        </a:xfrm>
      </p:grpSpPr>
      <p:sp>
        <p:nvSpPr>
          <p:cNvPr id="293" name="Google Shape;293;p56"/>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49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94" name="Google Shape;294;p56"/>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95" name="Google Shape;295;p56"/>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49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96" name="Google Shape;296;p56"/>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97" name="Google Shape;297;p56"/>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49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98" name="Google Shape;298;p56"/>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824114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303"/>
        <p:cNvGrpSpPr/>
        <p:nvPr/>
      </p:nvGrpSpPr>
      <p:grpSpPr>
        <a:xfrm>
          <a:off x="0" y="0"/>
          <a:ext cx="0" cy="0"/>
          <a:chOff x="0" y="0"/>
          <a:chExt cx="0" cy="0"/>
        </a:xfrm>
      </p:grpSpPr>
    </p:spTree>
    <p:extLst>
      <p:ext uri="{BB962C8B-B14F-4D97-AF65-F5344CB8AC3E}">
        <p14:creationId xmlns:p14="http://schemas.microsoft.com/office/powerpoint/2010/main" val="1862155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3500"/>
              <a:buNone/>
              <a:defRPr sz="1800"/>
            </a:lvl2pPr>
            <a:lvl3pPr lvl="2">
              <a:spcBef>
                <a:spcPts val="0"/>
              </a:spcBef>
              <a:spcAft>
                <a:spcPts val="0"/>
              </a:spcAft>
              <a:buSzPts val="3500"/>
              <a:buNone/>
              <a:defRPr sz="1800"/>
            </a:lvl3pPr>
            <a:lvl4pPr lvl="3">
              <a:spcBef>
                <a:spcPts val="0"/>
              </a:spcBef>
              <a:spcAft>
                <a:spcPts val="0"/>
              </a:spcAft>
              <a:buSzPts val="3500"/>
              <a:buNone/>
              <a:defRPr sz="1800"/>
            </a:lvl4pPr>
            <a:lvl5pPr lvl="4">
              <a:spcBef>
                <a:spcPts val="0"/>
              </a:spcBef>
              <a:spcAft>
                <a:spcPts val="0"/>
              </a:spcAft>
              <a:buSzPts val="3500"/>
              <a:buNone/>
              <a:defRPr sz="1800"/>
            </a:lvl5pPr>
            <a:lvl6pPr lvl="5">
              <a:spcBef>
                <a:spcPts val="0"/>
              </a:spcBef>
              <a:spcAft>
                <a:spcPts val="0"/>
              </a:spcAft>
              <a:buSzPts val="3500"/>
              <a:buNone/>
              <a:defRPr sz="1800"/>
            </a:lvl6pPr>
            <a:lvl7pPr lvl="6">
              <a:spcBef>
                <a:spcPts val="0"/>
              </a:spcBef>
              <a:spcAft>
                <a:spcPts val="0"/>
              </a:spcAft>
              <a:buSzPts val="3500"/>
              <a:buNone/>
              <a:defRPr sz="1800"/>
            </a:lvl7pPr>
            <a:lvl8pPr lvl="7">
              <a:spcBef>
                <a:spcPts val="0"/>
              </a:spcBef>
              <a:spcAft>
                <a:spcPts val="0"/>
              </a:spcAft>
              <a:buSzPts val="3500"/>
              <a:buNone/>
              <a:defRPr sz="1800"/>
            </a:lvl8pPr>
            <a:lvl9pPr lvl="8">
              <a:spcBef>
                <a:spcPts val="0"/>
              </a:spcBef>
              <a:spcAft>
                <a:spcPts val="0"/>
              </a:spcAft>
              <a:buSzPts val="3500"/>
              <a:buNone/>
              <a:defRPr sz="1800"/>
            </a:lvl9pPr>
          </a:lstStyle>
          <a:p>
            <a:r>
              <a:rPr lang="en-US"/>
              <a:t>Click to edit Master title style</a:t>
            </a:r>
            <a:endParaRPr/>
          </a:p>
        </p:txBody>
      </p:sp>
      <p:sp>
        <p:nvSpPr>
          <p:cNvPr id="112" name="Google Shape;112;p22"/>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1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16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1600"/>
              </a:spcBef>
              <a:spcAft>
                <a:spcPts val="16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13" name="Google Shape;113;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 name="Google Shape;114;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5" name="Google Shape;115;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73834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58" name="Google Shape;158;p3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59" name="Google Shape;159;p3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60" name="Google Shape;160;p3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61" name="Google Shape;161;p3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2" name="Google Shape;162;p3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3" name="Google Shape;163;p3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 name="Google Shape;166;p3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7" name="Google Shape;167;p3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8" name="Google Shape;168;p3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1" name="Google Shape;171;p3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2" name="Google Shape;172;p3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5" name="Google Shape;175;p34"/>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76" name="Google Shape;176;p3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77" name="Google Shape;177;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8" name="Google Shape;178;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9" name="Google Shape;179;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Google Shape;182;p35"/>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183" name="Google Shape;183;p3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84" name="Google Shape;184;p3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5" name="Google Shape;185;p3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6" name="Google Shape;186;p3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6" name="Google Shape;126;p2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27" name="Google Shape;127;p2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28" name="Google Shape;128;p2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6" name="Google Shape;126;p2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27" name="Google Shape;127;p2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28" name="Google Shape;128;p2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smtClean="0"/>
              <a:t>‹N°›</a:t>
            </a:fld>
            <a:endParaRPr lang="en"/>
          </a:p>
        </p:txBody>
      </p:sp>
    </p:spTree>
    <p:extLst>
      <p:ext uri="{BB962C8B-B14F-4D97-AF65-F5344CB8AC3E}">
        <p14:creationId xmlns:p14="http://schemas.microsoft.com/office/powerpoint/2010/main" val="4238065018"/>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22">
            <a:alphaModFix/>
          </a:blip>
          <a:stretch>
            <a:fillRect/>
          </a:stretch>
        </a:blipFill>
        <a:effectLst/>
      </p:bgPr>
    </p:bg>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201" name="Google Shape;201;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199940651"/>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unicef.ca/sites/default/files/2016-11/crcposterfr_fa.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ici.radio-canada.ca/nouvelle/744192/avis-bouillir-eau-potable-premieres-nations-canada"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www.un.org/sustainabledevelopment/fr/water-and-sanitat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3.scholastic.ca/passe-a-laction/"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59"/>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309" name="Google Shape;309;p59"/>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Chaque goutte compte</a:t>
            </a:r>
          </a:p>
          <a:p>
            <a:pPr marL="0" marR="0" lvl="0" indent="0" algn="r" rtl="0">
              <a:spcBef>
                <a:spcPts val="0"/>
              </a:spcBef>
              <a:spcAft>
                <a:spcPts val="0"/>
              </a:spcAft>
              <a:buNone/>
            </a:pPr>
            <a:r>
              <a:rPr lang="en" sz="3800" b="1" i="0" u="none" strike="noStrike" cap="none" dirty="0">
                <a:solidFill>
                  <a:schemeClr val="lt1"/>
                </a:solidFill>
                <a:latin typeface="Open Sans"/>
                <a:ea typeface="Open Sans"/>
                <a:cs typeface="Open Sans"/>
                <a:sym typeface="Open Sans"/>
              </a:rPr>
              <a:t>Leçon 3</a:t>
            </a:r>
            <a:endParaRPr sz="3800" b="1" i="0" u="none" strike="noStrike" cap="none" dirty="0">
              <a:solidFill>
                <a:schemeClr val="lt1"/>
              </a:solidFill>
              <a:latin typeface="Open Sans"/>
              <a:ea typeface="Open Sans"/>
              <a:cs typeface="Open Sans"/>
              <a:sym typeface="Open Sans"/>
            </a:endParaRPr>
          </a:p>
        </p:txBody>
      </p:sp>
      <p:pic>
        <p:nvPicPr>
          <p:cNvPr id="310" name="Google Shape;310;p59"/>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2" name="Google Shape;65;p14">
            <a:extLst>
              <a:ext uri="{FF2B5EF4-FFF2-40B4-BE49-F238E27FC236}">
                <a16:creationId xmlns:a16="http://schemas.microsoft.com/office/drawing/2014/main" id="{3058E6D1-7178-E4CD-F72D-5E832D3C8128}"/>
              </a:ext>
            </a:extLst>
          </p:cNvPr>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1" y="4712610"/>
            <a:ext cx="1090248" cy="430888"/>
          </a:xfrm>
          <a:prstGeom prst="rect">
            <a:avLst/>
          </a:prstGeom>
          <a:noFill/>
          <a:ln>
            <a:noFill/>
          </a:ln>
        </p:spPr>
      </p:pic>
      <p:pic>
        <p:nvPicPr>
          <p:cNvPr id="3" name="Picture 2">
            <a:extLst>
              <a:ext uri="{FF2B5EF4-FFF2-40B4-BE49-F238E27FC236}">
                <a16:creationId xmlns:a16="http://schemas.microsoft.com/office/drawing/2014/main" id="{80BDB2E2-2D01-8D92-120C-6833454E4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64;p14">
            <a:extLst>
              <a:ext uri="{FF2B5EF4-FFF2-40B4-BE49-F238E27FC236}">
                <a16:creationId xmlns:a16="http://schemas.microsoft.com/office/drawing/2014/main" id="{A9A5DDAD-3B50-93DE-CF1B-E59042B09D45}"/>
              </a:ext>
            </a:extLst>
          </p:cNvPr>
          <p:cNvPicPr preferRelativeResize="0"/>
          <p:nvPr/>
        </p:nvPicPr>
        <p:blipFill>
          <a:blip r:embed="rId6">
            <a:alphaModFix/>
          </a:blip>
          <a:stretch>
            <a:fillRect/>
          </a:stretch>
        </p:blipFill>
        <p:spPr>
          <a:xfrm>
            <a:off x="2921935" y="3055641"/>
            <a:ext cx="3398606" cy="1368842"/>
          </a:xfrm>
          <a:prstGeom prst="rect">
            <a:avLst/>
          </a:prstGeom>
          <a:noFill/>
          <a:ln>
            <a:noFill/>
          </a:ln>
        </p:spPr>
      </p:pic>
      <p:sp>
        <p:nvSpPr>
          <p:cNvPr id="9" name="ZoneTexte 2">
            <a:extLst>
              <a:ext uri="{FF2B5EF4-FFF2-40B4-BE49-F238E27FC236}">
                <a16:creationId xmlns:a16="http://schemas.microsoft.com/office/drawing/2014/main" id="{4B44ABF0-ADCA-AC5A-3A54-6ADCB3DF7EF0}"/>
              </a:ext>
            </a:extLst>
          </p:cNvPr>
          <p:cNvSpPr txBox="1"/>
          <p:nvPr/>
        </p:nvSpPr>
        <p:spPr>
          <a:xfrm>
            <a:off x="1090247" y="4567239"/>
            <a:ext cx="7061980" cy="400110"/>
          </a:xfrm>
          <a:prstGeom prst="rect">
            <a:avLst/>
          </a:prstGeom>
          <a:noFill/>
        </p:spPr>
        <p:txBody>
          <a:bodyPr wrap="square">
            <a:spAutoFit/>
          </a:bodyPr>
          <a:lstStyle/>
          <a:p>
            <a:pPr algn="ctr"/>
            <a:r>
              <a:rPr lang="fr-FR" sz="1000" i="1" dirty="0"/>
              <a:t>Passe à l’action : Chaque goutte compte Leçon 3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p>
          <a:p>
            <a:pPr marL="0" indent="0" algn="ct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35" name="Google Shape;735;p90"/>
          <p:cNvSpPr txBox="1"/>
          <p:nvPr/>
        </p:nvSpPr>
        <p:spPr>
          <a:xfrm>
            <a:off x="654004" y="1276818"/>
            <a:ext cx="4022433" cy="5208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rgbClr val="005FB8"/>
                </a:solidFill>
                <a:latin typeface="Open Sans"/>
                <a:ea typeface="Open Sans"/>
                <a:cs typeface="Open Sans"/>
                <a:sym typeface="Open Sans"/>
              </a:rPr>
              <a:t>Mot: sanitaire</a:t>
            </a:r>
            <a:endParaRPr sz="2300">
              <a:solidFill>
                <a:srgbClr val="005FB8"/>
              </a:solidFill>
              <a:latin typeface="Open Sans"/>
              <a:ea typeface="Open Sans"/>
              <a:cs typeface="Open Sans"/>
              <a:sym typeface="Open Sans"/>
            </a:endParaRPr>
          </a:p>
        </p:txBody>
      </p:sp>
      <p:sp>
        <p:nvSpPr>
          <p:cNvPr id="737" name="Google Shape;737;p90"/>
          <p:cNvSpPr txBox="1"/>
          <p:nvPr/>
        </p:nvSpPr>
        <p:spPr>
          <a:xfrm>
            <a:off x="1135000" y="-42887"/>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005FB8"/>
                </a:solidFill>
                <a:latin typeface="Open Sans"/>
                <a:ea typeface="Open Sans"/>
                <a:cs typeface="Open Sans"/>
                <a:sym typeface="Open Sans"/>
              </a:rPr>
              <a:t>Corrigé: </a:t>
            </a:r>
            <a:endParaRPr sz="3200">
              <a:solidFill>
                <a:srgbClr val="005FB8"/>
              </a:solidFill>
              <a:latin typeface="Open Sans"/>
              <a:ea typeface="Open Sans"/>
              <a:cs typeface="Open Sans"/>
              <a:sym typeface="Open Sans"/>
            </a:endParaRPr>
          </a:p>
          <a:p>
            <a:pPr marL="0" lvl="0" indent="0" algn="ctr" rtl="0">
              <a:spcBef>
                <a:spcPts val="0"/>
              </a:spcBef>
              <a:spcAft>
                <a:spcPts val="0"/>
              </a:spcAft>
              <a:buNone/>
            </a:pPr>
            <a:r>
              <a:rPr lang="en" sz="3200">
                <a:solidFill>
                  <a:srgbClr val="005FB8"/>
                </a:solidFill>
                <a:latin typeface="Open Sans"/>
                <a:ea typeface="Open Sans"/>
                <a:cs typeface="Open Sans"/>
                <a:sym typeface="Open Sans"/>
              </a:rPr>
              <a:t>Décomposition des morphèmes</a:t>
            </a:r>
            <a:endParaRPr sz="3200">
              <a:solidFill>
                <a:srgbClr val="005FB8"/>
              </a:solidFill>
              <a:latin typeface="Open Sans"/>
              <a:ea typeface="Open Sans"/>
              <a:cs typeface="Open Sans"/>
              <a:sym typeface="Open Sans"/>
            </a:endParaRPr>
          </a:p>
        </p:txBody>
      </p:sp>
      <p:sp>
        <p:nvSpPr>
          <p:cNvPr id="3" name="Rectangle 1">
            <a:extLst>
              <a:ext uri="{FF2B5EF4-FFF2-40B4-BE49-F238E27FC236}">
                <a16:creationId xmlns:a16="http://schemas.microsoft.com/office/drawing/2014/main" id="{09D7B78E-E9A3-7DFC-F372-B8490F77E859}"/>
              </a:ext>
            </a:extLst>
          </p:cNvPr>
          <p:cNvSpPr>
            <a:spLocks noChangeArrowheads="1"/>
          </p:cNvSpPr>
          <p:nvPr/>
        </p:nvSpPr>
        <p:spPr bwMode="auto">
          <a:xfrm>
            <a:off x="654004" y="19066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4" name="Google Shape;721;p89">
            <a:extLst>
              <a:ext uri="{FF2B5EF4-FFF2-40B4-BE49-F238E27FC236}">
                <a16:creationId xmlns:a16="http://schemas.microsoft.com/office/drawing/2014/main" id="{A3EB9A5B-9AFC-A4D2-0132-C80E4878579C}"/>
              </a:ext>
            </a:extLst>
          </p:cNvPr>
          <p:cNvSpPr txBox="1"/>
          <p:nvPr/>
        </p:nvSpPr>
        <p:spPr>
          <a:xfrm>
            <a:off x="5118600" y="1269175"/>
            <a:ext cx="4025400" cy="21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latin typeface="Open Sans"/>
                <a:ea typeface="Open Sans"/>
                <a:cs typeface="Open Sans"/>
                <a:sym typeface="Open Sans"/>
              </a:rPr>
              <a:t>Description:</a:t>
            </a:r>
            <a:endParaRPr sz="1600" dirty="0">
              <a:solidFill>
                <a:schemeClr val="dk1"/>
              </a:solidFill>
              <a:latin typeface="Open Sans"/>
              <a:ea typeface="Open Sans"/>
              <a:cs typeface="Open Sans"/>
              <a:sym typeface="Open Sans"/>
            </a:endParaRPr>
          </a:p>
          <a:p>
            <a:pPr marL="457200" lvl="0" indent="-330200" algn="l" rtl="0">
              <a:spcBef>
                <a:spcPts val="120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Lire le mot à l’oral</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Avec un partenaire, décomposez le mot en ses morphèmes sur une page lignée</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Prédisez ce que signifie chaque morphème</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Prédisez la signification globale du mot</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Soyez prêt à discuter le sens ensemble</a:t>
            </a:r>
            <a:endParaRPr sz="1600" dirty="0">
              <a:solidFill>
                <a:schemeClr val="dk1"/>
              </a:solidFill>
              <a:latin typeface="Open Sans"/>
              <a:ea typeface="Open Sans"/>
              <a:cs typeface="Open Sans"/>
              <a:sym typeface="Open Sans"/>
            </a:endParaRPr>
          </a:p>
        </p:txBody>
      </p:sp>
      <p:pic>
        <p:nvPicPr>
          <p:cNvPr id="5" name="Image 7" descr="Une image contenant art, nuit">
            <a:extLst>
              <a:ext uri="{FF2B5EF4-FFF2-40B4-BE49-F238E27FC236}">
                <a16:creationId xmlns:a16="http://schemas.microsoft.com/office/drawing/2014/main" id="{36D4F703-49F4-8E22-650B-ED9EBAC93A82}"/>
              </a:ext>
            </a:extLst>
          </p:cNvPr>
          <p:cNvPicPr>
            <a:picLocks noChangeAspect="1"/>
          </p:cNvPicPr>
          <p:nvPr/>
        </p:nvPicPr>
        <p:blipFill>
          <a:blip r:embed="rId3"/>
          <a:srcRect t="14926" r="33268"/>
          <a:stretch>
            <a:fillRect/>
          </a:stretch>
        </p:blipFill>
        <p:spPr>
          <a:xfrm>
            <a:off x="-3894214" y="3030158"/>
            <a:ext cx="6942550" cy="2902981"/>
          </a:xfrm>
          <a:prstGeom prst="rect">
            <a:avLst/>
          </a:prstGeom>
        </p:spPr>
      </p:pic>
      <p:graphicFrame>
        <p:nvGraphicFramePr>
          <p:cNvPr id="2" name="Table 1">
            <a:extLst>
              <a:ext uri="{FF2B5EF4-FFF2-40B4-BE49-F238E27FC236}">
                <a16:creationId xmlns:a16="http://schemas.microsoft.com/office/drawing/2014/main" id="{61766138-F262-9A95-57D8-FD468A329799}"/>
              </a:ext>
            </a:extLst>
          </p:cNvPr>
          <p:cNvGraphicFramePr>
            <a:graphicFrameLocks noGrp="1"/>
          </p:cNvGraphicFramePr>
          <p:nvPr>
            <p:extLst>
              <p:ext uri="{D42A27DB-BD31-4B8C-83A1-F6EECF244321}">
                <p14:modId xmlns:p14="http://schemas.microsoft.com/office/powerpoint/2010/main" val="927053994"/>
              </p:ext>
            </p:extLst>
          </p:nvPr>
        </p:nvGraphicFramePr>
        <p:xfrm>
          <a:off x="636092" y="2002600"/>
          <a:ext cx="4040345" cy="2685846"/>
        </p:xfrm>
        <a:graphic>
          <a:graphicData uri="http://schemas.openxmlformats.org/drawingml/2006/table">
            <a:tbl>
              <a:tblPr/>
              <a:tblGrid>
                <a:gridCol w="952500">
                  <a:extLst>
                    <a:ext uri="{9D8B030D-6E8A-4147-A177-3AD203B41FA5}">
                      <a16:colId xmlns:a16="http://schemas.microsoft.com/office/drawing/2014/main" val="3660093246"/>
                    </a:ext>
                  </a:extLst>
                </a:gridCol>
                <a:gridCol w="952500">
                  <a:extLst>
                    <a:ext uri="{9D8B030D-6E8A-4147-A177-3AD203B41FA5}">
                      <a16:colId xmlns:a16="http://schemas.microsoft.com/office/drawing/2014/main" val="135126182"/>
                    </a:ext>
                  </a:extLst>
                </a:gridCol>
                <a:gridCol w="952500">
                  <a:extLst>
                    <a:ext uri="{9D8B030D-6E8A-4147-A177-3AD203B41FA5}">
                      <a16:colId xmlns:a16="http://schemas.microsoft.com/office/drawing/2014/main" val="79215945"/>
                    </a:ext>
                  </a:extLst>
                </a:gridCol>
                <a:gridCol w="1182845">
                  <a:extLst>
                    <a:ext uri="{9D8B030D-6E8A-4147-A177-3AD203B41FA5}">
                      <a16:colId xmlns:a16="http://schemas.microsoft.com/office/drawing/2014/main" val="1436129498"/>
                    </a:ext>
                  </a:extLst>
                </a:gridCol>
              </a:tblGrid>
              <a:tr h="236220">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000" b="0" i="0" u="none" strike="noStrike">
                          <a:solidFill>
                            <a:srgbClr val="000000"/>
                          </a:solidFill>
                          <a:effectLst/>
                          <a:latin typeface="Open Sans" panose="020B0606030504020204" pitchFamily="34" charset="0"/>
                        </a:rPr>
                        <a:t>Préfixe(s)</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000" b="0" i="0" u="none" strike="noStrike">
                          <a:solidFill>
                            <a:srgbClr val="000000"/>
                          </a:solidFill>
                          <a:effectLst/>
                          <a:latin typeface="Open Sans" panose="020B0606030504020204" pitchFamily="34" charset="0"/>
                        </a:rPr>
                        <a:t>Racine</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000" b="0" i="0" u="none" strike="noStrike" dirty="0" err="1">
                          <a:solidFill>
                            <a:srgbClr val="000000"/>
                          </a:solidFill>
                          <a:effectLst/>
                          <a:latin typeface="Open Sans" panose="020B0606030504020204" pitchFamily="34" charset="0"/>
                        </a:rPr>
                        <a:t>Suffixe</a:t>
                      </a:r>
                      <a:r>
                        <a:rPr lang="en-CA" sz="1000" b="0" i="0" u="none" strike="noStrike" dirty="0">
                          <a:solidFill>
                            <a:srgbClr val="000000"/>
                          </a:solidFill>
                          <a:effectLst/>
                          <a:latin typeface="Open Sans" panose="020B0606030504020204" pitchFamily="34" charset="0"/>
                        </a:rPr>
                        <a:t>(s)</a:t>
                      </a:r>
                      <a:endParaRPr lang="en-CA"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3337474626"/>
                  </a:ext>
                </a:extLst>
              </a:tr>
              <a:tr h="449580">
                <a:tc>
                  <a:txBody>
                    <a:bodyPr/>
                    <a:lstStyle/>
                    <a:p>
                      <a:pPr rtl="0" fontAlgn="t">
                        <a:buNone/>
                      </a:pPr>
                      <a:r>
                        <a:rPr lang="en-CA" sz="1000" b="0" i="0" u="none" strike="noStrike">
                          <a:solidFill>
                            <a:srgbClr val="000000"/>
                          </a:solidFill>
                          <a:effectLst/>
                          <a:latin typeface="Open Sans" panose="020B0606030504020204" pitchFamily="34" charset="0"/>
                        </a:rPr>
                        <a:t>Morphème</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200" b="0" i="0" u="none" strike="noStrike">
                          <a:solidFill>
                            <a:srgbClr val="000000"/>
                          </a:solidFill>
                          <a:effectLst/>
                          <a:latin typeface="Open Sans" panose="020B0606030504020204" pitchFamily="34" charset="0"/>
                        </a:rPr>
                        <a:t>-</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200" b="0" i="0" u="none" strike="noStrike">
                          <a:solidFill>
                            <a:srgbClr val="000000"/>
                          </a:solidFill>
                          <a:effectLst/>
                          <a:latin typeface="Open Sans" panose="020B0606030504020204" pitchFamily="34" charset="0"/>
                        </a:rPr>
                        <a:t>sani-</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200" b="0" i="0" u="none" strike="noStrike" dirty="0">
                          <a:solidFill>
                            <a:srgbClr val="000000"/>
                          </a:solidFill>
                          <a:effectLst/>
                          <a:latin typeface="Open Sans" panose="020B0606030504020204" pitchFamily="34" charset="0"/>
                        </a:rPr>
                        <a:t>-</a:t>
                      </a:r>
                      <a:r>
                        <a:rPr lang="en-CA" sz="1200" b="0" i="0" u="none" strike="noStrike" dirty="0" err="1">
                          <a:solidFill>
                            <a:srgbClr val="000000"/>
                          </a:solidFill>
                          <a:effectLst/>
                          <a:latin typeface="Open Sans" panose="020B0606030504020204" pitchFamily="34" charset="0"/>
                        </a:rPr>
                        <a:t>aire</a:t>
                      </a:r>
                      <a:endParaRPr lang="en-CA"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1920989041"/>
                  </a:ext>
                </a:extLst>
              </a:tr>
              <a:tr h="449580">
                <a:tc>
                  <a:txBody>
                    <a:bodyPr/>
                    <a:lstStyle/>
                    <a:p>
                      <a:pPr rtl="0" fontAlgn="t">
                        <a:buNone/>
                      </a:pPr>
                      <a:r>
                        <a:rPr lang="en-CA" sz="1000" b="0" i="0" u="none" strike="noStrike">
                          <a:solidFill>
                            <a:srgbClr val="000000"/>
                          </a:solidFill>
                          <a:effectLst/>
                          <a:latin typeface="Open Sans" panose="020B0606030504020204" pitchFamily="34" charset="0"/>
                        </a:rPr>
                        <a:t>Sens</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fr-FR" sz="1200" b="0" i="0" u="none" strike="noStrike">
                          <a:solidFill>
                            <a:srgbClr val="000000"/>
                          </a:solidFill>
                          <a:effectLst/>
                          <a:latin typeface="Open Sans" panose="020B0606030504020204" pitchFamily="34" charset="0"/>
                        </a:rPr>
                        <a:t>Pas de préfixe… peut-on en ajouter?</a:t>
                      </a:r>
                      <a:endParaRPr lang="fr-FR">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200" b="0" i="0" u="none" strike="noStrike">
                          <a:solidFill>
                            <a:srgbClr val="000000"/>
                          </a:solidFill>
                          <a:effectLst/>
                          <a:latin typeface="Open Sans" panose="020B0606030504020204" pitchFamily="34" charset="0"/>
                        </a:rPr>
                        <a:t>saine (latin)</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fr-FR" sz="1200" b="0" i="0" u="none" strike="noStrike" dirty="0">
                          <a:solidFill>
                            <a:srgbClr val="000000"/>
                          </a:solidFill>
                          <a:effectLst/>
                          <a:latin typeface="Open Sans" panose="020B0606030504020204" pitchFamily="34" charset="0"/>
                        </a:rPr>
                        <a:t>relation à quelque chose,</a:t>
                      </a:r>
                      <a:endParaRPr lang="fr-FR" dirty="0">
                        <a:effectLst/>
                      </a:endParaRPr>
                    </a:p>
                    <a:p>
                      <a:pPr algn="ctr" rtl="0" fontAlgn="t">
                        <a:buNone/>
                      </a:pPr>
                      <a:r>
                        <a:rPr lang="fr-FR" sz="1200" b="0" i="0" u="none" strike="noStrike" dirty="0">
                          <a:solidFill>
                            <a:srgbClr val="000000"/>
                          </a:solidFill>
                          <a:effectLst/>
                          <a:latin typeface="Open Sans" panose="020B0606030504020204" pitchFamily="34" charset="0"/>
                        </a:rPr>
                        <a:t>suffixe adjectival </a:t>
                      </a:r>
                      <a:endParaRPr lang="fr-FR"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1390905849"/>
                  </a:ext>
                </a:extLst>
              </a:tr>
              <a:tr h="803706">
                <a:tc>
                  <a:txBody>
                    <a:bodyPr/>
                    <a:lstStyle/>
                    <a:p>
                      <a:pPr rtl="0" fontAlgn="t">
                        <a:buNone/>
                      </a:pPr>
                      <a:r>
                        <a:rPr lang="en-CA" sz="1000" b="0" i="0" u="none" strike="noStrike">
                          <a:solidFill>
                            <a:srgbClr val="000000"/>
                          </a:solidFill>
                          <a:effectLst/>
                          <a:latin typeface="Open Sans" panose="020B0606030504020204" pitchFamily="34" charset="0"/>
                        </a:rPr>
                        <a:t>Sens du mot</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gridSpan="3">
                  <a:txBody>
                    <a:bodyPr/>
                    <a:lstStyle/>
                    <a:p>
                      <a:pPr algn="ctr" rtl="0" fontAlgn="t">
                        <a:buNone/>
                      </a:pPr>
                      <a:r>
                        <a:rPr lang="fr-FR" sz="1100" b="0" i="0" u="none" strike="noStrike" dirty="0">
                          <a:solidFill>
                            <a:srgbClr val="000000"/>
                          </a:solidFill>
                          <a:effectLst/>
                          <a:latin typeface="Open Sans" panose="020B0606030504020204" pitchFamily="34" charset="0"/>
                        </a:rPr>
                        <a:t>Un adjectif qui se rapporte à être saine et propre</a:t>
                      </a:r>
                      <a:endParaRPr lang="fr-FR"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668279454"/>
                  </a:ext>
                </a:extLst>
              </a:tr>
            </a:tbl>
          </a:graphicData>
        </a:graphic>
      </p:graphicFrame>
      <p:pic>
        <p:nvPicPr>
          <p:cNvPr id="8" name="Google Shape;65;p14">
            <a:extLst>
              <a:ext uri="{FF2B5EF4-FFF2-40B4-BE49-F238E27FC236}">
                <a16:creationId xmlns:a16="http://schemas.microsoft.com/office/drawing/2014/main" id="{4FCA32F9-4375-C39F-05AF-5E71A01C62E8}"/>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51" name="Google Shape;751;p91"/>
          <p:cNvSpPr txBox="1"/>
          <p:nvPr/>
        </p:nvSpPr>
        <p:spPr>
          <a:xfrm>
            <a:off x="876575" y="1080788"/>
            <a:ext cx="7505700" cy="6477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03B6E3"/>
                </a:solidFill>
                <a:latin typeface="Open Sans"/>
                <a:ea typeface="Open Sans"/>
                <a:cs typeface="Open Sans"/>
                <a:sym typeface="Open Sans"/>
              </a:rPr>
              <a:t>«Le mauvais temps extrême nuit aux cultures et à l’</a:t>
            </a:r>
            <a:r>
              <a:rPr lang="en" sz="1600" b="1">
                <a:solidFill>
                  <a:srgbClr val="03B6E3"/>
                </a:solidFill>
                <a:latin typeface="Open Sans"/>
                <a:ea typeface="Open Sans"/>
                <a:cs typeface="Open Sans"/>
                <a:sym typeface="Open Sans"/>
              </a:rPr>
              <a:t>approvisionnement</a:t>
            </a:r>
            <a:r>
              <a:rPr lang="en" sz="1600">
                <a:solidFill>
                  <a:srgbClr val="03B6E3"/>
                </a:solidFill>
                <a:latin typeface="Open Sans"/>
                <a:ea typeface="Open Sans"/>
                <a:cs typeface="Open Sans"/>
                <a:sym typeface="Open Sans"/>
              </a:rPr>
              <a:t> en eau potable. » (p.16)</a:t>
            </a:r>
            <a:endParaRPr sz="1600">
              <a:solidFill>
                <a:srgbClr val="03B6E3"/>
              </a:solidFill>
              <a:latin typeface="Open Sans"/>
              <a:ea typeface="Open Sans"/>
              <a:cs typeface="Open Sans"/>
              <a:sym typeface="Open Sans"/>
            </a:endParaRPr>
          </a:p>
        </p:txBody>
      </p:sp>
      <p:sp>
        <p:nvSpPr>
          <p:cNvPr id="752" name="Google Shape;752;p91"/>
          <p:cNvSpPr txBox="1"/>
          <p:nvPr/>
        </p:nvSpPr>
        <p:spPr>
          <a:xfrm>
            <a:off x="1410450" y="20981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3A4EB4"/>
                </a:solidFill>
                <a:latin typeface="Open Sans"/>
                <a:ea typeface="Open Sans"/>
                <a:cs typeface="Open Sans"/>
                <a:sym typeface="Open Sans"/>
              </a:rPr>
              <a:t>Jouer avec des suffixes</a:t>
            </a:r>
            <a:endParaRPr sz="3600">
              <a:solidFill>
                <a:srgbClr val="3A4EB4"/>
              </a:solidFill>
              <a:latin typeface="Open Sans"/>
              <a:ea typeface="Open Sans"/>
              <a:cs typeface="Open Sans"/>
              <a:sym typeface="Open Sans"/>
            </a:endParaRPr>
          </a:p>
        </p:txBody>
      </p:sp>
      <p:sp>
        <p:nvSpPr>
          <p:cNvPr id="753" name="Google Shape;753;p91"/>
          <p:cNvSpPr txBox="1"/>
          <p:nvPr/>
        </p:nvSpPr>
        <p:spPr>
          <a:xfrm>
            <a:off x="4946400" y="1849325"/>
            <a:ext cx="4197600" cy="21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latin typeface="Open Sans"/>
                <a:ea typeface="Open Sans"/>
                <a:cs typeface="Open Sans"/>
                <a:sym typeface="Open Sans"/>
              </a:rPr>
              <a:t>Description:</a:t>
            </a:r>
            <a:endParaRPr sz="1500" dirty="0">
              <a:solidFill>
                <a:schemeClr val="dk1"/>
              </a:solidFill>
              <a:latin typeface="Open Sans"/>
              <a:ea typeface="Open Sans"/>
              <a:cs typeface="Open Sans"/>
              <a:sym typeface="Open Sans"/>
            </a:endParaRPr>
          </a:p>
          <a:p>
            <a:pPr marL="457200" lvl="0" indent="-323850" algn="l" rtl="0">
              <a:spcBef>
                <a:spcPts val="1200"/>
              </a:spcBef>
              <a:spcAft>
                <a:spcPts val="0"/>
              </a:spcAft>
              <a:buClr>
                <a:schemeClr val="dk1"/>
              </a:buClr>
              <a:buSzPts val="1500"/>
              <a:buFont typeface="Open Sans"/>
              <a:buChar char="●"/>
            </a:pPr>
            <a:r>
              <a:rPr lang="en" sz="1500" dirty="0">
                <a:solidFill>
                  <a:schemeClr val="dk1"/>
                </a:solidFill>
                <a:latin typeface="Open Sans"/>
                <a:ea typeface="Open Sans"/>
                <a:cs typeface="Open Sans"/>
                <a:sym typeface="Open Sans"/>
              </a:rPr>
              <a:t>Ajouter des suffixes au mot pour le transformer selon la partie du discours</a:t>
            </a:r>
            <a:endParaRPr sz="15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500" dirty="0">
                <a:solidFill>
                  <a:schemeClr val="dk1"/>
                </a:solidFill>
                <a:latin typeface="Open Sans"/>
                <a:ea typeface="Open Sans"/>
                <a:cs typeface="Open Sans"/>
                <a:sym typeface="Open Sans"/>
              </a:rPr>
              <a:t>Souligner le suffixe qui l’a transformé</a:t>
            </a:r>
            <a:endParaRPr sz="15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500" dirty="0">
                <a:solidFill>
                  <a:schemeClr val="dk1"/>
                </a:solidFill>
                <a:latin typeface="Open Sans"/>
                <a:ea typeface="Open Sans"/>
                <a:cs typeface="Open Sans"/>
                <a:sym typeface="Open Sans"/>
              </a:rPr>
              <a:t>Vérifier ensuite dans un dictionnaire que chaque mot existe et est bien écrit</a:t>
            </a:r>
            <a:endParaRPr sz="15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500" dirty="0">
                <a:solidFill>
                  <a:schemeClr val="dk1"/>
                </a:solidFill>
                <a:latin typeface="Open Sans"/>
                <a:ea typeface="Open Sans"/>
                <a:cs typeface="Open Sans"/>
                <a:sym typeface="Open Sans"/>
              </a:rPr>
              <a:t>facultatif : pouvez-vous supprimer et ajouter des préfixes pour trouver des mots avec la même racine ?</a:t>
            </a:r>
            <a:endParaRPr sz="1500" dirty="0">
              <a:solidFill>
                <a:schemeClr val="dk1"/>
              </a:solidFill>
              <a:latin typeface="Open Sans"/>
              <a:ea typeface="Open Sans"/>
              <a:cs typeface="Open Sans"/>
              <a:sym typeface="Open Sans"/>
            </a:endParaRPr>
          </a:p>
        </p:txBody>
      </p:sp>
      <p:sp>
        <p:nvSpPr>
          <p:cNvPr id="3" name="Rectangle 1">
            <a:extLst>
              <a:ext uri="{FF2B5EF4-FFF2-40B4-BE49-F238E27FC236}">
                <a16:creationId xmlns:a16="http://schemas.microsoft.com/office/drawing/2014/main" id="{3A30C609-DC1B-5187-7EED-BE22B9E84E0E}"/>
              </a:ext>
            </a:extLst>
          </p:cNvPr>
          <p:cNvSpPr>
            <a:spLocks noChangeArrowheads="1"/>
          </p:cNvSpPr>
          <p:nvPr/>
        </p:nvSpPr>
        <p:spPr bwMode="auto">
          <a:xfrm>
            <a:off x="876575" y="22214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4" name="Image 7" descr="Une image contenant art, nuit">
            <a:extLst>
              <a:ext uri="{FF2B5EF4-FFF2-40B4-BE49-F238E27FC236}">
                <a16:creationId xmlns:a16="http://schemas.microsoft.com/office/drawing/2014/main" id="{4A7D764B-60CE-4A72-E425-459810A64863}"/>
              </a:ext>
            </a:extLst>
          </p:cNvPr>
          <p:cNvPicPr>
            <a:picLocks noChangeAspect="1"/>
          </p:cNvPicPr>
          <p:nvPr/>
        </p:nvPicPr>
        <p:blipFill>
          <a:blip r:embed="rId3"/>
          <a:srcRect t="14926" r="33268"/>
          <a:stretch>
            <a:fillRect/>
          </a:stretch>
        </p:blipFill>
        <p:spPr>
          <a:xfrm>
            <a:off x="-3894214" y="3030158"/>
            <a:ext cx="6942550" cy="2902981"/>
          </a:xfrm>
          <a:prstGeom prst="rect">
            <a:avLst/>
          </a:prstGeom>
        </p:spPr>
      </p:pic>
      <p:graphicFrame>
        <p:nvGraphicFramePr>
          <p:cNvPr id="2" name="Table 1">
            <a:extLst>
              <a:ext uri="{FF2B5EF4-FFF2-40B4-BE49-F238E27FC236}">
                <a16:creationId xmlns:a16="http://schemas.microsoft.com/office/drawing/2014/main" id="{B0F44B20-BE66-5728-2B13-2F31170EB3D0}"/>
              </a:ext>
            </a:extLst>
          </p:cNvPr>
          <p:cNvGraphicFramePr>
            <a:graphicFrameLocks noGrp="1"/>
          </p:cNvGraphicFramePr>
          <p:nvPr>
            <p:extLst>
              <p:ext uri="{D42A27DB-BD31-4B8C-83A1-F6EECF244321}">
                <p14:modId xmlns:p14="http://schemas.microsoft.com/office/powerpoint/2010/main" val="3908924182"/>
              </p:ext>
            </p:extLst>
          </p:nvPr>
        </p:nvGraphicFramePr>
        <p:xfrm>
          <a:off x="643944" y="2221472"/>
          <a:ext cx="4302456" cy="1905000"/>
        </p:xfrm>
        <a:graphic>
          <a:graphicData uri="http://schemas.openxmlformats.org/drawingml/2006/table">
            <a:tbl>
              <a:tblPr/>
              <a:tblGrid>
                <a:gridCol w="2341602">
                  <a:extLst>
                    <a:ext uri="{9D8B030D-6E8A-4147-A177-3AD203B41FA5}">
                      <a16:colId xmlns:a16="http://schemas.microsoft.com/office/drawing/2014/main" val="2962583625"/>
                    </a:ext>
                  </a:extLst>
                </a:gridCol>
                <a:gridCol w="1960854">
                  <a:extLst>
                    <a:ext uri="{9D8B030D-6E8A-4147-A177-3AD203B41FA5}">
                      <a16:colId xmlns:a16="http://schemas.microsoft.com/office/drawing/2014/main" val="1925487419"/>
                    </a:ext>
                  </a:extLst>
                </a:gridCol>
              </a:tblGrid>
              <a:tr h="350520">
                <a:tc>
                  <a:txBody>
                    <a:bodyPr/>
                    <a:lstStyle/>
                    <a:p>
                      <a:pPr algn="ctr" rtl="0" fontAlgn="t">
                        <a:buNone/>
                      </a:pPr>
                      <a:r>
                        <a:rPr lang="en-CA" sz="1500" b="1" i="0" u="none" strike="noStrike">
                          <a:solidFill>
                            <a:srgbClr val="000000"/>
                          </a:solidFill>
                          <a:effectLst/>
                          <a:latin typeface="Open Sans" panose="020B0606030504020204" pitchFamily="34" charset="0"/>
                        </a:rPr>
                        <a:t>Partie du discours</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500" b="1" i="0" u="none" strike="noStrike" dirty="0">
                          <a:solidFill>
                            <a:srgbClr val="000000"/>
                          </a:solidFill>
                          <a:effectLst/>
                          <a:latin typeface="Open Sans" panose="020B0606030504020204" pitchFamily="34" charset="0"/>
                        </a:rPr>
                        <a:t>Le mot</a:t>
                      </a:r>
                      <a:endParaRPr lang="en-CA"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380991219"/>
                  </a:ext>
                </a:extLst>
              </a:tr>
              <a:tr h="350520">
                <a:tc>
                  <a:txBody>
                    <a:bodyPr/>
                    <a:lstStyle/>
                    <a:p>
                      <a:pPr rtl="0" fontAlgn="t">
                        <a:buNone/>
                      </a:pPr>
                      <a:r>
                        <a:rPr lang="en-CA" sz="1500" b="0" i="0" u="none" strike="noStrike" dirty="0">
                          <a:solidFill>
                            <a:srgbClr val="000000"/>
                          </a:solidFill>
                          <a:effectLst/>
                          <a:latin typeface="Open Sans" panose="020B0606030504020204" pitchFamily="34" charset="0"/>
                        </a:rPr>
                        <a:t>nom</a:t>
                      </a:r>
                      <a:endParaRPr lang="en-CA"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rtl="0" fontAlgn="t">
                        <a:buNone/>
                      </a:pPr>
                      <a:r>
                        <a:rPr lang="en-CA" sz="1500" b="0" i="0" u="none" strike="noStrike">
                          <a:solidFill>
                            <a:srgbClr val="000000"/>
                          </a:solidFill>
                          <a:effectLst/>
                          <a:latin typeface="Open Sans" panose="020B0606030504020204" pitchFamily="34" charset="0"/>
                        </a:rPr>
                        <a:t>approvisionne</a:t>
                      </a:r>
                      <a:r>
                        <a:rPr lang="en-CA" sz="1500" b="0" i="0" u="sng">
                          <a:solidFill>
                            <a:srgbClr val="000000"/>
                          </a:solidFill>
                          <a:effectLst/>
                          <a:latin typeface="Open Sans" panose="020B0606030504020204" pitchFamily="34" charset="0"/>
                        </a:rPr>
                        <a:t>ment</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2507601895"/>
                  </a:ext>
                </a:extLst>
              </a:tr>
              <a:tr h="350520">
                <a:tc>
                  <a:txBody>
                    <a:bodyPr/>
                    <a:lstStyle/>
                    <a:p>
                      <a:pPr rtl="0" fontAlgn="t">
                        <a:buNone/>
                      </a:pPr>
                      <a:r>
                        <a:rPr lang="en-CA" sz="1500" b="0" i="0" u="none" strike="noStrike" dirty="0">
                          <a:solidFill>
                            <a:srgbClr val="000000"/>
                          </a:solidFill>
                          <a:effectLst/>
                          <a:latin typeface="Open Sans" panose="020B0606030504020204" pitchFamily="34" charset="0"/>
                        </a:rPr>
                        <a:t>nom (un </a:t>
                      </a:r>
                      <a:r>
                        <a:rPr lang="en-CA" sz="1500" b="0" i="0" u="none" strike="noStrike" dirty="0" err="1">
                          <a:solidFill>
                            <a:srgbClr val="000000"/>
                          </a:solidFill>
                          <a:effectLst/>
                          <a:latin typeface="Open Sans" panose="020B0606030504020204" pitchFamily="34" charset="0"/>
                        </a:rPr>
                        <a:t>autre</a:t>
                      </a:r>
                      <a:r>
                        <a:rPr lang="en-CA" sz="1500" b="0" i="0" u="none" strike="noStrike" dirty="0">
                          <a:solidFill>
                            <a:srgbClr val="000000"/>
                          </a:solidFill>
                          <a:effectLst/>
                          <a:latin typeface="Open Sans" panose="020B0606030504020204" pitchFamily="34" charset="0"/>
                        </a:rPr>
                        <a:t>!)</a:t>
                      </a:r>
                      <a:endParaRPr lang="en-CA"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47262492"/>
                  </a:ext>
                </a:extLst>
              </a:tr>
              <a:tr h="350520">
                <a:tc>
                  <a:txBody>
                    <a:bodyPr/>
                    <a:lstStyle/>
                    <a:p>
                      <a:pPr rtl="0" fontAlgn="t">
                        <a:buNone/>
                      </a:pPr>
                      <a:r>
                        <a:rPr lang="en-CA" sz="1500" b="0" i="0" u="none" strike="noStrike">
                          <a:solidFill>
                            <a:srgbClr val="000000"/>
                          </a:solidFill>
                          <a:effectLst/>
                          <a:latin typeface="Open Sans" panose="020B0606030504020204" pitchFamily="34" charset="0"/>
                        </a:rPr>
                        <a:t>verbe</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3935796080"/>
                  </a:ext>
                </a:extLst>
              </a:tr>
              <a:tr h="350520">
                <a:tc>
                  <a:txBody>
                    <a:bodyPr/>
                    <a:lstStyle/>
                    <a:p>
                      <a:pPr rtl="0" fontAlgn="t">
                        <a:buNone/>
                      </a:pPr>
                      <a:r>
                        <a:rPr lang="en-CA" sz="1500" b="0" i="0" u="none" strike="noStrike">
                          <a:solidFill>
                            <a:srgbClr val="000000"/>
                          </a:solidFill>
                          <a:effectLst/>
                          <a:latin typeface="Open Sans" panose="020B0606030504020204" pitchFamily="34" charset="0"/>
                        </a:rPr>
                        <a:t>adjectif</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dirty="0">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3895820439"/>
                  </a:ext>
                </a:extLst>
              </a:tr>
            </a:tbl>
          </a:graphicData>
        </a:graphic>
      </p:graphicFrame>
      <p:pic>
        <p:nvPicPr>
          <p:cNvPr id="7" name="Google Shape;65;p14">
            <a:extLst>
              <a:ext uri="{FF2B5EF4-FFF2-40B4-BE49-F238E27FC236}">
                <a16:creationId xmlns:a16="http://schemas.microsoft.com/office/drawing/2014/main" id="{4A649C24-2D48-C577-BB01-CFE5CD54E724}"/>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92"/>
          <p:cNvSpPr txBox="1"/>
          <p:nvPr/>
        </p:nvSpPr>
        <p:spPr>
          <a:xfrm>
            <a:off x="530425" y="43825"/>
            <a:ext cx="8383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a:solidFill>
                  <a:srgbClr val="005FB8"/>
                </a:solidFill>
                <a:latin typeface="Open Sans"/>
                <a:ea typeface="Open Sans"/>
                <a:cs typeface="Open Sans"/>
                <a:sym typeface="Open Sans"/>
              </a:rPr>
              <a:t>Travail de vocabulaire</a:t>
            </a:r>
            <a:endParaRPr sz="3300">
              <a:solidFill>
                <a:srgbClr val="005FB8"/>
              </a:solidFill>
              <a:latin typeface="Open Sans"/>
              <a:ea typeface="Open Sans"/>
              <a:cs typeface="Open Sans"/>
              <a:sym typeface="Open Sans"/>
            </a:endParaRPr>
          </a:p>
        </p:txBody>
      </p:sp>
      <p:sp>
        <p:nvSpPr>
          <p:cNvPr id="766" name="Google Shape;766;p92"/>
          <p:cNvSpPr/>
          <p:nvPr/>
        </p:nvSpPr>
        <p:spPr>
          <a:xfrm>
            <a:off x="530425" y="757800"/>
            <a:ext cx="3568500" cy="3627900"/>
          </a:xfrm>
          <a:prstGeom prst="rect">
            <a:avLst/>
          </a:prstGeom>
          <a:solidFill>
            <a:schemeClr val="lt1"/>
          </a:solidFill>
          <a:ln w="28575" cap="flat" cmpd="sng">
            <a:solidFill>
              <a:srgbClr val="03B6E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Open Sans"/>
                <a:ea typeface="Open Sans"/>
                <a:cs typeface="Open Sans"/>
                <a:sym typeface="Open Sans"/>
              </a:rPr>
              <a:t>Ce texte utilise des mots spécialisés pour parler des enjeux mondiaux autour de l’accès à l’eau propre.</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On va diviser la classe en groupes. Chaque groupe va chercher à bien comprendre un des mots de vocabulaire et ensuite va enseigner la classe leur nouveau mot.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b="1">
                <a:latin typeface="Open Sans"/>
                <a:ea typeface="Open Sans"/>
                <a:cs typeface="Open Sans"/>
                <a:sym typeface="Open Sans"/>
              </a:rPr>
              <a:t>Avec to groupe:</a:t>
            </a:r>
            <a:endParaRPr sz="1200" b="1">
              <a:latin typeface="Open Sans"/>
              <a:ea typeface="Open Sans"/>
              <a:cs typeface="Open Sans"/>
              <a:sym typeface="Open Sans"/>
            </a:endParaRPr>
          </a:p>
          <a:p>
            <a:pPr marL="0" lvl="0" indent="0" algn="l" rtl="0">
              <a:spcBef>
                <a:spcPts val="0"/>
              </a:spcBef>
              <a:spcAft>
                <a:spcPts val="0"/>
              </a:spcAft>
              <a:buNone/>
            </a:pPr>
            <a:endParaRPr sz="1200" b="1">
              <a:latin typeface="Open Sans"/>
              <a:ea typeface="Open Sans"/>
              <a:cs typeface="Open Sans"/>
              <a:sym typeface="Open Sans"/>
            </a:endParaRPr>
          </a:p>
          <a:p>
            <a:pPr marL="457200" lvl="0" indent="-304800" algn="l" rtl="0">
              <a:spcBef>
                <a:spcPts val="0"/>
              </a:spcBef>
              <a:spcAft>
                <a:spcPts val="0"/>
              </a:spcAft>
              <a:buSzPts val="1200"/>
              <a:buFont typeface="Open Sans"/>
              <a:buAutoNum type="arabicPeriod"/>
            </a:pPr>
            <a:r>
              <a:rPr lang="en" sz="1200" b="1">
                <a:latin typeface="Open Sans"/>
                <a:ea typeface="Open Sans"/>
                <a:cs typeface="Open Sans"/>
                <a:sym typeface="Open Sans"/>
              </a:rPr>
              <a:t>Chercher la définition du mot ou terme (et sa traduction si vous voulez)</a:t>
            </a:r>
            <a:endParaRPr sz="1200" b="1">
              <a:latin typeface="Open Sans"/>
              <a:ea typeface="Open Sans"/>
              <a:cs typeface="Open Sans"/>
              <a:sym typeface="Open Sans"/>
            </a:endParaRPr>
          </a:p>
          <a:p>
            <a:pPr marL="457200" lvl="0" indent="-304800" algn="l" rtl="0">
              <a:spcBef>
                <a:spcPts val="0"/>
              </a:spcBef>
              <a:spcAft>
                <a:spcPts val="0"/>
              </a:spcAft>
              <a:buSzPts val="1200"/>
              <a:buFont typeface="Open Sans"/>
              <a:buAutoNum type="arabicPeriod"/>
            </a:pPr>
            <a:r>
              <a:rPr lang="en" sz="1200" b="1">
                <a:latin typeface="Open Sans"/>
                <a:ea typeface="Open Sans"/>
                <a:cs typeface="Open Sans"/>
                <a:sym typeface="Open Sans"/>
              </a:rPr>
              <a:t>réécrire la définition en mots qui sont plus simples</a:t>
            </a:r>
            <a:endParaRPr sz="1200" b="1">
              <a:latin typeface="Open Sans"/>
              <a:ea typeface="Open Sans"/>
              <a:cs typeface="Open Sans"/>
              <a:sym typeface="Open Sans"/>
            </a:endParaRPr>
          </a:p>
          <a:p>
            <a:pPr marL="457200" lvl="0" indent="-304800" algn="l" rtl="0">
              <a:spcBef>
                <a:spcPts val="0"/>
              </a:spcBef>
              <a:spcAft>
                <a:spcPts val="0"/>
              </a:spcAft>
              <a:buSzPts val="1200"/>
              <a:buFont typeface="Open Sans"/>
              <a:buAutoNum type="arabicPeriod"/>
            </a:pPr>
            <a:r>
              <a:rPr lang="en" sz="1200" b="1">
                <a:latin typeface="Open Sans"/>
                <a:ea typeface="Open Sans"/>
                <a:cs typeface="Open Sans"/>
                <a:sym typeface="Open Sans"/>
              </a:rPr>
              <a:t>Utiliser le mot dans une phrase</a:t>
            </a:r>
            <a:endParaRPr sz="1200" b="1">
              <a:latin typeface="Open Sans"/>
              <a:ea typeface="Open Sans"/>
              <a:cs typeface="Open Sans"/>
              <a:sym typeface="Open Sans"/>
            </a:endParaRPr>
          </a:p>
          <a:p>
            <a:pPr marL="457200" lvl="0" indent="-304800" algn="l" rtl="0">
              <a:spcBef>
                <a:spcPts val="0"/>
              </a:spcBef>
              <a:spcAft>
                <a:spcPts val="0"/>
              </a:spcAft>
              <a:buSzPts val="1200"/>
              <a:buFont typeface="Open Sans"/>
              <a:buAutoNum type="arabicPeriod"/>
            </a:pPr>
            <a:r>
              <a:rPr lang="en" sz="1200" b="1">
                <a:latin typeface="Open Sans"/>
                <a:ea typeface="Open Sans"/>
                <a:cs typeface="Open Sans"/>
                <a:sym typeface="Open Sans"/>
              </a:rPr>
              <a:t>Dessiner le mot, si possible</a:t>
            </a:r>
            <a:endParaRPr sz="1200" b="1">
              <a:latin typeface="Open Sans"/>
              <a:ea typeface="Open Sans"/>
              <a:cs typeface="Open Sans"/>
              <a:sym typeface="Open Sans"/>
            </a:endParaRPr>
          </a:p>
        </p:txBody>
      </p:sp>
      <p:sp>
        <p:nvSpPr>
          <p:cNvPr id="767" name="Google Shape;767;p92"/>
          <p:cNvSpPr/>
          <p:nvPr/>
        </p:nvSpPr>
        <p:spPr>
          <a:xfrm>
            <a:off x="4443200" y="855000"/>
            <a:ext cx="4064100" cy="3433500"/>
          </a:xfrm>
          <a:prstGeom prst="rect">
            <a:avLst/>
          </a:prstGeom>
          <a:solidFill>
            <a:srgbClr val="03B6E3"/>
          </a:solidFill>
          <a:ln w="28575" cap="flat" cmpd="sng">
            <a:solidFill>
              <a:srgbClr val="005FB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u="sng">
                <a:latin typeface="Open Sans"/>
                <a:ea typeface="Open Sans"/>
                <a:cs typeface="Open Sans"/>
                <a:sym typeface="Open Sans"/>
              </a:rPr>
              <a:t>Les termes de vocabulaire</a:t>
            </a:r>
            <a:endParaRPr sz="1900" b="1" u="sng">
              <a:latin typeface="Open Sans"/>
              <a:ea typeface="Open Sans"/>
              <a:cs typeface="Open Sans"/>
              <a:sym typeface="Open Sans"/>
            </a:endParaRPr>
          </a:p>
          <a:p>
            <a:pPr marL="0" lvl="0" indent="0" algn="ctr" rtl="0">
              <a:spcBef>
                <a:spcPts val="0"/>
              </a:spcBef>
              <a:spcAft>
                <a:spcPts val="0"/>
              </a:spcAft>
              <a:buNone/>
            </a:pPr>
            <a:endParaRPr sz="1900" b="1" u="sng">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Eaux usées</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Eaux traitées</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Eau potable</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Hygiène</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Approvisionnement</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Déchets corporels</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Réserve autochtone</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Prix Nobel</a:t>
            </a:r>
            <a:endParaRPr sz="1900">
              <a:latin typeface="Open Sans"/>
              <a:ea typeface="Open Sans"/>
              <a:cs typeface="Open Sans"/>
              <a:sym typeface="Open Sans"/>
            </a:endParaRPr>
          </a:p>
        </p:txBody>
      </p:sp>
      <p:pic>
        <p:nvPicPr>
          <p:cNvPr id="5" name="Image 3" descr="Une image contenant Bouteille en plastique, bouteille d’eau, Solvant, Solution">
            <a:extLst>
              <a:ext uri="{FF2B5EF4-FFF2-40B4-BE49-F238E27FC236}">
                <a16:creationId xmlns:a16="http://schemas.microsoft.com/office/drawing/2014/main" id="{3E904768-B0AE-AE96-284C-8E4C09732597}"/>
              </a:ext>
            </a:extLst>
          </p:cNvPr>
          <p:cNvPicPr>
            <a:picLocks noChangeAspect="1"/>
          </p:cNvPicPr>
          <p:nvPr/>
        </p:nvPicPr>
        <p:blipFill>
          <a:blip r:embed="rId3"/>
          <a:srcRect l="37870"/>
          <a:stretch>
            <a:fillRect/>
          </a:stretch>
        </p:blipFill>
        <p:spPr>
          <a:xfrm>
            <a:off x="7905264" y="1656079"/>
            <a:ext cx="3603840" cy="3965155"/>
          </a:xfrm>
          <a:prstGeom prst="rect">
            <a:avLst/>
          </a:prstGeom>
        </p:spPr>
      </p:pic>
      <p:pic>
        <p:nvPicPr>
          <p:cNvPr id="6" name="Google Shape;65;p14">
            <a:extLst>
              <a:ext uri="{FF2B5EF4-FFF2-40B4-BE49-F238E27FC236}">
                <a16:creationId xmlns:a16="http://schemas.microsoft.com/office/drawing/2014/main" id="{7B0FAD38-FB83-7527-55D3-83C5C91D08EF}"/>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81" name="Google Shape;781;p93"/>
          <p:cNvSpPr txBox="1"/>
          <p:nvPr/>
        </p:nvSpPr>
        <p:spPr>
          <a:xfrm>
            <a:off x="1479725" y="83668"/>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005FB8"/>
                </a:solidFill>
                <a:latin typeface="Open Sans"/>
                <a:ea typeface="Open Sans"/>
                <a:cs typeface="Open Sans"/>
                <a:sym typeface="Open Sans"/>
              </a:rPr>
              <a:t>Questions de Prélecture</a:t>
            </a:r>
            <a:endParaRPr sz="3600" dirty="0">
              <a:solidFill>
                <a:srgbClr val="005FB8"/>
              </a:solidFill>
              <a:latin typeface="Open Sans"/>
              <a:ea typeface="Open Sans"/>
              <a:cs typeface="Open Sans"/>
              <a:sym typeface="Open Sans"/>
            </a:endParaRPr>
          </a:p>
        </p:txBody>
      </p:sp>
      <p:sp>
        <p:nvSpPr>
          <p:cNvPr id="782" name="Google Shape;782;p93"/>
          <p:cNvSpPr/>
          <p:nvPr/>
        </p:nvSpPr>
        <p:spPr>
          <a:xfrm>
            <a:off x="144780" y="1247775"/>
            <a:ext cx="8724900" cy="3339000"/>
          </a:xfrm>
          <a:prstGeom prst="rect">
            <a:avLst/>
          </a:prstGeom>
          <a:solidFill>
            <a:srgbClr val="79BE21"/>
          </a:solidFill>
          <a:ln w="9525" cap="flat" cmpd="sng">
            <a:solidFill>
              <a:srgbClr val="005FB8"/>
            </a:solidFill>
            <a:prstDash val="solid"/>
            <a:round/>
            <a:headEnd type="none" w="sm" len="sm"/>
            <a:tailEnd type="none" w="sm" len="sm"/>
          </a:ln>
        </p:spPr>
        <p:txBody>
          <a:bodyPr spcFirstLastPara="1" wrap="square" lIns="91425" tIns="91425" rIns="91425" bIns="91425" anchor="ctr" anchorCtr="0">
            <a:noAutofit/>
          </a:bodyPr>
          <a:lstStyle/>
          <a:p>
            <a:pPr marL="457200" lvl="0" indent="-349250" rtl="0">
              <a:spcBef>
                <a:spcPts val="0"/>
              </a:spcBef>
              <a:spcAft>
                <a:spcPts val="0"/>
              </a:spcAft>
              <a:buSzPts val="1900"/>
              <a:buFont typeface="Open Sans"/>
              <a:buAutoNum type="arabicPeriod"/>
            </a:pPr>
            <a:r>
              <a:rPr lang="en" sz="1900" dirty="0">
                <a:latin typeface="Open Sans"/>
                <a:ea typeface="Open Sans"/>
                <a:cs typeface="Open Sans"/>
                <a:sym typeface="Open Sans"/>
              </a:rPr>
              <a:t>Quels sont les droits de la personne? Explorons </a:t>
            </a:r>
            <a:r>
              <a:rPr lang="en" sz="1900" u="sng" dirty="0">
                <a:solidFill>
                  <a:schemeClr val="lt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les droits accordés aux enfants par UNICEF </a:t>
            </a:r>
            <a:r>
              <a:rPr lang="en" sz="1900" dirty="0">
                <a:latin typeface="Open Sans"/>
                <a:ea typeface="Open Sans"/>
                <a:cs typeface="Open Sans"/>
                <a:sym typeface="Open Sans"/>
              </a:rPr>
              <a:t>ensemble. Où est l’eau dans ce document?</a:t>
            </a:r>
            <a:endParaRPr sz="1900" dirty="0">
              <a:latin typeface="Open Sans"/>
              <a:ea typeface="Open Sans"/>
              <a:cs typeface="Open Sans"/>
              <a:sym typeface="Open Sans"/>
            </a:endParaRPr>
          </a:p>
          <a:p>
            <a:pPr marL="457200" lvl="0" indent="-349250" rtl="0">
              <a:spcBef>
                <a:spcPts val="0"/>
              </a:spcBef>
              <a:spcAft>
                <a:spcPts val="0"/>
              </a:spcAft>
              <a:buSzPts val="1900"/>
              <a:buFont typeface="Open Sans"/>
              <a:buAutoNum type="arabicPeriod"/>
            </a:pPr>
            <a:r>
              <a:rPr lang="en" sz="1900" dirty="0">
                <a:latin typeface="Open Sans"/>
                <a:ea typeface="Open Sans"/>
                <a:cs typeface="Open Sans"/>
                <a:sym typeface="Open Sans"/>
              </a:rPr>
              <a:t>Pourquoi pensez-vous que l’eau est importante pour la vie? Les êtres humains utilisent l’eau pour faire quoi?</a:t>
            </a:r>
            <a:endParaRPr sz="1900" dirty="0">
              <a:latin typeface="Open Sans"/>
              <a:ea typeface="Open Sans"/>
              <a:cs typeface="Open Sans"/>
              <a:sym typeface="Open Sans"/>
            </a:endParaRPr>
          </a:p>
          <a:p>
            <a:pPr marL="457200" lvl="0" indent="-349250" rtl="0">
              <a:spcBef>
                <a:spcPts val="0"/>
              </a:spcBef>
              <a:spcAft>
                <a:spcPts val="0"/>
              </a:spcAft>
              <a:buSzPts val="1900"/>
              <a:buFont typeface="Open Sans"/>
              <a:buAutoNum type="arabicPeriod"/>
            </a:pPr>
            <a:r>
              <a:rPr lang="en" sz="1900" dirty="0">
                <a:latin typeface="Open Sans"/>
                <a:ea typeface="Open Sans"/>
                <a:cs typeface="Open Sans"/>
                <a:sym typeface="Open Sans"/>
              </a:rPr>
              <a:t>Regardons les sous-titres dans le texte: “Des installations sanitaires sécuritaires” et “De l’eau potable”. Est-ce que vous comprenez ces termes?</a:t>
            </a:r>
            <a:endParaRPr sz="1900" dirty="0">
              <a:latin typeface="Open Sans"/>
              <a:ea typeface="Open Sans"/>
              <a:cs typeface="Open Sans"/>
              <a:sym typeface="Open Sans"/>
            </a:endParaRPr>
          </a:p>
        </p:txBody>
      </p:sp>
      <p:pic>
        <p:nvPicPr>
          <p:cNvPr id="4" name="Google Shape;65;p14">
            <a:extLst>
              <a:ext uri="{FF2B5EF4-FFF2-40B4-BE49-F238E27FC236}">
                <a16:creationId xmlns:a16="http://schemas.microsoft.com/office/drawing/2014/main" id="{DAC4ADD1-04E9-C8D8-CABB-8C0D6B8FC875}"/>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93" name="Google Shape;793;p94"/>
          <p:cNvSpPr txBox="1"/>
          <p:nvPr/>
        </p:nvSpPr>
        <p:spPr>
          <a:xfrm>
            <a:off x="0" y="113138"/>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005FB8"/>
                </a:solidFill>
                <a:latin typeface="Open Sans"/>
                <a:ea typeface="Open Sans"/>
                <a:cs typeface="Open Sans"/>
                <a:sym typeface="Open Sans"/>
              </a:rPr>
              <a:t>Question-guide pour la lecture</a:t>
            </a:r>
            <a:endParaRPr sz="2800">
              <a:solidFill>
                <a:srgbClr val="005FB8"/>
              </a:solidFill>
              <a:latin typeface="Open Sans"/>
              <a:ea typeface="Open Sans"/>
              <a:cs typeface="Open Sans"/>
              <a:sym typeface="Open Sans"/>
            </a:endParaRPr>
          </a:p>
        </p:txBody>
      </p:sp>
      <p:sp>
        <p:nvSpPr>
          <p:cNvPr id="794" name="Google Shape;794;p94"/>
          <p:cNvSpPr/>
          <p:nvPr/>
        </p:nvSpPr>
        <p:spPr>
          <a:xfrm>
            <a:off x="586500" y="799475"/>
            <a:ext cx="5150100" cy="961800"/>
          </a:xfrm>
          <a:prstGeom prst="rect">
            <a:avLst/>
          </a:prstGeom>
          <a:solidFill>
            <a:srgbClr val="03B6E3"/>
          </a:solidFill>
          <a:ln w="28575" cap="flat" cmpd="sng">
            <a:solidFill>
              <a:srgbClr val="007A3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dk1"/>
                </a:solidFill>
                <a:latin typeface="Open Sans"/>
                <a:ea typeface="Open Sans"/>
                <a:cs typeface="Open Sans"/>
                <a:sym typeface="Open Sans"/>
              </a:rPr>
              <a:t> Quelles conséquences peut-on souffrir si on n’a pas accès à l’eau propre?</a:t>
            </a:r>
            <a:endParaRPr sz="1700" dirty="0">
              <a:solidFill>
                <a:schemeClr val="dk1"/>
              </a:solidFill>
              <a:latin typeface="Open Sans"/>
              <a:ea typeface="Open Sans"/>
              <a:cs typeface="Open Sans"/>
              <a:sym typeface="Open Sans"/>
            </a:endParaRPr>
          </a:p>
        </p:txBody>
      </p:sp>
      <p:sp>
        <p:nvSpPr>
          <p:cNvPr id="795" name="Google Shape;795;p94"/>
          <p:cNvSpPr txBox="1"/>
          <p:nvPr/>
        </p:nvSpPr>
        <p:spPr>
          <a:xfrm>
            <a:off x="2964225" y="2616126"/>
            <a:ext cx="6087600" cy="2277900"/>
          </a:xfrm>
          <a:prstGeom prst="rect">
            <a:avLst/>
          </a:prstGeom>
          <a:solidFill>
            <a:srgbClr val="79BE21"/>
          </a:solidFill>
          <a:ln w="28575" cap="flat" cmpd="sng">
            <a:solidFill>
              <a:srgbClr val="005FB8"/>
            </a:solidFill>
            <a:prstDash val="dash"/>
            <a:round/>
            <a:headEnd type="none" w="sm" len="sm"/>
            <a:tailEnd type="none" w="sm" len="sm"/>
          </a:ln>
        </p:spPr>
        <p:txBody>
          <a:bodyPr spcFirstLastPara="1" wrap="square" lIns="91425" tIns="91425" rIns="91425" bIns="91425" anchor="t" anchorCtr="0">
            <a:spAutoFit/>
          </a:bodyPr>
          <a:lstStyle/>
          <a:p>
            <a:pPr marL="457200" lvl="0" indent="-336550" algn="l" rtl="0">
              <a:spcBef>
                <a:spcPts val="0"/>
              </a:spcBef>
              <a:spcAft>
                <a:spcPts val="0"/>
              </a:spcAft>
              <a:buClr>
                <a:schemeClr val="dk1"/>
              </a:buClr>
              <a:buSzPts val="1700"/>
              <a:buFont typeface="Open Sans"/>
              <a:buAutoNum type="arabicPeriod"/>
            </a:pPr>
            <a:r>
              <a:rPr lang="en" sz="1700" dirty="0">
                <a:solidFill>
                  <a:schemeClr val="dk1"/>
                </a:solidFill>
                <a:latin typeface="Open Sans"/>
                <a:ea typeface="Open Sans"/>
                <a:cs typeface="Open Sans"/>
                <a:sym typeface="Open Sans"/>
              </a:rPr>
              <a:t>Pourquoi pensez-vous qu’une éducation à l’hygiène est une composante importante listée dans l’article?</a:t>
            </a:r>
            <a:endParaRPr sz="1700" dirty="0">
              <a:solidFill>
                <a:schemeClr val="dk1"/>
              </a:solidFill>
              <a:latin typeface="Open Sans"/>
              <a:ea typeface="Open Sans"/>
              <a:cs typeface="Open Sans"/>
              <a:sym typeface="Open Sans"/>
            </a:endParaRPr>
          </a:p>
          <a:p>
            <a:pPr marL="457200" lvl="0" indent="-336550" algn="l" rtl="0">
              <a:spcBef>
                <a:spcPts val="0"/>
              </a:spcBef>
              <a:spcAft>
                <a:spcPts val="0"/>
              </a:spcAft>
              <a:buClr>
                <a:schemeClr val="dk1"/>
              </a:buClr>
              <a:buSzPts val="1700"/>
              <a:buFont typeface="Open Sans"/>
              <a:buAutoNum type="arabicPeriod"/>
            </a:pPr>
            <a:r>
              <a:rPr lang="en" sz="1700" dirty="0">
                <a:solidFill>
                  <a:schemeClr val="dk1"/>
                </a:solidFill>
                <a:latin typeface="Open Sans"/>
                <a:ea typeface="Open Sans"/>
                <a:cs typeface="Open Sans"/>
                <a:sym typeface="Open Sans"/>
              </a:rPr>
              <a:t>Quel(s) groupe(s) de personnes sont le(s) plus affectée(s) par le manque d’accès à l’eau propre?</a:t>
            </a:r>
            <a:endParaRPr sz="1700" dirty="0">
              <a:solidFill>
                <a:schemeClr val="dk1"/>
              </a:solidFill>
              <a:latin typeface="Open Sans"/>
              <a:ea typeface="Open Sans"/>
              <a:cs typeface="Open Sans"/>
              <a:sym typeface="Open Sans"/>
            </a:endParaRPr>
          </a:p>
          <a:p>
            <a:pPr marL="457200" lvl="0" indent="-336550" algn="l" rtl="0">
              <a:spcBef>
                <a:spcPts val="0"/>
              </a:spcBef>
              <a:spcAft>
                <a:spcPts val="0"/>
              </a:spcAft>
              <a:buClr>
                <a:schemeClr val="dk1"/>
              </a:buClr>
              <a:buSzPts val="1700"/>
              <a:buFont typeface="Open Sans"/>
              <a:buAutoNum type="arabicPeriod"/>
            </a:pPr>
            <a:r>
              <a:rPr lang="en" sz="1700" dirty="0">
                <a:solidFill>
                  <a:schemeClr val="dk1"/>
                </a:solidFill>
                <a:latin typeface="Open Sans"/>
                <a:ea typeface="Open Sans"/>
                <a:cs typeface="Open Sans"/>
                <a:sym typeface="Open Sans"/>
              </a:rPr>
              <a:t>Qu’est-ce que le texte dit sur le Canada?</a:t>
            </a:r>
            <a:endParaRPr sz="1700" dirty="0">
              <a:solidFill>
                <a:schemeClr val="dk1"/>
              </a:solidFill>
              <a:latin typeface="Open Sans"/>
              <a:ea typeface="Open Sans"/>
              <a:cs typeface="Open Sans"/>
              <a:sym typeface="Open Sans"/>
            </a:endParaRPr>
          </a:p>
          <a:p>
            <a:pPr marL="457200" lvl="0" indent="-336550" algn="l" rtl="0">
              <a:spcBef>
                <a:spcPts val="0"/>
              </a:spcBef>
              <a:spcAft>
                <a:spcPts val="0"/>
              </a:spcAft>
              <a:buClr>
                <a:schemeClr val="dk1"/>
              </a:buClr>
              <a:buSzPts val="1700"/>
              <a:buFont typeface="Open Sans"/>
              <a:buAutoNum type="arabicPeriod"/>
            </a:pPr>
            <a:r>
              <a:rPr lang="en" sz="1700" dirty="0">
                <a:solidFill>
                  <a:schemeClr val="dk1"/>
                </a:solidFill>
                <a:latin typeface="Open Sans"/>
                <a:ea typeface="Open Sans"/>
                <a:cs typeface="Open Sans"/>
                <a:sym typeface="Open Sans"/>
              </a:rPr>
              <a:t>Comment est-ce que les écosystèmes sont affectés?</a:t>
            </a:r>
            <a:endParaRPr sz="1700" dirty="0">
              <a:solidFill>
                <a:schemeClr val="dk1"/>
              </a:solidFill>
              <a:latin typeface="Open Sans"/>
              <a:ea typeface="Open Sans"/>
              <a:cs typeface="Open Sans"/>
              <a:sym typeface="Open Sans"/>
            </a:endParaRPr>
          </a:p>
          <a:p>
            <a:pPr marL="457200" lvl="0" indent="-336550" algn="l" rtl="0">
              <a:spcBef>
                <a:spcPts val="0"/>
              </a:spcBef>
              <a:spcAft>
                <a:spcPts val="0"/>
              </a:spcAft>
              <a:buClr>
                <a:schemeClr val="dk1"/>
              </a:buClr>
              <a:buSzPts val="1700"/>
              <a:buFont typeface="Open Sans"/>
              <a:buAutoNum type="arabicPeriod"/>
            </a:pPr>
            <a:r>
              <a:rPr lang="en" sz="1700" dirty="0">
                <a:solidFill>
                  <a:schemeClr val="dk1"/>
                </a:solidFill>
                <a:latin typeface="Open Sans"/>
                <a:ea typeface="Open Sans"/>
                <a:cs typeface="Open Sans"/>
                <a:sym typeface="Open Sans"/>
              </a:rPr>
              <a:t>Liste au moins 3 faits que tu as trouvé intéressants ou que tu penses mérite plus de discussion.</a:t>
            </a:r>
            <a:endParaRPr sz="1500" dirty="0">
              <a:solidFill>
                <a:schemeClr val="dk1"/>
              </a:solidFill>
              <a:latin typeface="Open Sans"/>
              <a:ea typeface="Open Sans"/>
              <a:cs typeface="Open Sans"/>
              <a:sym typeface="Open Sans"/>
            </a:endParaRPr>
          </a:p>
        </p:txBody>
      </p:sp>
      <p:sp>
        <p:nvSpPr>
          <p:cNvPr id="796" name="Google Shape;796;p94"/>
          <p:cNvSpPr txBox="1"/>
          <p:nvPr/>
        </p:nvSpPr>
        <p:spPr>
          <a:xfrm>
            <a:off x="3161550" y="1954674"/>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rgbClr val="005FB8"/>
                </a:solidFill>
                <a:latin typeface="Open Sans"/>
                <a:ea typeface="Open Sans"/>
                <a:cs typeface="Open Sans"/>
                <a:sym typeface="Open Sans"/>
              </a:rPr>
              <a:t>As-tu compris?</a:t>
            </a:r>
            <a:endParaRPr sz="3000" dirty="0">
              <a:solidFill>
                <a:srgbClr val="005FB8"/>
              </a:solidFill>
              <a:latin typeface="Open Sans"/>
              <a:ea typeface="Open Sans"/>
              <a:cs typeface="Open Sans"/>
              <a:sym typeface="Open Sans"/>
            </a:endParaRPr>
          </a:p>
        </p:txBody>
      </p:sp>
      <p:pic>
        <p:nvPicPr>
          <p:cNvPr id="3" name="Image 2" descr="Une image contenant origami, art">
            <a:extLst>
              <a:ext uri="{FF2B5EF4-FFF2-40B4-BE49-F238E27FC236}">
                <a16:creationId xmlns:a16="http://schemas.microsoft.com/office/drawing/2014/main" id="{72EE9E83-8B24-70C2-03E6-A82426A2A1D7}"/>
              </a:ext>
            </a:extLst>
          </p:cNvPr>
          <p:cNvPicPr>
            <a:picLocks noChangeAspect="1"/>
          </p:cNvPicPr>
          <p:nvPr/>
        </p:nvPicPr>
        <p:blipFill>
          <a:blip r:embed="rId3"/>
          <a:srcRect l="20729" t="24085" r="52500" b="37723"/>
          <a:stretch>
            <a:fillRect/>
          </a:stretch>
        </p:blipFill>
        <p:spPr>
          <a:xfrm>
            <a:off x="92175" y="2571750"/>
            <a:ext cx="2704407" cy="1740951"/>
          </a:xfrm>
          <a:prstGeom prst="rect">
            <a:avLst/>
          </a:prstGeom>
        </p:spPr>
      </p:pic>
      <p:pic>
        <p:nvPicPr>
          <p:cNvPr id="6" name="Google Shape;65;p14">
            <a:extLst>
              <a:ext uri="{FF2B5EF4-FFF2-40B4-BE49-F238E27FC236}">
                <a16:creationId xmlns:a16="http://schemas.microsoft.com/office/drawing/2014/main" id="{E3D03125-22EF-BCBA-A0BD-938EDFB32197}"/>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4" name="Google Shape;804;p95"/>
          <p:cNvSpPr txBox="1"/>
          <p:nvPr/>
        </p:nvSpPr>
        <p:spPr>
          <a:xfrm>
            <a:off x="523500" y="190525"/>
            <a:ext cx="8097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a:solidFill>
                  <a:srgbClr val="005FB8"/>
                </a:solidFill>
                <a:latin typeface="Open Sans"/>
                <a:ea typeface="Open Sans"/>
                <a:cs typeface="Open Sans"/>
                <a:sym typeface="Open Sans"/>
              </a:rPr>
              <a:t>Après la lecture: Question de réflexion</a:t>
            </a:r>
            <a:endParaRPr sz="2700">
              <a:solidFill>
                <a:srgbClr val="005FB8"/>
              </a:solidFill>
              <a:latin typeface="Open Sans"/>
              <a:ea typeface="Open Sans"/>
              <a:cs typeface="Open Sans"/>
              <a:sym typeface="Open Sans"/>
            </a:endParaRPr>
          </a:p>
        </p:txBody>
      </p:sp>
      <p:sp>
        <p:nvSpPr>
          <p:cNvPr id="805" name="Google Shape;805;p95"/>
          <p:cNvSpPr/>
          <p:nvPr/>
        </p:nvSpPr>
        <p:spPr>
          <a:xfrm>
            <a:off x="640080" y="890650"/>
            <a:ext cx="7840980" cy="3622200"/>
          </a:xfrm>
          <a:prstGeom prst="rect">
            <a:avLst/>
          </a:prstGeom>
          <a:solidFill>
            <a:srgbClr val="FFCD00"/>
          </a:solidFill>
          <a:ln w="28575" cap="flat" cmpd="sng">
            <a:solidFill>
              <a:srgbClr val="005FB8"/>
            </a:solidFill>
            <a:prstDash val="dash"/>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r>
              <a:rPr lang="en" sz="1700" dirty="0">
                <a:latin typeface="Open Sans"/>
                <a:ea typeface="Open Sans"/>
                <a:cs typeface="Open Sans"/>
                <a:sym typeface="Open Sans"/>
              </a:rPr>
              <a:t>Le texte identifie les groupes suivantes comme les groupes les plus affectés par le manque d’accès à l’eau propre:</a:t>
            </a:r>
            <a:endParaRPr sz="1700" dirty="0">
              <a:latin typeface="Open Sans"/>
              <a:ea typeface="Open Sans"/>
              <a:cs typeface="Open Sans"/>
              <a:sym typeface="Open Sans"/>
            </a:endParaRPr>
          </a:p>
          <a:p>
            <a:pPr marL="457200" lvl="0" indent="0" algn="l" rtl="0">
              <a:spcBef>
                <a:spcPts val="0"/>
              </a:spcBef>
              <a:spcAft>
                <a:spcPts val="0"/>
              </a:spcAft>
              <a:buNone/>
            </a:pPr>
            <a:endParaRPr sz="1700" dirty="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dirty="0">
                <a:latin typeface="Open Sans"/>
                <a:ea typeface="Open Sans"/>
                <a:cs typeface="Open Sans"/>
                <a:sym typeface="Open Sans"/>
              </a:rPr>
              <a:t>Les femmes et les filles</a:t>
            </a:r>
            <a:endParaRPr sz="1700" dirty="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dirty="0">
                <a:latin typeface="Open Sans"/>
                <a:ea typeface="Open Sans"/>
                <a:cs typeface="Open Sans"/>
                <a:sym typeface="Open Sans"/>
              </a:rPr>
              <a:t>Les élèves</a:t>
            </a:r>
            <a:endParaRPr sz="1700" dirty="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dirty="0">
                <a:latin typeface="Open Sans"/>
                <a:ea typeface="Open Sans"/>
                <a:cs typeface="Open Sans"/>
                <a:sym typeface="Open Sans"/>
              </a:rPr>
              <a:t>Les personnes vivant dans des pays pauvres</a:t>
            </a:r>
            <a:endParaRPr sz="1700" dirty="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dirty="0">
                <a:latin typeface="Open Sans"/>
                <a:ea typeface="Open Sans"/>
                <a:cs typeface="Open Sans"/>
                <a:sym typeface="Open Sans"/>
              </a:rPr>
              <a:t>Les personnes vivent en ville</a:t>
            </a:r>
            <a:endParaRPr sz="1700" dirty="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dirty="0">
                <a:latin typeface="Open Sans"/>
                <a:ea typeface="Open Sans"/>
                <a:cs typeface="Open Sans"/>
                <a:sym typeface="Open Sans"/>
              </a:rPr>
              <a:t>Les personnes habitant sur une réserve autochtone, spécifiquement au Canada</a:t>
            </a:r>
            <a:endParaRPr sz="1700" dirty="0">
              <a:latin typeface="Open Sans"/>
              <a:ea typeface="Open Sans"/>
              <a:cs typeface="Open Sans"/>
              <a:sym typeface="Open Sans"/>
            </a:endParaRPr>
          </a:p>
          <a:p>
            <a:pPr marL="0" lvl="0" indent="0" algn="l" rtl="0">
              <a:spcBef>
                <a:spcPts val="0"/>
              </a:spcBef>
              <a:spcAft>
                <a:spcPts val="0"/>
              </a:spcAft>
              <a:buNone/>
            </a:pPr>
            <a:endParaRPr sz="1700" dirty="0">
              <a:latin typeface="Open Sans"/>
              <a:ea typeface="Open Sans"/>
              <a:cs typeface="Open Sans"/>
              <a:sym typeface="Open Sans"/>
            </a:endParaRPr>
          </a:p>
          <a:p>
            <a:pPr marL="0" lvl="0" indent="0" algn="l" rtl="0">
              <a:spcBef>
                <a:spcPts val="0"/>
              </a:spcBef>
              <a:spcAft>
                <a:spcPts val="0"/>
              </a:spcAft>
              <a:buNone/>
            </a:pPr>
            <a:r>
              <a:rPr lang="en" sz="1700" dirty="0">
                <a:latin typeface="Open Sans"/>
                <a:ea typeface="Open Sans"/>
                <a:cs typeface="Open Sans"/>
                <a:sym typeface="Open Sans"/>
              </a:rPr>
              <a:t>Pourquoi pensez-vous que ces groupes de personnes sont les plus affectés?</a:t>
            </a:r>
            <a:endParaRPr sz="1900" dirty="0">
              <a:latin typeface="Open Sans"/>
              <a:ea typeface="Open Sans"/>
              <a:cs typeface="Open Sans"/>
              <a:sym typeface="Open Sans"/>
            </a:endParaRPr>
          </a:p>
        </p:txBody>
      </p:sp>
      <p:pic>
        <p:nvPicPr>
          <p:cNvPr id="4" name="Google Shape;65;p14">
            <a:extLst>
              <a:ext uri="{FF2B5EF4-FFF2-40B4-BE49-F238E27FC236}">
                <a16:creationId xmlns:a16="http://schemas.microsoft.com/office/drawing/2014/main" id="{14F6DC5B-0ACE-1C72-681E-18A10FFC41D1}"/>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9" name="Google Shape;819;p96"/>
          <p:cNvSpPr/>
          <p:nvPr/>
        </p:nvSpPr>
        <p:spPr>
          <a:xfrm>
            <a:off x="556260" y="1354150"/>
            <a:ext cx="8053415" cy="2711100"/>
          </a:xfrm>
          <a:prstGeom prst="rect">
            <a:avLst/>
          </a:prstGeom>
          <a:solidFill>
            <a:srgbClr val="79BE21"/>
          </a:solidFill>
          <a:ln w="952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Open Sans"/>
                <a:ea typeface="Open Sans"/>
                <a:cs typeface="Open Sans"/>
                <a:sym typeface="Open Sans"/>
              </a:rPr>
              <a:t>Relis la citation de John F. Kennedy. Qu’est-ce que cela signifie? Es-tu d’accord avec lui? Explique.</a:t>
            </a:r>
            <a:endParaRPr sz="2500" dirty="0">
              <a:latin typeface="Open Sans"/>
              <a:ea typeface="Open Sans"/>
              <a:cs typeface="Open Sans"/>
              <a:sym typeface="Open Sans"/>
            </a:endParaRPr>
          </a:p>
        </p:txBody>
      </p:sp>
      <p:sp>
        <p:nvSpPr>
          <p:cNvPr id="3" name="TextBox 2">
            <a:extLst>
              <a:ext uri="{FF2B5EF4-FFF2-40B4-BE49-F238E27FC236}">
                <a16:creationId xmlns:a16="http://schemas.microsoft.com/office/drawing/2014/main" id="{766D0B26-669E-2362-9ACE-325871C6EF7C}"/>
              </a:ext>
            </a:extLst>
          </p:cNvPr>
          <p:cNvSpPr txBox="1"/>
          <p:nvPr/>
        </p:nvSpPr>
        <p:spPr>
          <a:xfrm>
            <a:off x="1735914" y="155483"/>
            <a:ext cx="5814811" cy="1938992"/>
          </a:xfrm>
          <a:prstGeom prst="rect">
            <a:avLst/>
          </a:prstGeom>
          <a:noFill/>
        </p:spPr>
        <p:txBody>
          <a:bodyPr wrap="square">
            <a:spAutoFit/>
          </a:bodyPr>
          <a:lstStyle/>
          <a:p>
            <a:pPr algn="ctr" rtl="0">
              <a:buNone/>
            </a:pPr>
            <a:r>
              <a:rPr lang="en-CA" sz="4000" b="0" i="0" u="none" strike="noStrike" dirty="0">
                <a:solidFill>
                  <a:srgbClr val="005FB8"/>
                </a:solidFill>
                <a:effectLst/>
                <a:latin typeface="Open Sans" panose="020B0606030504020204" pitchFamily="34" charset="0"/>
              </a:rPr>
              <a:t>Invitation à </a:t>
            </a:r>
            <a:r>
              <a:rPr lang="en-CA" sz="4000" b="0" i="0" u="none" strike="noStrike" dirty="0" err="1">
                <a:solidFill>
                  <a:srgbClr val="005FB8"/>
                </a:solidFill>
                <a:effectLst/>
                <a:latin typeface="Open Sans" panose="020B0606030504020204" pitchFamily="34" charset="0"/>
              </a:rPr>
              <a:t>l’écriture</a:t>
            </a:r>
            <a:endParaRPr lang="en-CA" sz="4000" b="0" dirty="0">
              <a:effectLst/>
            </a:endParaRPr>
          </a:p>
          <a:p>
            <a:pPr>
              <a:buNone/>
            </a:pPr>
            <a:br>
              <a:rPr lang="en-CA" sz="4000" dirty="0"/>
            </a:br>
            <a:endParaRPr lang="en-CA" sz="4000" dirty="0"/>
          </a:p>
        </p:txBody>
      </p:sp>
      <p:pic>
        <p:nvPicPr>
          <p:cNvPr id="4" name="Image 7" descr="Une image contenant art, nuit">
            <a:extLst>
              <a:ext uri="{FF2B5EF4-FFF2-40B4-BE49-F238E27FC236}">
                <a16:creationId xmlns:a16="http://schemas.microsoft.com/office/drawing/2014/main" id="{C91CA7B5-537E-B8FC-9A15-4766749751B0}"/>
              </a:ext>
            </a:extLst>
          </p:cNvPr>
          <p:cNvPicPr>
            <a:picLocks noChangeAspect="1"/>
          </p:cNvPicPr>
          <p:nvPr/>
        </p:nvPicPr>
        <p:blipFill>
          <a:blip r:embed="rId3"/>
          <a:srcRect t="14926" r="33268"/>
          <a:stretch>
            <a:fillRect/>
          </a:stretch>
        </p:blipFill>
        <p:spPr>
          <a:xfrm>
            <a:off x="-3894214" y="3030158"/>
            <a:ext cx="6942550" cy="2902981"/>
          </a:xfrm>
          <a:prstGeom prst="rect">
            <a:avLst/>
          </a:prstGeom>
        </p:spPr>
      </p:pic>
      <p:pic>
        <p:nvPicPr>
          <p:cNvPr id="7" name="Google Shape;65;p14">
            <a:extLst>
              <a:ext uri="{FF2B5EF4-FFF2-40B4-BE49-F238E27FC236}">
                <a16:creationId xmlns:a16="http://schemas.microsoft.com/office/drawing/2014/main" id="{4BFBDE13-CC8B-FA58-5F8B-DC147A994E7E}"/>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31" name="Google Shape;831;p97"/>
          <p:cNvSpPr txBox="1"/>
          <p:nvPr/>
        </p:nvSpPr>
        <p:spPr>
          <a:xfrm>
            <a:off x="1410450" y="9466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dirty="0">
                <a:solidFill>
                  <a:srgbClr val="3A4EB4"/>
                </a:solidFill>
                <a:latin typeface="Open Sans"/>
                <a:ea typeface="Open Sans"/>
                <a:cs typeface="Open Sans"/>
                <a:sym typeface="Open Sans"/>
              </a:rPr>
              <a:t>DNUPD (UNDRIP) et les peuples autochtones</a:t>
            </a:r>
            <a:endParaRPr sz="2900" dirty="0">
              <a:solidFill>
                <a:srgbClr val="005FB8"/>
              </a:solidFill>
              <a:latin typeface="Open Sans"/>
              <a:ea typeface="Open Sans"/>
              <a:cs typeface="Open Sans"/>
              <a:sym typeface="Open Sans"/>
            </a:endParaRPr>
          </a:p>
        </p:txBody>
      </p:sp>
      <p:sp>
        <p:nvSpPr>
          <p:cNvPr id="832" name="Google Shape;832;p97"/>
          <p:cNvSpPr/>
          <p:nvPr/>
        </p:nvSpPr>
        <p:spPr>
          <a:xfrm>
            <a:off x="228600" y="1163875"/>
            <a:ext cx="8641080" cy="3335100"/>
          </a:xfrm>
          <a:prstGeom prst="rect">
            <a:avLst/>
          </a:prstGeom>
          <a:solidFill>
            <a:srgbClr val="79BE21"/>
          </a:solidFill>
          <a:ln w="952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dirty="0">
                <a:latin typeface="Open Sans"/>
                <a:ea typeface="Open Sans"/>
                <a:cs typeface="Open Sans"/>
                <a:sym typeface="Open Sans"/>
              </a:rPr>
              <a:t>Explorez l’importance de l’eau pour les peuples autochtones et les droits protégés par </a:t>
            </a:r>
            <a:r>
              <a:rPr lang="en" sz="1900" b="1" dirty="0">
                <a:latin typeface="Open Sans"/>
                <a:ea typeface="Open Sans"/>
                <a:cs typeface="Open Sans"/>
                <a:sym typeface="Open Sans"/>
              </a:rPr>
              <a:t>la déclaration des Nations Unies sur les droits des peuples autochtones. </a:t>
            </a:r>
            <a:endParaRPr sz="1900" dirty="0">
              <a:latin typeface="Open Sans"/>
              <a:ea typeface="Open Sans"/>
              <a:cs typeface="Open Sans"/>
              <a:sym typeface="Open Sans"/>
            </a:endParaRPr>
          </a:p>
          <a:p>
            <a:pPr marL="0" lvl="0" indent="457200" algn="ctr" rtl="0">
              <a:spcBef>
                <a:spcPts val="0"/>
              </a:spcBef>
              <a:spcAft>
                <a:spcPts val="0"/>
              </a:spcAft>
              <a:buNone/>
            </a:pPr>
            <a:endParaRPr sz="1900" b="1" dirty="0">
              <a:latin typeface="Open Sans"/>
              <a:ea typeface="Open Sans"/>
              <a:cs typeface="Open Sans"/>
              <a:sym typeface="Open Sans"/>
            </a:endParaRPr>
          </a:p>
          <a:p>
            <a:pPr marL="0" lvl="0" indent="457200" algn="ctr" rtl="0">
              <a:spcBef>
                <a:spcPts val="0"/>
              </a:spcBef>
              <a:spcAft>
                <a:spcPts val="0"/>
              </a:spcAft>
              <a:buNone/>
            </a:pPr>
            <a:r>
              <a:rPr lang="en" sz="1900" dirty="0">
                <a:latin typeface="Open Sans"/>
                <a:ea typeface="Open Sans"/>
                <a:cs typeface="Open Sans"/>
                <a:sym typeface="Open Sans"/>
              </a:rPr>
              <a:t>Comme des peuples de traité, quelle(s) responsabilité(s) a-t-on pour protéger l’eau au Canada?</a:t>
            </a:r>
            <a:endParaRPr sz="1900" dirty="0">
              <a:latin typeface="Open Sans"/>
              <a:ea typeface="Open Sans"/>
              <a:cs typeface="Open Sans"/>
              <a:sym typeface="Open Sans"/>
            </a:endParaRPr>
          </a:p>
          <a:p>
            <a:pPr marL="0" lvl="0" indent="457200" algn="ctr" rtl="0">
              <a:spcBef>
                <a:spcPts val="0"/>
              </a:spcBef>
              <a:spcAft>
                <a:spcPts val="0"/>
              </a:spcAft>
              <a:buNone/>
            </a:pPr>
            <a:endParaRPr sz="1900" dirty="0">
              <a:latin typeface="Open Sans"/>
              <a:ea typeface="Open Sans"/>
              <a:cs typeface="Open Sans"/>
              <a:sym typeface="Open Sans"/>
            </a:endParaRPr>
          </a:p>
          <a:p>
            <a:pPr marL="0" lvl="0" indent="457200" algn="ctr" rtl="0">
              <a:spcBef>
                <a:spcPts val="0"/>
              </a:spcBef>
              <a:spcAft>
                <a:spcPts val="0"/>
              </a:spcAft>
              <a:buNone/>
            </a:pPr>
            <a:r>
              <a:rPr lang="en" sz="1900" dirty="0">
                <a:latin typeface="Open Sans"/>
                <a:ea typeface="Open Sans"/>
                <a:cs typeface="Open Sans"/>
                <a:sym typeface="Open Sans"/>
              </a:rPr>
              <a:t>Si vous souhaitez en savoir plus: </a:t>
            </a:r>
            <a:r>
              <a:rPr lang="en" sz="1900" u="sng" dirty="0">
                <a:solidFill>
                  <a:schemeClr val="hlink"/>
                </a:solidFill>
                <a:latin typeface="Open Sans"/>
                <a:ea typeface="Open Sans"/>
                <a:cs typeface="Open Sans"/>
                <a:sym typeface="Open Sans"/>
                <a:hlinkClick r:id="rId3"/>
              </a:rPr>
              <a:t>https://ici.radio-canada.ca/nouvelle/744192/avis-bouillir-eau-potable-premieres-nations-canada</a:t>
            </a:r>
            <a:r>
              <a:rPr lang="en" sz="1900" dirty="0">
                <a:latin typeface="Open Sans"/>
                <a:ea typeface="Open Sans"/>
                <a:cs typeface="Open Sans"/>
                <a:sym typeface="Open Sans"/>
              </a:rPr>
              <a:t> </a:t>
            </a:r>
            <a:endParaRPr sz="1900" dirty="0">
              <a:latin typeface="Open Sans"/>
              <a:ea typeface="Open Sans"/>
              <a:cs typeface="Open Sans"/>
              <a:sym typeface="Open Sans"/>
            </a:endParaRPr>
          </a:p>
          <a:p>
            <a:pPr marL="0" lvl="0" indent="0" algn="ctr" rtl="0">
              <a:spcBef>
                <a:spcPts val="0"/>
              </a:spcBef>
              <a:spcAft>
                <a:spcPts val="0"/>
              </a:spcAft>
              <a:buNone/>
            </a:pPr>
            <a:endParaRPr sz="2400" dirty="0">
              <a:latin typeface="Open Sans"/>
              <a:ea typeface="Open Sans"/>
              <a:cs typeface="Open Sans"/>
              <a:sym typeface="Open Sans"/>
            </a:endParaRPr>
          </a:p>
        </p:txBody>
      </p:sp>
      <p:pic>
        <p:nvPicPr>
          <p:cNvPr id="5" name="Google Shape;65;p14">
            <a:extLst>
              <a:ext uri="{FF2B5EF4-FFF2-40B4-BE49-F238E27FC236}">
                <a16:creationId xmlns:a16="http://schemas.microsoft.com/office/drawing/2014/main" id="{99D0BA97-8736-6606-5CF1-701238469A48}"/>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44" name="Google Shape;844;p98"/>
          <p:cNvSpPr txBox="1"/>
          <p:nvPr/>
        </p:nvSpPr>
        <p:spPr>
          <a:xfrm>
            <a:off x="1410450" y="13056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Idée d’enquête</a:t>
            </a:r>
            <a:endParaRPr sz="3600">
              <a:solidFill>
                <a:srgbClr val="005FB8"/>
              </a:solidFill>
              <a:latin typeface="Open Sans"/>
              <a:ea typeface="Open Sans"/>
              <a:cs typeface="Open Sans"/>
              <a:sym typeface="Open Sans"/>
            </a:endParaRPr>
          </a:p>
        </p:txBody>
      </p:sp>
      <p:sp>
        <p:nvSpPr>
          <p:cNvPr id="845" name="Google Shape;845;p98"/>
          <p:cNvSpPr/>
          <p:nvPr/>
        </p:nvSpPr>
        <p:spPr>
          <a:xfrm>
            <a:off x="655320" y="1134068"/>
            <a:ext cx="7441380" cy="1954200"/>
          </a:xfrm>
          <a:prstGeom prst="rect">
            <a:avLst/>
          </a:prstGeom>
          <a:solidFill>
            <a:srgbClr val="79BE21"/>
          </a:solidFill>
          <a:ln w="952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latin typeface="Open Sans"/>
                <a:ea typeface="Open Sans"/>
                <a:cs typeface="Open Sans"/>
                <a:sym typeface="Open Sans"/>
              </a:rPr>
              <a:t>Examinez </a:t>
            </a:r>
            <a:r>
              <a:rPr lang="en" sz="2100" u="sng" dirty="0">
                <a:solidFill>
                  <a:schemeClr val="hlink"/>
                </a:solidFill>
                <a:latin typeface="Open Sans"/>
                <a:ea typeface="Open Sans"/>
                <a:cs typeface="Open Sans"/>
                <a:sym typeface="Open Sans"/>
                <a:hlinkClick r:id="rId3"/>
              </a:rPr>
              <a:t>l’objectif de développement durable 6</a:t>
            </a:r>
            <a:r>
              <a:rPr lang="en" sz="2100" dirty="0">
                <a:latin typeface="Open Sans"/>
                <a:ea typeface="Open Sans"/>
                <a:cs typeface="Open Sans"/>
                <a:sym typeface="Open Sans"/>
              </a:rPr>
              <a:t>: Eau propre et assainissement. </a:t>
            </a:r>
            <a:endParaRPr sz="2100" dirty="0">
              <a:latin typeface="Open Sans"/>
              <a:ea typeface="Open Sans"/>
              <a:cs typeface="Open Sans"/>
              <a:sym typeface="Open Sans"/>
            </a:endParaRPr>
          </a:p>
          <a:p>
            <a:pPr marL="0" lvl="0" indent="0" algn="ctr" rtl="0">
              <a:spcBef>
                <a:spcPts val="0"/>
              </a:spcBef>
              <a:spcAft>
                <a:spcPts val="0"/>
              </a:spcAft>
              <a:buNone/>
            </a:pPr>
            <a:endParaRPr sz="2100" dirty="0">
              <a:latin typeface="Open Sans"/>
              <a:ea typeface="Open Sans"/>
              <a:cs typeface="Open Sans"/>
              <a:sym typeface="Open Sans"/>
            </a:endParaRPr>
          </a:p>
          <a:p>
            <a:pPr marL="0" lvl="0" indent="0" algn="ctr" rtl="0">
              <a:spcBef>
                <a:spcPts val="0"/>
              </a:spcBef>
              <a:spcAft>
                <a:spcPts val="0"/>
              </a:spcAft>
              <a:buNone/>
            </a:pPr>
            <a:r>
              <a:rPr lang="en" sz="2100" dirty="0">
                <a:latin typeface="Open Sans"/>
                <a:ea typeface="Open Sans"/>
                <a:cs typeface="Open Sans"/>
                <a:sym typeface="Open Sans"/>
              </a:rPr>
              <a:t>Pourquoi est-ce un problème mondial? Que pouvons-nous faire? Comment les ONG (organisations non-gouvernementales) aident-elles?</a:t>
            </a:r>
            <a:endParaRPr sz="2100" dirty="0">
              <a:latin typeface="Open Sans"/>
              <a:ea typeface="Open Sans"/>
              <a:cs typeface="Open Sans"/>
              <a:sym typeface="Open Sans"/>
            </a:endParaRPr>
          </a:p>
        </p:txBody>
      </p:sp>
      <p:sp>
        <p:nvSpPr>
          <p:cNvPr id="847" name="Google Shape;847;p98"/>
          <p:cNvSpPr txBox="1"/>
          <p:nvPr/>
        </p:nvSpPr>
        <p:spPr>
          <a:xfrm>
            <a:off x="-81280" y="4444189"/>
            <a:ext cx="17658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dirty="0">
                <a:solidFill>
                  <a:srgbClr val="191919"/>
                </a:solidFill>
                <a:latin typeface="Open Sans"/>
                <a:ea typeface="Open Sans"/>
                <a:cs typeface="Open Sans"/>
                <a:sym typeface="Open Sans"/>
              </a:rPr>
              <a:t>Image: Nations Unies</a:t>
            </a:r>
            <a:endParaRPr sz="800" b="1" dirty="0">
              <a:solidFill>
                <a:srgbClr val="191919"/>
              </a:solidFill>
              <a:latin typeface="Open Sans"/>
              <a:ea typeface="Open Sans"/>
              <a:cs typeface="Open Sans"/>
              <a:sym typeface="Open Sans"/>
            </a:endParaRPr>
          </a:p>
        </p:txBody>
      </p:sp>
      <p:pic>
        <p:nvPicPr>
          <p:cNvPr id="4098" name="Picture 2">
            <a:extLst>
              <a:ext uri="{FF2B5EF4-FFF2-40B4-BE49-F238E27FC236}">
                <a16:creationId xmlns:a16="http://schemas.microsoft.com/office/drawing/2014/main" id="{B69186CA-7ED4-50FB-03AE-E75BA88AF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 y="3365366"/>
            <a:ext cx="8994140" cy="1077913"/>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65;p14">
            <a:extLst>
              <a:ext uri="{FF2B5EF4-FFF2-40B4-BE49-F238E27FC236}">
                <a16:creationId xmlns:a16="http://schemas.microsoft.com/office/drawing/2014/main" id="{C6B66955-290B-7342-71D4-E801ACF846B4}"/>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61" name="Google Shape;861;p99"/>
          <p:cNvSpPr/>
          <p:nvPr/>
        </p:nvSpPr>
        <p:spPr>
          <a:xfrm>
            <a:off x="757350" y="1154850"/>
            <a:ext cx="7629300" cy="346795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ctr" anchorCtr="0">
            <a:noAutofit/>
          </a:bodyPr>
          <a:lstStyle/>
          <a:p>
            <a:pPr marL="457200" lvl="0" indent="-381000" algn="l" rtl="0">
              <a:spcBef>
                <a:spcPts val="0"/>
              </a:spcBef>
              <a:spcAft>
                <a:spcPts val="0"/>
              </a:spcAft>
              <a:buSzPts val="2400"/>
              <a:buFont typeface="Didact Gothic"/>
              <a:buChar char="★"/>
            </a:pPr>
            <a:r>
              <a:rPr lang="en" sz="2400" dirty="0">
                <a:latin typeface="Open Sans"/>
                <a:ea typeface="Open Sans"/>
                <a:cs typeface="Open Sans"/>
                <a:sym typeface="Open Sans"/>
              </a:rPr>
              <a:t>La marche pour l’eau, p. 2-3</a:t>
            </a:r>
            <a:endParaRPr sz="2400" dirty="0">
              <a:latin typeface="Open Sans"/>
              <a:ea typeface="Open Sans"/>
              <a:cs typeface="Open Sans"/>
              <a:sym typeface="Open Sans"/>
            </a:endParaRPr>
          </a:p>
          <a:p>
            <a:pPr marL="457200" lvl="0" indent="0" algn="l" rtl="0">
              <a:spcBef>
                <a:spcPts val="0"/>
              </a:spcBef>
              <a:spcAft>
                <a:spcPts val="0"/>
              </a:spcAft>
              <a:buNone/>
            </a:pPr>
            <a:endParaRPr sz="2400" dirty="0">
              <a:latin typeface="Open Sans"/>
              <a:ea typeface="Open Sans"/>
              <a:cs typeface="Open Sans"/>
              <a:sym typeface="Open Sans"/>
            </a:endParaRPr>
          </a:p>
          <a:p>
            <a:pPr marL="457200" lvl="0" indent="-381000" algn="l" rtl="0">
              <a:spcBef>
                <a:spcPts val="0"/>
              </a:spcBef>
              <a:spcAft>
                <a:spcPts val="0"/>
              </a:spcAft>
              <a:buSzPts val="2400"/>
              <a:buFont typeface="Didact Gothic"/>
              <a:buChar char="★"/>
            </a:pPr>
            <a:r>
              <a:rPr lang="en" sz="2400" dirty="0">
                <a:latin typeface="Open Sans"/>
                <a:ea typeface="Open Sans"/>
                <a:cs typeface="Open Sans"/>
                <a:sym typeface="Open Sans"/>
              </a:rPr>
              <a:t>Nous avons tous besoin d’eau, p. 4-5</a:t>
            </a:r>
            <a:endParaRPr sz="2400" dirty="0">
              <a:latin typeface="Open Sans"/>
              <a:ea typeface="Open Sans"/>
              <a:cs typeface="Open Sans"/>
              <a:sym typeface="Open Sans"/>
            </a:endParaRPr>
          </a:p>
          <a:p>
            <a:pPr marL="457200" lvl="0" indent="0" algn="l" rtl="0">
              <a:spcBef>
                <a:spcPts val="0"/>
              </a:spcBef>
              <a:spcAft>
                <a:spcPts val="0"/>
              </a:spcAft>
              <a:buNone/>
            </a:pPr>
            <a:endParaRPr sz="2400" dirty="0">
              <a:latin typeface="Open Sans"/>
              <a:ea typeface="Open Sans"/>
              <a:cs typeface="Open Sans"/>
              <a:sym typeface="Open Sans"/>
            </a:endParaRPr>
          </a:p>
          <a:p>
            <a:pPr marL="457200" lvl="0" indent="-381000" algn="l" rtl="0">
              <a:spcBef>
                <a:spcPts val="0"/>
              </a:spcBef>
              <a:spcAft>
                <a:spcPts val="0"/>
              </a:spcAft>
              <a:buSzPts val="2400"/>
              <a:buFont typeface="Didact Gothic"/>
              <a:buChar char="★"/>
            </a:pPr>
            <a:r>
              <a:rPr lang="en" sz="2400" dirty="0">
                <a:latin typeface="Open Sans"/>
                <a:ea typeface="Open Sans"/>
                <a:cs typeface="Open Sans"/>
                <a:sym typeface="Open Sans"/>
              </a:rPr>
              <a:t>Nancy Scanie: gardienne de l’eau, p.20-21</a:t>
            </a:r>
            <a:endParaRPr sz="2400" dirty="0">
              <a:latin typeface="Open Sans"/>
              <a:ea typeface="Open Sans"/>
              <a:cs typeface="Open Sans"/>
              <a:sym typeface="Open Sans"/>
            </a:endParaRPr>
          </a:p>
          <a:p>
            <a:pPr marL="457200" lvl="0" indent="0" algn="l" rtl="0">
              <a:spcBef>
                <a:spcPts val="0"/>
              </a:spcBef>
              <a:spcAft>
                <a:spcPts val="0"/>
              </a:spcAft>
              <a:buNone/>
            </a:pPr>
            <a:endParaRPr sz="2400" dirty="0">
              <a:latin typeface="Open Sans"/>
              <a:ea typeface="Open Sans"/>
              <a:cs typeface="Open Sans"/>
              <a:sym typeface="Open Sans"/>
            </a:endParaRPr>
          </a:p>
          <a:p>
            <a:pPr marL="457200" lvl="0" indent="-381000" algn="l" rtl="0">
              <a:spcBef>
                <a:spcPts val="0"/>
              </a:spcBef>
              <a:spcAft>
                <a:spcPts val="0"/>
              </a:spcAft>
              <a:buSzPts val="2400"/>
              <a:buFont typeface="Didact Gothic"/>
              <a:buChar char="★"/>
            </a:pPr>
            <a:r>
              <a:rPr lang="en" sz="2400" dirty="0">
                <a:solidFill>
                  <a:schemeClr val="dk1"/>
                </a:solidFill>
                <a:latin typeface="Open Sans"/>
                <a:ea typeface="Open Sans"/>
                <a:cs typeface="Open Sans"/>
                <a:sym typeface="Open Sans"/>
              </a:rPr>
              <a:t>Nous ne pouvons plus attendre, p. 24-25</a:t>
            </a:r>
            <a:endParaRPr sz="2400" dirty="0">
              <a:solidFill>
                <a:schemeClr val="dk1"/>
              </a:solidFill>
              <a:latin typeface="Open Sans"/>
              <a:ea typeface="Open Sans"/>
              <a:cs typeface="Open Sans"/>
              <a:sym typeface="Open Sans"/>
            </a:endParaRPr>
          </a:p>
          <a:p>
            <a:pPr marL="457200" lvl="0" indent="0" algn="l" rtl="0">
              <a:spcBef>
                <a:spcPts val="0"/>
              </a:spcBef>
              <a:spcAft>
                <a:spcPts val="0"/>
              </a:spcAft>
              <a:buNone/>
            </a:pPr>
            <a:endParaRPr sz="2400" dirty="0">
              <a:solidFill>
                <a:schemeClr val="dk1"/>
              </a:solidFill>
              <a:latin typeface="Open Sans"/>
              <a:ea typeface="Open Sans"/>
              <a:cs typeface="Open Sans"/>
              <a:sym typeface="Open Sans"/>
            </a:endParaRPr>
          </a:p>
          <a:p>
            <a:pPr marL="457200" lvl="0" indent="-381000" algn="l" rtl="0">
              <a:spcBef>
                <a:spcPts val="0"/>
              </a:spcBef>
              <a:spcAft>
                <a:spcPts val="0"/>
              </a:spcAft>
              <a:buSzPts val="2400"/>
              <a:buFont typeface="Didact Gothic"/>
              <a:buChar char="★"/>
            </a:pPr>
            <a:r>
              <a:rPr lang="en" sz="2400" dirty="0">
                <a:solidFill>
                  <a:schemeClr val="dk1"/>
                </a:solidFill>
                <a:latin typeface="Open Sans"/>
                <a:ea typeface="Open Sans"/>
                <a:cs typeface="Open Sans"/>
                <a:sym typeface="Open Sans"/>
              </a:rPr>
              <a:t>Des solutions qui sortent de l’ordinaire, p. 26-27</a:t>
            </a:r>
            <a:endParaRPr sz="2400" dirty="0">
              <a:latin typeface="Open Sans"/>
              <a:ea typeface="Open Sans"/>
              <a:cs typeface="Open Sans"/>
              <a:sym typeface="Open Sans"/>
            </a:endParaRPr>
          </a:p>
        </p:txBody>
      </p:sp>
      <p:sp>
        <p:nvSpPr>
          <p:cNvPr id="862" name="Google Shape;862;p99"/>
          <p:cNvSpPr/>
          <p:nvPr/>
        </p:nvSpPr>
        <p:spPr>
          <a:xfrm>
            <a:off x="1947888" y="252988"/>
            <a:ext cx="5248200" cy="732300"/>
          </a:xfrm>
          <a:prstGeom prst="rect">
            <a:avLst/>
          </a:prstGeom>
          <a:noFill/>
          <a:ln w="38100" cap="flat" cmpd="sng">
            <a:solidFill>
              <a:srgbClr val="005FB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Articles liés dans le livre</a:t>
            </a:r>
            <a:endParaRPr>
              <a:solidFill>
                <a:srgbClr val="005FB8"/>
              </a:solidFill>
              <a:latin typeface="Open Sans"/>
              <a:ea typeface="Open Sans"/>
              <a:cs typeface="Open Sans"/>
              <a:sym typeface="Open Sans"/>
            </a:endParaRPr>
          </a:p>
        </p:txBody>
      </p:sp>
      <p:pic>
        <p:nvPicPr>
          <p:cNvPr id="4" name="Google Shape;65;p14">
            <a:extLst>
              <a:ext uri="{FF2B5EF4-FFF2-40B4-BE49-F238E27FC236}">
                <a16:creationId xmlns:a16="http://schemas.microsoft.com/office/drawing/2014/main" id="{2D8FD913-D647-E2A0-C2C4-B2082178C19C}"/>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0"/>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Intended Use</a:t>
            </a:r>
            <a:endParaRPr/>
          </a:p>
        </p:txBody>
      </p:sp>
      <p:sp>
        <p:nvSpPr>
          <p:cNvPr id="317" name="Google Shape;317;p60"/>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800"/>
              <a:t>These slides are intended as a teacher accompaniment for the Scholastic Resource “Passe à l’action”, and are designed for use with Junior and Intermediate students.</a:t>
            </a:r>
            <a:endParaRPr sz="1800"/>
          </a:p>
          <a:p>
            <a:pPr marL="0" lvl="0" indent="0" algn="l" rtl="0">
              <a:spcBef>
                <a:spcPts val="1000"/>
              </a:spcBef>
              <a:spcAft>
                <a:spcPts val="0"/>
              </a:spcAft>
              <a:buNone/>
            </a:pPr>
            <a:r>
              <a:rPr lang="en" sz="1800"/>
              <a:t>Four lessons have been created to explore the more difficult texts in the book. These lessons can be differentiated for different grade levels through scaling teacher support and intervention. </a:t>
            </a:r>
            <a:endParaRPr sz="1800"/>
          </a:p>
          <a:p>
            <a:pPr marL="0" lvl="0" indent="0" algn="l" rtl="0">
              <a:spcBef>
                <a:spcPts val="1000"/>
              </a:spcBef>
              <a:spcAft>
                <a:spcPts val="0"/>
              </a:spcAft>
              <a:buNone/>
            </a:pPr>
            <a:r>
              <a:rPr lang="en"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000"/>
              </a:spcBef>
              <a:spcAft>
                <a:spcPts val="0"/>
              </a:spcAft>
              <a:buNone/>
            </a:pPr>
            <a:r>
              <a:rPr lang="en" sz="1800"/>
              <a:t>Curriculum connections have also been provided for each lesson.</a:t>
            </a:r>
            <a:endParaRPr sz="1800"/>
          </a:p>
        </p:txBody>
      </p:sp>
      <p:pic>
        <p:nvPicPr>
          <p:cNvPr id="3" name="Google Shape;65;p14">
            <a:extLst>
              <a:ext uri="{FF2B5EF4-FFF2-40B4-BE49-F238E27FC236}">
                <a16:creationId xmlns:a16="http://schemas.microsoft.com/office/drawing/2014/main" id="{9D90138D-09E1-E8BB-28C2-B869C661068C}"/>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1"/>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Format and lesson structure</a:t>
            </a:r>
            <a:endParaRPr/>
          </a:p>
        </p:txBody>
      </p:sp>
      <p:sp>
        <p:nvSpPr>
          <p:cNvPr id="324" name="Google Shape;324;p61"/>
          <p:cNvSpPr txBox="1">
            <a:spLocks noGrp="1"/>
          </p:cNvSpPr>
          <p:nvPr>
            <p:ph type="body" idx="1"/>
          </p:nvPr>
        </p:nvSpPr>
        <p:spPr>
          <a:xfrm>
            <a:off x="226422" y="735445"/>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500" dirty="0"/>
              <a:t>In each lesson, teachers will find:</a:t>
            </a:r>
            <a:endParaRPr sz="1500" dirty="0"/>
          </a:p>
          <a:p>
            <a:pPr marL="914400" lvl="0" indent="-323850" algn="l" rtl="0">
              <a:spcBef>
                <a:spcPts val="1000"/>
              </a:spcBef>
              <a:spcAft>
                <a:spcPts val="0"/>
              </a:spcAft>
              <a:buSzPts val="1500"/>
              <a:buAutoNum type="arabicParenR"/>
            </a:pPr>
            <a:r>
              <a:rPr lang="en" sz="1500" b="1" dirty="0"/>
              <a:t>A title page</a:t>
            </a:r>
            <a:r>
              <a:rPr lang="en" sz="1500" dirty="0"/>
              <a:t> with the student manual page numbers, curriculum connections, and the big idea in the text.</a:t>
            </a:r>
            <a:endParaRPr sz="1500" dirty="0"/>
          </a:p>
          <a:p>
            <a:pPr marL="914400" lvl="0" indent="-323850" algn="l" rtl="0">
              <a:spcBef>
                <a:spcPts val="0"/>
              </a:spcBef>
              <a:spcAft>
                <a:spcPts val="0"/>
              </a:spcAft>
              <a:buSzPts val="1500"/>
              <a:buAutoNum type="arabicParenR"/>
            </a:pPr>
            <a:r>
              <a:rPr lang="en" sz="1500" b="1" dirty="0"/>
              <a:t>2-4 “Minds On” activities</a:t>
            </a:r>
            <a:r>
              <a:rPr lang="en" sz="1500" dirty="0"/>
              <a:t> (e.g., word work, vocabulary, grammar concepts, etc.). The intent is for teachers choose </a:t>
            </a:r>
            <a:r>
              <a:rPr lang="en" sz="1500" b="1" dirty="0"/>
              <a:t>one</a:t>
            </a:r>
            <a:r>
              <a:rPr lang="en" sz="1500" dirty="0"/>
              <a:t> that suits the needs of their students, and uses it for a language talk (5-10 minutes).</a:t>
            </a:r>
            <a:endParaRPr sz="1500" dirty="0"/>
          </a:p>
          <a:p>
            <a:pPr marL="914400" lvl="0" indent="-323850" algn="l" rtl="0">
              <a:spcBef>
                <a:spcPts val="0"/>
              </a:spcBef>
              <a:spcAft>
                <a:spcPts val="0"/>
              </a:spcAft>
              <a:buSzPts val="1500"/>
              <a:buAutoNum type="arabicParenR"/>
            </a:pPr>
            <a:r>
              <a:rPr lang="en" sz="1500" b="1" dirty="0"/>
              <a:t>Pre-reading questions</a:t>
            </a:r>
            <a:r>
              <a:rPr lang="en" sz="1500" dirty="0"/>
              <a:t>. The intent is for teachers use these questions as a guide for a pre-reading discussion with the class (5-10 minutes).</a:t>
            </a:r>
            <a:endParaRPr sz="1500" dirty="0"/>
          </a:p>
          <a:p>
            <a:pPr marL="914400" lvl="0" indent="-323850" algn="l" rtl="0">
              <a:spcBef>
                <a:spcPts val="0"/>
              </a:spcBef>
              <a:spcAft>
                <a:spcPts val="0"/>
              </a:spcAft>
              <a:buSzPts val="1500"/>
              <a:buAutoNum type="arabicParenR"/>
            </a:pPr>
            <a:r>
              <a:rPr lang="en" sz="1500" b="1" dirty="0"/>
              <a:t>A guiding question and comprehension questions</a:t>
            </a:r>
            <a:r>
              <a:rPr lang="en" sz="1500" dirty="0"/>
              <a:t>. This slide is intended to be projected during reading to help guide students’ comprehension. The text can be used for shared reading, group reading, choral reading or independent reading based on student needs (20-30 minutes)</a:t>
            </a:r>
            <a:endParaRPr sz="1500" dirty="0"/>
          </a:p>
          <a:p>
            <a:pPr marL="914400" lvl="0" indent="-323850" algn="l" rtl="0">
              <a:spcBef>
                <a:spcPts val="0"/>
              </a:spcBef>
              <a:spcAft>
                <a:spcPts val="0"/>
              </a:spcAft>
              <a:buSzPts val="1500"/>
              <a:buAutoNum type="arabicParenR"/>
            </a:pPr>
            <a:r>
              <a:rPr lang="en" sz="1500" b="1" dirty="0"/>
              <a:t>A reflection question </a:t>
            </a:r>
            <a:r>
              <a:rPr lang="en" sz="1500" dirty="0"/>
              <a:t>for consolidation. This question can be used for a class discussion, exit card, writing prompt, etc. (5-10 minutes)</a:t>
            </a:r>
            <a:endParaRPr sz="1500" b="1" dirty="0"/>
          </a:p>
          <a:p>
            <a:pPr marL="914400" lvl="0" indent="-323850" algn="l" rtl="0">
              <a:spcBef>
                <a:spcPts val="0"/>
              </a:spcBef>
              <a:spcAft>
                <a:spcPts val="0"/>
              </a:spcAft>
              <a:buSzPts val="1500"/>
              <a:buAutoNum type="arabicParenR"/>
            </a:pPr>
            <a:r>
              <a:rPr lang="en" sz="1500" dirty="0"/>
              <a:t>A selection of </a:t>
            </a:r>
            <a:r>
              <a:rPr lang="en" sz="1500" b="1" dirty="0"/>
              <a:t>extension activities </a:t>
            </a:r>
            <a:r>
              <a:rPr lang="en" sz="1500" dirty="0"/>
              <a:t>that can be used to build upon ideas in the reading, in tandem with other texts in the book, or as a provocation for a related unit. These may involve other strands of the French Immersion curriculum (listening, speaking, writing), or cross-curricular links</a:t>
            </a:r>
            <a:r>
              <a:rPr lang="en" sz="1500" b="1" dirty="0"/>
              <a:t>.</a:t>
            </a:r>
            <a:endParaRPr sz="1500" b="1" dirty="0"/>
          </a:p>
        </p:txBody>
      </p:sp>
      <p:pic>
        <p:nvPicPr>
          <p:cNvPr id="2" name="Google Shape;65;p14">
            <a:extLst>
              <a:ext uri="{FF2B5EF4-FFF2-40B4-BE49-F238E27FC236}">
                <a16:creationId xmlns:a16="http://schemas.microsoft.com/office/drawing/2014/main" id="{6C5B0DDA-0CC8-A648-1AB6-28BD56A5BAFB}"/>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8465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marL="0" indent="0"/>
            <a:r>
              <a:rPr lang="en-US" sz="1000" dirty="0"/>
              <a:t>This resource, &lt;</a:t>
            </a:r>
            <a:r>
              <a:rPr lang="en-US" sz="1000" i="1" dirty="0"/>
              <a:t>Your modified title</a:t>
            </a:r>
            <a:r>
              <a:rPr lang="en-US" sz="1000" dirty="0"/>
              <a:t>&gt;, is adapted from </a:t>
            </a:r>
            <a:r>
              <a:rPr lang="en-US" sz="1000" i="1" dirty="0"/>
              <a:t>Passe à </a:t>
            </a:r>
            <a:r>
              <a:rPr lang="en-US" sz="1000" i="1" dirty="0" err="1"/>
              <a:t>l’action</a:t>
            </a:r>
            <a:r>
              <a:rPr lang="en-US" sz="1000" i="1" dirty="0"/>
              <a:t> : </a:t>
            </a:r>
            <a:r>
              <a:rPr lang="en-US" sz="1000" i="1" dirty="0" err="1"/>
              <a:t>Chaque</a:t>
            </a:r>
            <a:r>
              <a:rPr lang="en-US" sz="1000" i="1" dirty="0"/>
              <a:t> goutte </a:t>
            </a:r>
            <a:r>
              <a:rPr lang="en-US" sz="1000" i="1" dirty="0" err="1"/>
              <a:t>compte</a:t>
            </a:r>
            <a:r>
              <a:rPr lang="en-US" sz="1000" i="1" dirty="0"/>
              <a:t> </a:t>
            </a:r>
            <a:r>
              <a:rPr lang="en-US" sz="1000" i="1" dirty="0" err="1"/>
              <a:t>Leçon</a:t>
            </a:r>
            <a:r>
              <a:rPr lang="en-US" sz="1000" i="1" dirty="0"/>
              <a:t> 3 </a:t>
            </a:r>
            <a:r>
              <a:rPr lang="en-US" sz="1000" dirty="0"/>
              <a:t>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66520"/>
            <a:ext cx="8638688" cy="3672600"/>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145667"/>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602630"/>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a:stretch>
        </a:blipFill>
        <a:effectLst/>
      </p:bgPr>
    </p:bg>
    <p:spTree>
      <p:nvGrpSpPr>
        <p:cNvPr id="1" name="Shape 328"/>
        <p:cNvGrpSpPr/>
        <p:nvPr/>
      </p:nvGrpSpPr>
      <p:grpSpPr>
        <a:xfrm>
          <a:off x="0" y="0"/>
          <a:ext cx="0" cy="0"/>
          <a:chOff x="0" y="0"/>
          <a:chExt cx="0" cy="0"/>
        </a:xfrm>
      </p:grpSpPr>
      <p:sp>
        <p:nvSpPr>
          <p:cNvPr id="329" name="Google Shape;329;p6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dirty="0">
                <a:solidFill>
                  <a:srgbClr val="005FB8"/>
                </a:solidFill>
                <a:latin typeface="Open Sans"/>
                <a:ea typeface="Open Sans"/>
                <a:cs typeface="Open Sans"/>
                <a:sym typeface="Open Sans"/>
              </a:rPr>
              <a:t>Passe à l’action :</a:t>
            </a:r>
            <a:endParaRPr sz="4300" b="1" dirty="0">
              <a:solidFill>
                <a:srgbClr val="005FB8"/>
              </a:solidFill>
              <a:latin typeface="Open Sans"/>
              <a:ea typeface="Open Sans"/>
              <a:cs typeface="Open Sans"/>
              <a:sym typeface="Open Sans"/>
            </a:endParaRPr>
          </a:p>
          <a:p>
            <a:pPr marL="0" lvl="0" indent="0" algn="l" rtl="0">
              <a:spcBef>
                <a:spcPts val="0"/>
              </a:spcBef>
              <a:spcAft>
                <a:spcPts val="0"/>
              </a:spcAft>
              <a:buNone/>
            </a:pPr>
            <a:r>
              <a:rPr lang="en" dirty="0">
                <a:solidFill>
                  <a:srgbClr val="005FB8"/>
                </a:solidFill>
                <a:latin typeface="Open Sans"/>
                <a:ea typeface="Open Sans"/>
                <a:cs typeface="Open Sans"/>
                <a:sym typeface="Open Sans"/>
              </a:rPr>
              <a:t>Chaque goutte compte</a:t>
            </a:r>
            <a:endParaRPr dirty="0">
              <a:solidFill>
                <a:srgbClr val="005FB8"/>
              </a:solidFill>
              <a:latin typeface="Open Sans"/>
              <a:ea typeface="Open Sans"/>
              <a:cs typeface="Open Sans"/>
              <a:sym typeface="Open Sans"/>
            </a:endParaRPr>
          </a:p>
        </p:txBody>
      </p:sp>
      <p:sp>
        <p:nvSpPr>
          <p:cNvPr id="336" name="Google Shape;336;p62"/>
          <p:cNvSpPr txBox="1"/>
          <p:nvPr/>
        </p:nvSpPr>
        <p:spPr>
          <a:xfrm>
            <a:off x="806186" y="4364760"/>
            <a:ext cx="176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2F3139"/>
                </a:solidFill>
                <a:latin typeface="Open Sans"/>
                <a:ea typeface="Open Sans"/>
                <a:cs typeface="Open Sans"/>
                <a:sym typeface="Open Sans"/>
              </a:rPr>
              <a:t>Image: Scholastic Education</a:t>
            </a:r>
            <a:endParaRPr sz="800" b="1" dirty="0">
              <a:solidFill>
                <a:srgbClr val="2F3139"/>
              </a:solidFill>
              <a:latin typeface="Open Sans"/>
              <a:ea typeface="Open Sans"/>
              <a:cs typeface="Open Sans"/>
              <a:sym typeface="Open Sans"/>
            </a:endParaRPr>
          </a:p>
        </p:txBody>
      </p:sp>
      <p:pic>
        <p:nvPicPr>
          <p:cNvPr id="2" name="Google Shape;335;p62">
            <a:hlinkClick r:id="rId4"/>
            <a:extLst>
              <a:ext uri="{FF2B5EF4-FFF2-40B4-BE49-F238E27FC236}">
                <a16:creationId xmlns:a16="http://schemas.microsoft.com/office/drawing/2014/main" id="{7514CA28-99E5-C11F-4E0D-334229C3E70C}"/>
              </a:ext>
            </a:extLst>
          </p:cNvPr>
          <p:cNvPicPr preferRelativeResize="0"/>
          <p:nvPr/>
        </p:nvPicPr>
        <p:blipFill>
          <a:blip r:embed="rId5">
            <a:alphaModFix/>
          </a:blip>
          <a:stretch>
            <a:fillRect/>
          </a:stretch>
        </p:blipFill>
        <p:spPr>
          <a:xfrm>
            <a:off x="802875" y="1936568"/>
            <a:ext cx="1769111" cy="2428192"/>
          </a:xfrm>
          <a:prstGeom prst="rect">
            <a:avLst/>
          </a:prstGeom>
          <a:noFill/>
          <a:ln>
            <a:noFill/>
          </a:ln>
        </p:spPr>
      </p:pic>
      <p:pic>
        <p:nvPicPr>
          <p:cNvPr id="6" name="Image 5" descr="Une image contenant art, dessin humoristique, créativité, illustration">
            <a:extLst>
              <a:ext uri="{FF2B5EF4-FFF2-40B4-BE49-F238E27FC236}">
                <a16:creationId xmlns:a16="http://schemas.microsoft.com/office/drawing/2014/main" id="{88A0A1CD-59CF-46BF-DE2B-09C6344281DD}"/>
              </a:ext>
            </a:extLst>
          </p:cNvPr>
          <p:cNvPicPr>
            <a:picLocks noChangeAspect="1"/>
          </p:cNvPicPr>
          <p:nvPr/>
        </p:nvPicPr>
        <p:blipFill>
          <a:blip r:embed="rId6"/>
          <a:srcRect r="74365"/>
          <a:stretch>
            <a:fillRect/>
          </a:stretch>
        </p:blipFill>
        <p:spPr>
          <a:xfrm>
            <a:off x="7053898" y="0"/>
            <a:ext cx="2344102" cy="5143500"/>
          </a:xfrm>
          <a:prstGeom prst="rect">
            <a:avLst/>
          </a:prstGeom>
        </p:spPr>
      </p:pic>
      <p:pic>
        <p:nvPicPr>
          <p:cNvPr id="5" name="Google Shape;65;p14">
            <a:extLst>
              <a:ext uri="{FF2B5EF4-FFF2-40B4-BE49-F238E27FC236}">
                <a16:creationId xmlns:a16="http://schemas.microsoft.com/office/drawing/2014/main" id="{3CF7EB0B-7358-E3C3-324B-4876107C78FC}"/>
              </a:ext>
            </a:extLst>
          </p:cNvPr>
          <p:cNvPicPr preferRelativeResize="0"/>
          <p:nvPr/>
        </p:nvPicPr>
        <p:blipFill>
          <a:blip r:embed="rId7">
            <a:alphaModFix/>
          </a:blip>
          <a:stretch>
            <a:fillRect/>
          </a:stretch>
        </p:blipFill>
        <p:spPr>
          <a:xfrm>
            <a:off x="-1" y="4712610"/>
            <a:ext cx="1090248" cy="4308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51" name="Google Shape;351;p63"/>
          <p:cNvSpPr/>
          <p:nvPr/>
        </p:nvSpPr>
        <p:spPr>
          <a:xfrm>
            <a:off x="2222700" y="136651"/>
            <a:ext cx="4698600" cy="732300"/>
          </a:xfrm>
          <a:prstGeom prst="rect">
            <a:avLst/>
          </a:prstGeom>
          <a:solidFill>
            <a:srgbClr val="B8DFF2"/>
          </a:solidFill>
          <a:ln w="38100" cap="flat" cmpd="sng">
            <a:solidFill>
              <a:srgbClr val="005FB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Leçons dans l’unité</a:t>
            </a:r>
            <a:endParaRPr>
              <a:solidFill>
                <a:srgbClr val="005FB8"/>
              </a:solidFill>
              <a:latin typeface="Open Sans"/>
              <a:ea typeface="Open Sans"/>
              <a:cs typeface="Open Sans"/>
              <a:sym typeface="Open Sans"/>
            </a:endParaRPr>
          </a:p>
        </p:txBody>
      </p:sp>
      <p:sp>
        <p:nvSpPr>
          <p:cNvPr id="352" name="Google Shape;352;p63"/>
          <p:cNvSpPr txBox="1"/>
          <p:nvPr/>
        </p:nvSpPr>
        <p:spPr>
          <a:xfrm>
            <a:off x="374325" y="957820"/>
            <a:ext cx="8395350" cy="3785621"/>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363636"/>
              </a:buClr>
              <a:buSzPts val="1700"/>
              <a:buFont typeface="Open Sans"/>
              <a:buChar char="★"/>
            </a:pPr>
            <a:r>
              <a:rPr lang="en" sz="1800" u="sng" dirty="0">
                <a:solidFill>
                  <a:schemeClr val="hlink"/>
                </a:solidFill>
                <a:latin typeface="Open Sans"/>
                <a:ea typeface="Open Sans"/>
                <a:cs typeface="Open Sans"/>
                <a:sym typeface="Open Sans"/>
                <a:hlinkClick r:id="rId3" action="ppaction://hlinksldjump"/>
              </a:rPr>
              <a:t>Leçon 1:L’eau dans le monde</a:t>
            </a:r>
            <a:r>
              <a:rPr lang="en" sz="1800" dirty="0">
                <a:latin typeface="Open Sans"/>
                <a:ea typeface="Open Sans"/>
                <a:cs typeface="Open Sans"/>
                <a:sym typeface="Open Sans"/>
              </a:rPr>
              <a:t> </a:t>
            </a:r>
            <a:r>
              <a:rPr lang="en" sz="1800" dirty="0">
                <a:solidFill>
                  <a:srgbClr val="363636"/>
                </a:solidFill>
                <a:latin typeface="Open Sans"/>
                <a:ea typeface="Open Sans"/>
                <a:cs typeface="Open Sans"/>
                <a:sym typeface="Open Sans"/>
              </a:rPr>
              <a:t>p. 8-9</a:t>
            </a:r>
            <a:endParaRPr sz="1800" dirty="0">
              <a:solidFill>
                <a:srgbClr val="363636"/>
              </a:solidFill>
              <a:latin typeface="Open Sans"/>
              <a:ea typeface="Open Sans"/>
              <a:cs typeface="Open Sans"/>
              <a:sym typeface="Open Sans"/>
            </a:endParaRPr>
          </a:p>
          <a:p>
            <a:pPr marL="914400" lvl="1" indent="-336550" algn="l" rtl="0">
              <a:spcBef>
                <a:spcPts val="0"/>
              </a:spcBef>
              <a:spcAft>
                <a:spcPts val="0"/>
              </a:spcAft>
              <a:buClr>
                <a:srgbClr val="363636"/>
              </a:buClr>
              <a:buSzPts val="1700"/>
              <a:buFont typeface="Open Sans"/>
              <a:buChar char="○"/>
            </a:pPr>
            <a:r>
              <a:rPr lang="en" sz="1800" dirty="0">
                <a:solidFill>
                  <a:srgbClr val="363636"/>
                </a:solidFill>
                <a:latin typeface="Open Sans"/>
                <a:ea typeface="Open Sans"/>
                <a:cs typeface="Open Sans"/>
                <a:sym typeface="Open Sans"/>
              </a:rPr>
              <a:t>Grande idée: L’utilisation de l’eau autour du monde</a:t>
            </a:r>
            <a:endParaRPr sz="1800" dirty="0">
              <a:solidFill>
                <a:srgbClr val="363636"/>
              </a:solidFill>
              <a:latin typeface="Open Sans"/>
              <a:ea typeface="Open Sans"/>
              <a:cs typeface="Open Sans"/>
              <a:sym typeface="Open Sans"/>
            </a:endParaRPr>
          </a:p>
          <a:p>
            <a:pPr marL="914400" lvl="0" indent="0" algn="l" rtl="0">
              <a:spcBef>
                <a:spcPts val="0"/>
              </a:spcBef>
              <a:spcAft>
                <a:spcPts val="0"/>
              </a:spcAft>
              <a:buNone/>
            </a:pPr>
            <a:endParaRPr sz="1800" dirty="0">
              <a:solidFill>
                <a:srgbClr val="363636"/>
              </a:solidFill>
              <a:latin typeface="Open Sans"/>
              <a:ea typeface="Open Sans"/>
              <a:cs typeface="Open Sans"/>
              <a:sym typeface="Open Sans"/>
            </a:endParaRPr>
          </a:p>
          <a:p>
            <a:pPr marL="457200" lvl="0" indent="-336550" algn="l" rtl="0">
              <a:spcBef>
                <a:spcPts val="0"/>
              </a:spcBef>
              <a:spcAft>
                <a:spcPts val="0"/>
              </a:spcAft>
              <a:buClr>
                <a:srgbClr val="363636"/>
              </a:buClr>
              <a:buSzPts val="1700"/>
              <a:buFont typeface="Open Sans"/>
              <a:buChar char="★"/>
            </a:pPr>
            <a:r>
              <a:rPr lang="en" sz="1800" u="sng" dirty="0">
                <a:solidFill>
                  <a:schemeClr val="hlink"/>
                </a:solidFill>
                <a:latin typeface="Open Sans"/>
                <a:ea typeface="Open Sans"/>
                <a:cs typeface="Open Sans"/>
                <a:sym typeface="Open Sans"/>
                <a:hlinkClick r:id="" action="ppaction://noaction"/>
              </a:rPr>
              <a:t>Leçon 2: Pénurie d’eau douce</a:t>
            </a:r>
            <a:r>
              <a:rPr lang="en" sz="1800" dirty="0">
                <a:solidFill>
                  <a:srgbClr val="363636"/>
                </a:solidFill>
                <a:latin typeface="Open Sans"/>
                <a:ea typeface="Open Sans"/>
                <a:cs typeface="Open Sans"/>
                <a:sym typeface="Open Sans"/>
              </a:rPr>
              <a:t> p. 16-17</a:t>
            </a:r>
            <a:endParaRPr sz="1800" dirty="0">
              <a:solidFill>
                <a:srgbClr val="363636"/>
              </a:solidFill>
              <a:latin typeface="Open Sans"/>
              <a:ea typeface="Open Sans"/>
              <a:cs typeface="Open Sans"/>
              <a:sym typeface="Open Sans"/>
            </a:endParaRPr>
          </a:p>
          <a:p>
            <a:pPr marL="914400" lvl="1" indent="-336550" algn="l" rtl="0">
              <a:spcBef>
                <a:spcPts val="0"/>
              </a:spcBef>
              <a:spcAft>
                <a:spcPts val="0"/>
              </a:spcAft>
              <a:buClr>
                <a:srgbClr val="363636"/>
              </a:buClr>
              <a:buSzPts val="1700"/>
              <a:buFont typeface="Open Sans"/>
              <a:buChar char="○"/>
            </a:pPr>
            <a:r>
              <a:rPr lang="en" sz="1800" dirty="0">
                <a:solidFill>
                  <a:srgbClr val="363636"/>
                </a:solidFill>
                <a:latin typeface="Open Sans"/>
                <a:ea typeface="Open Sans"/>
                <a:cs typeface="Open Sans"/>
                <a:sym typeface="Open Sans"/>
              </a:rPr>
              <a:t>Grande idée: Le changement climatique et la façon dont ça affecte les systèmes d’eau</a:t>
            </a:r>
            <a:endParaRPr sz="1800" dirty="0">
              <a:solidFill>
                <a:srgbClr val="363636"/>
              </a:solidFill>
              <a:latin typeface="Open Sans"/>
              <a:ea typeface="Open Sans"/>
              <a:cs typeface="Open Sans"/>
              <a:sym typeface="Open Sans"/>
            </a:endParaRPr>
          </a:p>
          <a:p>
            <a:pPr marL="914400" lvl="0" indent="0" algn="l" rtl="0">
              <a:spcBef>
                <a:spcPts val="0"/>
              </a:spcBef>
              <a:spcAft>
                <a:spcPts val="0"/>
              </a:spcAft>
              <a:buNone/>
            </a:pPr>
            <a:endParaRPr sz="1800" dirty="0">
              <a:solidFill>
                <a:srgbClr val="363636"/>
              </a:solidFill>
              <a:latin typeface="Open Sans"/>
              <a:ea typeface="Open Sans"/>
              <a:cs typeface="Open Sans"/>
              <a:sym typeface="Open Sans"/>
            </a:endParaRPr>
          </a:p>
          <a:p>
            <a:pPr marL="457200" lvl="0" indent="-336550" algn="l" rtl="0">
              <a:spcBef>
                <a:spcPts val="0"/>
              </a:spcBef>
              <a:spcAft>
                <a:spcPts val="0"/>
              </a:spcAft>
              <a:buClr>
                <a:srgbClr val="363636"/>
              </a:buClr>
              <a:buSzPts val="1700"/>
              <a:buFont typeface="Open Sans"/>
              <a:buChar char="★"/>
            </a:pPr>
            <a:r>
              <a:rPr lang="en" sz="1800" u="sng" dirty="0">
                <a:solidFill>
                  <a:schemeClr val="hlink"/>
                </a:solidFill>
                <a:latin typeface="Open Sans"/>
                <a:ea typeface="Open Sans"/>
                <a:cs typeface="Open Sans"/>
                <a:sym typeface="Open Sans"/>
                <a:hlinkClick r:id="rId3" action="ppaction://hlinksldjump"/>
              </a:rPr>
              <a:t>Leçon 3: L’eau est un droit de la personne! </a:t>
            </a:r>
            <a:r>
              <a:rPr lang="en" sz="1800" dirty="0">
                <a:solidFill>
                  <a:schemeClr val="dk1"/>
                </a:solidFill>
                <a:latin typeface="Open Sans"/>
                <a:ea typeface="Open Sans"/>
                <a:cs typeface="Open Sans"/>
                <a:sym typeface="Open Sans"/>
              </a:rPr>
              <a:t> p. 18-19</a:t>
            </a:r>
            <a:endParaRPr sz="1800" dirty="0">
              <a:solidFill>
                <a:schemeClr val="dk1"/>
              </a:solidFill>
              <a:latin typeface="Open Sans"/>
              <a:ea typeface="Open Sans"/>
              <a:cs typeface="Open Sans"/>
              <a:sym typeface="Open Sans"/>
            </a:endParaRPr>
          </a:p>
          <a:p>
            <a:pPr marL="914400" lvl="1" indent="-336550" algn="l" rtl="0">
              <a:spcBef>
                <a:spcPts val="0"/>
              </a:spcBef>
              <a:spcAft>
                <a:spcPts val="0"/>
              </a:spcAft>
              <a:buClr>
                <a:schemeClr val="dk1"/>
              </a:buClr>
              <a:buSzPts val="1700"/>
              <a:buFont typeface="Jost"/>
              <a:buChar char="○"/>
            </a:pPr>
            <a:r>
              <a:rPr lang="en" sz="1800" dirty="0">
                <a:solidFill>
                  <a:schemeClr val="dk1"/>
                </a:solidFill>
                <a:latin typeface="Open Sans"/>
                <a:ea typeface="Open Sans"/>
                <a:cs typeface="Open Sans"/>
                <a:sym typeface="Open Sans"/>
              </a:rPr>
              <a:t>Grande idée: Survol des enjeux mondiaux autour de l’accès à l’eau propre  </a:t>
            </a:r>
            <a:r>
              <a:rPr lang="en" sz="1800" b="1" i="1" dirty="0">
                <a:solidFill>
                  <a:srgbClr val="EF2737"/>
                </a:solidFill>
                <a:latin typeface="Open Sans"/>
                <a:ea typeface="Open Sans"/>
                <a:cs typeface="Open Sans"/>
                <a:sym typeface="Open Sans"/>
              </a:rPr>
              <a:t>L’eau propre sur les réserves autochtones</a:t>
            </a:r>
            <a:endParaRPr sz="1800" b="1" dirty="0">
              <a:solidFill>
                <a:srgbClr val="EF2737"/>
              </a:solidFill>
              <a:latin typeface="Open Sans"/>
              <a:ea typeface="Open Sans"/>
              <a:cs typeface="Open Sans"/>
              <a:sym typeface="Open Sans"/>
            </a:endParaRPr>
          </a:p>
          <a:p>
            <a:pPr marL="914400" lvl="0" indent="0" algn="l" rtl="0">
              <a:spcBef>
                <a:spcPts val="0"/>
              </a:spcBef>
              <a:spcAft>
                <a:spcPts val="0"/>
              </a:spcAft>
              <a:buNone/>
            </a:pPr>
            <a:endParaRPr sz="1800" b="1" dirty="0">
              <a:solidFill>
                <a:srgbClr val="EF2737"/>
              </a:solidFill>
              <a:latin typeface="Open Sans"/>
              <a:ea typeface="Open Sans"/>
              <a:cs typeface="Open Sans"/>
              <a:sym typeface="Open Sans"/>
            </a:endParaRPr>
          </a:p>
          <a:p>
            <a:pPr marL="457200" lvl="0" indent="-336550" algn="l" rtl="0">
              <a:spcBef>
                <a:spcPts val="0"/>
              </a:spcBef>
              <a:spcAft>
                <a:spcPts val="0"/>
              </a:spcAft>
              <a:buClr>
                <a:schemeClr val="dk1"/>
              </a:buClr>
              <a:buSzPts val="1700"/>
              <a:buFont typeface="Open Sans"/>
              <a:buChar char="★"/>
            </a:pPr>
            <a:r>
              <a:rPr lang="en" sz="1800" u="sng" dirty="0">
                <a:solidFill>
                  <a:schemeClr val="hlink"/>
                </a:solidFill>
                <a:latin typeface="Open Sans"/>
                <a:ea typeface="Open Sans"/>
                <a:cs typeface="Open Sans"/>
                <a:sym typeface="Open Sans"/>
                <a:hlinkClick r:id="" action="ppaction://noaction"/>
              </a:rPr>
              <a:t>Leçon 4: L’Eau potable devrait-elle coûter plus cher?</a:t>
            </a:r>
            <a:r>
              <a:rPr lang="en" sz="1800" dirty="0">
                <a:solidFill>
                  <a:schemeClr val="dk1"/>
                </a:solidFill>
                <a:latin typeface="Open Sans"/>
                <a:ea typeface="Open Sans"/>
                <a:cs typeface="Open Sans"/>
                <a:sym typeface="Open Sans"/>
              </a:rPr>
              <a:t> p. 28-29</a:t>
            </a:r>
            <a:endParaRPr sz="1800" dirty="0">
              <a:solidFill>
                <a:schemeClr val="dk1"/>
              </a:solidFill>
              <a:latin typeface="Open Sans"/>
              <a:ea typeface="Open Sans"/>
              <a:cs typeface="Open Sans"/>
              <a:sym typeface="Open Sans"/>
            </a:endParaRPr>
          </a:p>
          <a:p>
            <a:pPr marL="914400" lvl="1" indent="-336550" algn="l" rtl="0">
              <a:spcBef>
                <a:spcPts val="0"/>
              </a:spcBef>
              <a:spcAft>
                <a:spcPts val="0"/>
              </a:spcAft>
              <a:buClr>
                <a:schemeClr val="dk1"/>
              </a:buClr>
              <a:buSzPts val="1700"/>
              <a:buFont typeface="Open Sans"/>
              <a:buChar char="○"/>
            </a:pPr>
            <a:r>
              <a:rPr lang="en" sz="1800" dirty="0">
                <a:solidFill>
                  <a:schemeClr val="dk1"/>
                </a:solidFill>
                <a:latin typeface="Open Sans"/>
                <a:ea typeface="Open Sans"/>
                <a:cs typeface="Open Sans"/>
                <a:sym typeface="Open Sans"/>
              </a:rPr>
              <a:t>Grande</a:t>
            </a:r>
            <a:r>
              <a:rPr lang="en" sz="1800" dirty="0">
                <a:solidFill>
                  <a:srgbClr val="363636"/>
                </a:solidFill>
                <a:latin typeface="Open Sans"/>
                <a:ea typeface="Open Sans"/>
                <a:cs typeface="Open Sans"/>
                <a:sym typeface="Open Sans"/>
              </a:rPr>
              <a:t> idée: On doit agir pour ne pas gaspiller l’eau.</a:t>
            </a:r>
            <a:endParaRPr sz="1800" dirty="0">
              <a:latin typeface="Open Sans"/>
              <a:ea typeface="Open Sans"/>
              <a:cs typeface="Open Sans"/>
              <a:sym typeface="Open Sans"/>
            </a:endParaRPr>
          </a:p>
        </p:txBody>
      </p:sp>
      <p:pic>
        <p:nvPicPr>
          <p:cNvPr id="2" name="Image 4" descr="Une image contenant art, dessin humoristique, créativité, illustration">
            <a:extLst>
              <a:ext uri="{FF2B5EF4-FFF2-40B4-BE49-F238E27FC236}">
                <a16:creationId xmlns:a16="http://schemas.microsoft.com/office/drawing/2014/main" id="{566CEEA4-FDFF-9F43-8FB7-703501EFD18D}"/>
              </a:ext>
            </a:extLst>
          </p:cNvPr>
          <p:cNvPicPr>
            <a:picLocks noChangeAspect="1"/>
          </p:cNvPicPr>
          <p:nvPr/>
        </p:nvPicPr>
        <p:blipFill rotWithShape="1">
          <a:blip r:embed="rId4"/>
          <a:srcRect l="50742" t="-12073" r="25595" b="-12073"/>
          <a:stretch>
            <a:fillRect/>
          </a:stretch>
        </p:blipFill>
        <p:spPr>
          <a:xfrm>
            <a:off x="7352355" y="-1713291"/>
            <a:ext cx="1630680" cy="4655762"/>
          </a:xfrm>
          <a:prstGeom prst="rect">
            <a:avLst/>
          </a:prstGeom>
        </p:spPr>
      </p:pic>
      <p:pic>
        <p:nvPicPr>
          <p:cNvPr id="7" name="Google Shape;65;p14">
            <a:extLst>
              <a:ext uri="{FF2B5EF4-FFF2-40B4-BE49-F238E27FC236}">
                <a16:creationId xmlns:a16="http://schemas.microsoft.com/office/drawing/2014/main" id="{0FA86001-FB3C-19A2-A07E-D673E479F023}"/>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88"/>
          <p:cNvSpPr txBox="1">
            <a:spLocks noGrp="1"/>
          </p:cNvSpPr>
          <p:nvPr>
            <p:ph type="title"/>
          </p:nvPr>
        </p:nvSpPr>
        <p:spPr>
          <a:xfrm>
            <a:off x="390525" y="611750"/>
            <a:ext cx="8362949"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5FB8"/>
                </a:solidFill>
                <a:latin typeface="Open Sans"/>
                <a:ea typeface="Open Sans"/>
                <a:cs typeface="Open Sans"/>
                <a:sym typeface="Open Sans"/>
              </a:rPr>
              <a:t>L’eau est un droit de la personne! , </a:t>
            </a:r>
            <a:r>
              <a:rPr lang="en" sz="3600" dirty="0">
                <a:solidFill>
                  <a:srgbClr val="005FB8"/>
                </a:solidFill>
                <a:latin typeface="Open Sans"/>
                <a:ea typeface="Open Sans"/>
                <a:cs typeface="Open Sans"/>
                <a:sym typeface="Open Sans"/>
              </a:rPr>
              <a:t>p. 18-19</a:t>
            </a:r>
            <a:endParaRPr sz="3600" dirty="0">
              <a:solidFill>
                <a:srgbClr val="005FB8"/>
              </a:solidFill>
              <a:latin typeface="Open Sans"/>
              <a:ea typeface="Open Sans"/>
              <a:cs typeface="Open Sans"/>
              <a:sym typeface="Open Sans"/>
            </a:endParaRPr>
          </a:p>
        </p:txBody>
      </p:sp>
      <p:sp>
        <p:nvSpPr>
          <p:cNvPr id="703" name="Google Shape;703;p88"/>
          <p:cNvSpPr txBox="1">
            <a:spLocks noGrp="1"/>
          </p:cNvSpPr>
          <p:nvPr>
            <p:ph type="body" idx="1"/>
          </p:nvPr>
        </p:nvSpPr>
        <p:spPr>
          <a:xfrm>
            <a:off x="580025" y="31375"/>
            <a:ext cx="7763700" cy="409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005FB8"/>
                </a:solidFill>
                <a:latin typeface="Open Sans"/>
                <a:ea typeface="Open Sans"/>
                <a:cs typeface="Open Sans"/>
                <a:sym typeface="Open Sans"/>
              </a:rPr>
              <a:t>Leçon 3: Passe à l’action, Chaque goutte compte</a:t>
            </a:r>
            <a:endParaRPr dirty="0">
              <a:solidFill>
                <a:srgbClr val="005FB8"/>
              </a:solidFill>
              <a:latin typeface="Open Sans"/>
              <a:ea typeface="Open Sans"/>
              <a:cs typeface="Open Sans"/>
              <a:sym typeface="Open Sans"/>
            </a:endParaRPr>
          </a:p>
        </p:txBody>
      </p:sp>
      <p:sp>
        <p:nvSpPr>
          <p:cNvPr id="704" name="Google Shape;704;p88"/>
          <p:cNvSpPr txBox="1"/>
          <p:nvPr/>
        </p:nvSpPr>
        <p:spPr>
          <a:xfrm>
            <a:off x="1314450" y="1866871"/>
            <a:ext cx="7439024" cy="3524011"/>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chemeClr val="dk1"/>
              </a:buClr>
              <a:buSzPts val="1700"/>
              <a:buFont typeface="Open Sans"/>
              <a:buChar char="○"/>
            </a:pPr>
            <a:r>
              <a:rPr lang="en" sz="2000" dirty="0">
                <a:solidFill>
                  <a:schemeClr val="dk1"/>
                </a:solidFill>
                <a:latin typeface="Open Sans"/>
                <a:ea typeface="Open Sans"/>
                <a:cs typeface="Open Sans"/>
                <a:sym typeface="Open Sans"/>
              </a:rPr>
              <a:t>Big idea: Overview of worldwide clean water access issues, clean water on Indigenous reserves </a:t>
            </a:r>
            <a:endParaRPr sz="2000" dirty="0">
              <a:solidFill>
                <a:schemeClr val="dk1"/>
              </a:solidFill>
              <a:latin typeface="Open Sans"/>
              <a:ea typeface="Open Sans"/>
              <a:cs typeface="Open Sans"/>
              <a:sym typeface="Open Sans"/>
            </a:endParaRPr>
          </a:p>
          <a:p>
            <a:pPr marL="914400" lvl="0" indent="0" algn="l" rtl="0">
              <a:spcBef>
                <a:spcPts val="0"/>
              </a:spcBef>
              <a:spcAft>
                <a:spcPts val="0"/>
              </a:spcAft>
              <a:buNone/>
            </a:pPr>
            <a:endParaRPr sz="2000" dirty="0">
              <a:solidFill>
                <a:schemeClr val="dk1"/>
              </a:solidFill>
              <a:latin typeface="Open Sans"/>
              <a:ea typeface="Open Sans"/>
              <a:cs typeface="Open Sans"/>
              <a:sym typeface="Open Sans"/>
            </a:endParaRPr>
          </a:p>
          <a:p>
            <a:pPr marL="914400" lvl="1" indent="-336550" algn="l" rtl="0">
              <a:spcBef>
                <a:spcPts val="0"/>
              </a:spcBef>
              <a:spcAft>
                <a:spcPts val="0"/>
              </a:spcAft>
              <a:buClr>
                <a:schemeClr val="dk1"/>
              </a:buClr>
              <a:buSzPts val="1700"/>
              <a:buFont typeface="Open Sans"/>
              <a:buChar char="○"/>
            </a:pPr>
            <a:r>
              <a:rPr lang="en" sz="2000" dirty="0">
                <a:solidFill>
                  <a:schemeClr val="dk1"/>
                </a:solidFill>
                <a:latin typeface="Open Sans"/>
                <a:ea typeface="Open Sans"/>
                <a:cs typeface="Open Sans"/>
                <a:sym typeface="Open Sans"/>
              </a:rPr>
              <a:t>Curriculum connections:</a:t>
            </a:r>
            <a:endParaRPr sz="2000" dirty="0">
              <a:solidFill>
                <a:schemeClr val="dk1"/>
              </a:solidFill>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2000" b="1" dirty="0"/>
              <a:t>Grade 5 Social Studies </a:t>
            </a:r>
            <a:r>
              <a:rPr lang="en" sz="2000" dirty="0"/>
              <a:t>Citizenship</a:t>
            </a:r>
            <a:endParaRPr sz="2000" dirty="0"/>
          </a:p>
          <a:p>
            <a:pPr marL="1371600" lvl="2" indent="-336550" algn="l" rtl="0">
              <a:spcBef>
                <a:spcPts val="0"/>
              </a:spcBef>
              <a:spcAft>
                <a:spcPts val="0"/>
              </a:spcAft>
              <a:buClr>
                <a:schemeClr val="dk1"/>
              </a:buClr>
              <a:buSzPts val="1700"/>
              <a:buFont typeface="Open Sans"/>
              <a:buChar char="■"/>
            </a:pPr>
            <a:r>
              <a:rPr lang="en" sz="2000" b="1" dirty="0"/>
              <a:t>Grade 6 Social Studies </a:t>
            </a:r>
            <a:r>
              <a:rPr lang="en" sz="2000" dirty="0"/>
              <a:t>Canada and the world</a:t>
            </a:r>
            <a:endParaRPr sz="2000" dirty="0"/>
          </a:p>
          <a:p>
            <a:pPr marL="1371600" lvl="2" indent="-336550" algn="l" rtl="0">
              <a:spcBef>
                <a:spcPts val="0"/>
              </a:spcBef>
              <a:spcAft>
                <a:spcPts val="0"/>
              </a:spcAft>
              <a:buClr>
                <a:schemeClr val="dk1"/>
              </a:buClr>
              <a:buSzPts val="1700"/>
              <a:buFont typeface="Open Sans"/>
              <a:buChar char="■"/>
            </a:pPr>
            <a:r>
              <a:rPr lang="en" sz="2000" b="1" dirty="0"/>
              <a:t>Grade 7 Geography </a:t>
            </a:r>
            <a:r>
              <a:rPr lang="en" sz="2000" dirty="0"/>
              <a:t>Conservation of resources</a:t>
            </a:r>
            <a:endParaRPr sz="2000" dirty="0"/>
          </a:p>
          <a:p>
            <a:pPr marL="1371600" lvl="2" indent="-336550" algn="l" rtl="0">
              <a:spcBef>
                <a:spcPts val="0"/>
              </a:spcBef>
              <a:spcAft>
                <a:spcPts val="0"/>
              </a:spcAft>
              <a:buClr>
                <a:schemeClr val="dk1"/>
              </a:buClr>
              <a:buSzPts val="1700"/>
              <a:buFont typeface="Open Sans"/>
              <a:buChar char="■"/>
            </a:pPr>
            <a:r>
              <a:rPr lang="en" sz="2000" b="1" dirty="0"/>
              <a:t>Grade 8 Geography </a:t>
            </a:r>
            <a:r>
              <a:rPr lang="en" sz="2000" dirty="0"/>
              <a:t>Sustainable resource access, sustainable development goals</a:t>
            </a:r>
            <a:endParaRPr sz="2000" dirty="0"/>
          </a:p>
          <a:p>
            <a:pPr marL="1371600" lvl="2" indent="-336550" algn="l" rtl="0">
              <a:spcBef>
                <a:spcPts val="0"/>
              </a:spcBef>
              <a:spcAft>
                <a:spcPts val="0"/>
              </a:spcAft>
              <a:buClr>
                <a:schemeClr val="dk1"/>
              </a:buClr>
              <a:buSzPts val="1700"/>
              <a:buFont typeface="Open Sans"/>
              <a:buChar char="■"/>
            </a:pPr>
            <a:r>
              <a:rPr lang="en" sz="2000" b="1" dirty="0"/>
              <a:t>Grade 8 Science </a:t>
            </a:r>
            <a:r>
              <a:rPr lang="en" sz="2000" dirty="0"/>
              <a:t>Water systems</a:t>
            </a:r>
            <a:endParaRPr sz="2000" b="1" dirty="0">
              <a:solidFill>
                <a:schemeClr val="dk1"/>
              </a:solidFill>
              <a:latin typeface="Open Sans"/>
              <a:ea typeface="Open Sans"/>
              <a:cs typeface="Open Sans"/>
              <a:sym typeface="Open Sans"/>
            </a:endParaRPr>
          </a:p>
          <a:p>
            <a:pPr marL="0" lvl="0" indent="0" algn="l" rtl="0">
              <a:spcBef>
                <a:spcPts val="0"/>
              </a:spcBef>
              <a:spcAft>
                <a:spcPts val="0"/>
              </a:spcAft>
              <a:buNone/>
            </a:pPr>
            <a:endParaRPr sz="1700" dirty="0">
              <a:solidFill>
                <a:schemeClr val="dk1"/>
              </a:solidFill>
              <a:latin typeface="Open Sans"/>
              <a:ea typeface="Open Sans"/>
              <a:cs typeface="Open Sans"/>
              <a:sym typeface="Open Sans"/>
            </a:endParaRPr>
          </a:p>
        </p:txBody>
      </p:sp>
      <p:pic>
        <p:nvPicPr>
          <p:cNvPr id="2" name="Image 7" descr="Une image contenant art, nuit">
            <a:extLst>
              <a:ext uri="{FF2B5EF4-FFF2-40B4-BE49-F238E27FC236}">
                <a16:creationId xmlns:a16="http://schemas.microsoft.com/office/drawing/2014/main" id="{E2C3E38C-5E32-3A8A-42E3-016C8A0C0ED9}"/>
              </a:ext>
            </a:extLst>
          </p:cNvPr>
          <p:cNvPicPr>
            <a:picLocks noChangeAspect="1"/>
          </p:cNvPicPr>
          <p:nvPr/>
        </p:nvPicPr>
        <p:blipFill>
          <a:blip r:embed="rId3"/>
          <a:srcRect t="14926" r="33268"/>
          <a:stretch>
            <a:fillRect/>
          </a:stretch>
        </p:blipFill>
        <p:spPr>
          <a:xfrm>
            <a:off x="-3896119" y="2988222"/>
            <a:ext cx="6942550" cy="2902981"/>
          </a:xfrm>
          <a:prstGeom prst="rect">
            <a:avLst/>
          </a:prstGeom>
        </p:spPr>
      </p:pic>
      <p:pic>
        <p:nvPicPr>
          <p:cNvPr id="3" name="Google Shape;65;p14">
            <a:extLst>
              <a:ext uri="{FF2B5EF4-FFF2-40B4-BE49-F238E27FC236}">
                <a16:creationId xmlns:a16="http://schemas.microsoft.com/office/drawing/2014/main" id="{3818F180-FABF-32A1-04E5-305C74FD6B15}"/>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8" name="Google Shape;718;p89"/>
          <p:cNvSpPr txBox="1"/>
          <p:nvPr/>
        </p:nvSpPr>
        <p:spPr>
          <a:xfrm>
            <a:off x="865875" y="1262257"/>
            <a:ext cx="4105370" cy="5208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rgbClr val="005FB8"/>
                </a:solidFill>
                <a:latin typeface="Open Sans"/>
                <a:ea typeface="Open Sans"/>
                <a:cs typeface="Open Sans"/>
                <a:sym typeface="Open Sans"/>
              </a:rPr>
              <a:t>Mot: sanitaire</a:t>
            </a:r>
            <a:endParaRPr sz="2300">
              <a:solidFill>
                <a:srgbClr val="005FB8"/>
              </a:solidFill>
              <a:latin typeface="Open Sans"/>
              <a:ea typeface="Open Sans"/>
              <a:cs typeface="Open Sans"/>
              <a:sym typeface="Open Sans"/>
            </a:endParaRPr>
          </a:p>
        </p:txBody>
      </p:sp>
      <p:sp>
        <p:nvSpPr>
          <p:cNvPr id="720" name="Google Shape;720;p89"/>
          <p:cNvSpPr txBox="1"/>
          <p:nvPr/>
        </p:nvSpPr>
        <p:spPr>
          <a:xfrm>
            <a:off x="1521080" y="142500"/>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005FB8"/>
                </a:solidFill>
                <a:latin typeface="Open Sans"/>
                <a:ea typeface="Open Sans"/>
                <a:cs typeface="Open Sans"/>
                <a:sym typeface="Open Sans"/>
              </a:rPr>
              <a:t>Décomposition des morphèmes</a:t>
            </a:r>
            <a:endParaRPr sz="3200" dirty="0">
              <a:solidFill>
                <a:srgbClr val="005FB8"/>
              </a:solidFill>
              <a:latin typeface="Open Sans"/>
              <a:ea typeface="Open Sans"/>
              <a:cs typeface="Open Sans"/>
              <a:sym typeface="Open Sans"/>
            </a:endParaRPr>
          </a:p>
        </p:txBody>
      </p:sp>
      <p:sp>
        <p:nvSpPr>
          <p:cNvPr id="721" name="Google Shape;721;p89"/>
          <p:cNvSpPr txBox="1"/>
          <p:nvPr/>
        </p:nvSpPr>
        <p:spPr>
          <a:xfrm>
            <a:off x="5118600" y="1269175"/>
            <a:ext cx="4025400" cy="21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latin typeface="Open Sans"/>
                <a:ea typeface="Open Sans"/>
                <a:cs typeface="Open Sans"/>
                <a:sym typeface="Open Sans"/>
              </a:rPr>
              <a:t>Description:</a:t>
            </a:r>
            <a:endParaRPr sz="1600" dirty="0">
              <a:solidFill>
                <a:schemeClr val="dk1"/>
              </a:solidFill>
              <a:latin typeface="Open Sans"/>
              <a:ea typeface="Open Sans"/>
              <a:cs typeface="Open Sans"/>
              <a:sym typeface="Open Sans"/>
            </a:endParaRPr>
          </a:p>
          <a:p>
            <a:pPr marL="457200" lvl="0" indent="-330200" algn="l" rtl="0">
              <a:spcBef>
                <a:spcPts val="120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Lire le mot à l’oral</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Avec un partenaire, décomposez le mot en ses morphèmes sur une page lignée</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Prédisez ce que signifie chaque morphème</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Prédisez la signification globale du mot</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Soyez prêt à discuter le sens ensemble</a:t>
            </a:r>
            <a:endParaRPr sz="1600" dirty="0">
              <a:solidFill>
                <a:schemeClr val="dk1"/>
              </a:solidFill>
              <a:latin typeface="Open Sans"/>
              <a:ea typeface="Open Sans"/>
              <a:cs typeface="Open Sans"/>
              <a:sym typeface="Open Sans"/>
            </a:endParaRPr>
          </a:p>
        </p:txBody>
      </p:sp>
      <p:sp>
        <p:nvSpPr>
          <p:cNvPr id="3" name="Rectangle 1">
            <a:extLst>
              <a:ext uri="{FF2B5EF4-FFF2-40B4-BE49-F238E27FC236}">
                <a16:creationId xmlns:a16="http://schemas.microsoft.com/office/drawing/2014/main" id="{CE183AF4-C895-FE6A-D781-C0D9C2500EB7}"/>
              </a:ext>
            </a:extLst>
          </p:cNvPr>
          <p:cNvSpPr>
            <a:spLocks noChangeArrowheads="1"/>
          </p:cNvSpPr>
          <p:nvPr/>
        </p:nvSpPr>
        <p:spPr bwMode="auto">
          <a:xfrm>
            <a:off x="865875" y="2148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4" name="Image 7" descr="Une image contenant art, nuit">
            <a:extLst>
              <a:ext uri="{FF2B5EF4-FFF2-40B4-BE49-F238E27FC236}">
                <a16:creationId xmlns:a16="http://schemas.microsoft.com/office/drawing/2014/main" id="{C39E013E-203D-F986-7784-8785BCADF8BB}"/>
              </a:ext>
            </a:extLst>
          </p:cNvPr>
          <p:cNvPicPr>
            <a:picLocks noChangeAspect="1"/>
          </p:cNvPicPr>
          <p:nvPr/>
        </p:nvPicPr>
        <p:blipFill>
          <a:blip r:embed="rId3"/>
          <a:srcRect t="14926" r="33268"/>
          <a:stretch>
            <a:fillRect/>
          </a:stretch>
        </p:blipFill>
        <p:spPr>
          <a:xfrm>
            <a:off x="-3894214" y="3030158"/>
            <a:ext cx="6942550" cy="2902981"/>
          </a:xfrm>
          <a:prstGeom prst="rect">
            <a:avLst/>
          </a:prstGeom>
        </p:spPr>
      </p:pic>
      <p:graphicFrame>
        <p:nvGraphicFramePr>
          <p:cNvPr id="2" name="Table 1">
            <a:extLst>
              <a:ext uri="{FF2B5EF4-FFF2-40B4-BE49-F238E27FC236}">
                <a16:creationId xmlns:a16="http://schemas.microsoft.com/office/drawing/2014/main" id="{9ECAED58-6816-0A80-B957-79E49BF842B4}"/>
              </a:ext>
            </a:extLst>
          </p:cNvPr>
          <p:cNvGraphicFramePr>
            <a:graphicFrameLocks noGrp="1"/>
          </p:cNvGraphicFramePr>
          <p:nvPr>
            <p:extLst>
              <p:ext uri="{D42A27DB-BD31-4B8C-83A1-F6EECF244321}">
                <p14:modId xmlns:p14="http://schemas.microsoft.com/office/powerpoint/2010/main" val="3933752838"/>
              </p:ext>
            </p:extLst>
          </p:nvPr>
        </p:nvGraphicFramePr>
        <p:xfrm>
          <a:off x="865875" y="2007331"/>
          <a:ext cx="4105370" cy="2678066"/>
        </p:xfrm>
        <a:graphic>
          <a:graphicData uri="http://schemas.openxmlformats.org/drawingml/2006/table">
            <a:tbl>
              <a:tblPr/>
              <a:tblGrid>
                <a:gridCol w="835799">
                  <a:extLst>
                    <a:ext uri="{9D8B030D-6E8A-4147-A177-3AD203B41FA5}">
                      <a16:colId xmlns:a16="http://schemas.microsoft.com/office/drawing/2014/main" val="934957615"/>
                    </a:ext>
                  </a:extLst>
                </a:gridCol>
                <a:gridCol w="886980">
                  <a:extLst>
                    <a:ext uri="{9D8B030D-6E8A-4147-A177-3AD203B41FA5}">
                      <a16:colId xmlns:a16="http://schemas.microsoft.com/office/drawing/2014/main" val="1844723973"/>
                    </a:ext>
                  </a:extLst>
                </a:gridCol>
                <a:gridCol w="1217053">
                  <a:extLst>
                    <a:ext uri="{9D8B030D-6E8A-4147-A177-3AD203B41FA5}">
                      <a16:colId xmlns:a16="http://schemas.microsoft.com/office/drawing/2014/main" val="2103300779"/>
                    </a:ext>
                  </a:extLst>
                </a:gridCol>
                <a:gridCol w="1165538">
                  <a:extLst>
                    <a:ext uri="{9D8B030D-6E8A-4147-A177-3AD203B41FA5}">
                      <a16:colId xmlns:a16="http://schemas.microsoft.com/office/drawing/2014/main" val="3428015352"/>
                    </a:ext>
                  </a:extLst>
                </a:gridCol>
              </a:tblGrid>
              <a:tr h="430703">
                <a:tc>
                  <a:txBody>
                    <a:bodyPr/>
                    <a:lstStyle/>
                    <a:p>
                      <a:pPr fontAlgn="t">
                        <a:buNone/>
                      </a:pPr>
                      <a:r>
                        <a:rPr lang="en-CA" dirty="0">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000" b="0" i="0" u="none" strike="noStrike" dirty="0" err="1">
                          <a:solidFill>
                            <a:srgbClr val="000000"/>
                          </a:solidFill>
                          <a:effectLst/>
                          <a:latin typeface="Open Sans" panose="020B0606030504020204" pitchFamily="34" charset="0"/>
                        </a:rPr>
                        <a:t>Préfixe</a:t>
                      </a:r>
                      <a:r>
                        <a:rPr lang="en-CA" sz="1000" b="0" i="0" u="none" strike="noStrike" dirty="0">
                          <a:solidFill>
                            <a:srgbClr val="000000"/>
                          </a:solidFill>
                          <a:effectLst/>
                          <a:latin typeface="Open Sans" panose="020B0606030504020204" pitchFamily="34" charset="0"/>
                        </a:rPr>
                        <a:t>(s)</a:t>
                      </a:r>
                      <a:endParaRPr lang="en-CA"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000" b="0" i="0" u="none" strike="noStrike" dirty="0">
                          <a:solidFill>
                            <a:srgbClr val="000000"/>
                          </a:solidFill>
                          <a:effectLst/>
                          <a:latin typeface="Open Sans" panose="020B0606030504020204" pitchFamily="34" charset="0"/>
                        </a:rPr>
                        <a:t>Racine</a:t>
                      </a:r>
                      <a:endParaRPr lang="en-CA" dirty="0">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algn="ctr" rtl="0" fontAlgn="t">
                        <a:buNone/>
                      </a:pPr>
                      <a:r>
                        <a:rPr lang="en-CA" sz="1000" b="0" i="0" u="none" strike="noStrike">
                          <a:solidFill>
                            <a:srgbClr val="000000"/>
                          </a:solidFill>
                          <a:effectLst/>
                          <a:latin typeface="Open Sans" panose="020B0606030504020204" pitchFamily="34" charset="0"/>
                        </a:rPr>
                        <a:t>Suffixe(s)</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723104372"/>
                  </a:ext>
                </a:extLst>
              </a:tr>
              <a:tr h="714777">
                <a:tc>
                  <a:txBody>
                    <a:bodyPr/>
                    <a:lstStyle/>
                    <a:p>
                      <a:pPr rtl="0" fontAlgn="t">
                        <a:buNone/>
                      </a:pPr>
                      <a:r>
                        <a:rPr lang="en-CA" sz="1000" b="0" i="0" u="none" strike="noStrike">
                          <a:solidFill>
                            <a:srgbClr val="000000"/>
                          </a:solidFill>
                          <a:effectLst/>
                          <a:latin typeface="Open Sans" panose="020B0606030504020204" pitchFamily="34" charset="0"/>
                        </a:rPr>
                        <a:t>Morphème</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340073304"/>
                  </a:ext>
                </a:extLst>
              </a:tr>
              <a:tr h="721217">
                <a:tc>
                  <a:txBody>
                    <a:bodyPr/>
                    <a:lstStyle/>
                    <a:p>
                      <a:pPr rtl="0" fontAlgn="t">
                        <a:buNone/>
                      </a:pPr>
                      <a:r>
                        <a:rPr lang="en-CA" sz="1000" b="0" i="0" u="none" strike="noStrike">
                          <a:solidFill>
                            <a:srgbClr val="000000"/>
                          </a:solidFill>
                          <a:effectLst/>
                          <a:latin typeface="Open Sans" panose="020B0606030504020204" pitchFamily="34" charset="0"/>
                        </a:rPr>
                        <a:t>Sens</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dirty="0">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dirty="0">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a:txBody>
                    <a:bodyPr/>
                    <a:lstStyle/>
                    <a:p>
                      <a:pPr fontAlgn="t">
                        <a:buNone/>
                      </a:pPr>
                      <a:r>
                        <a:rPr lang="en-CA">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extLst>
                  <a:ext uri="{0D108BD9-81ED-4DB2-BD59-A6C34878D82A}">
                    <a16:rowId xmlns:a16="http://schemas.microsoft.com/office/drawing/2014/main" val="901314173"/>
                  </a:ext>
                </a:extLst>
              </a:tr>
              <a:tr h="811369">
                <a:tc>
                  <a:txBody>
                    <a:bodyPr/>
                    <a:lstStyle/>
                    <a:p>
                      <a:pPr rtl="0" fontAlgn="t">
                        <a:buNone/>
                      </a:pPr>
                      <a:r>
                        <a:rPr lang="en-CA" sz="1000" b="0" i="0" u="none" strike="noStrike">
                          <a:solidFill>
                            <a:srgbClr val="000000"/>
                          </a:solidFill>
                          <a:effectLst/>
                          <a:latin typeface="Open Sans" panose="020B0606030504020204" pitchFamily="34" charset="0"/>
                        </a:rPr>
                        <a:t>Sens du mot</a:t>
                      </a:r>
                      <a:endParaRPr lang="en-CA">
                        <a:effectLst/>
                      </a:endParaRP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gridSpan="3">
                  <a:txBody>
                    <a:bodyPr/>
                    <a:lstStyle/>
                    <a:p>
                      <a:pPr fontAlgn="t">
                        <a:buNone/>
                      </a:pPr>
                      <a:r>
                        <a:rPr lang="en-CA" dirty="0">
                          <a:effectLst/>
                        </a:rPr>
                        <a:t> </a:t>
                      </a:r>
                    </a:p>
                  </a:txBody>
                  <a:tcPr marL="76200" marR="76200" marT="76200" marB="76200">
                    <a:lnL w="7620" cap="flat" cmpd="sng" algn="ctr">
                      <a:solidFill>
                        <a:srgbClr val="191919"/>
                      </a:solidFill>
                      <a:prstDash val="solid"/>
                      <a:round/>
                      <a:headEnd type="none" w="med" len="med"/>
                      <a:tailEnd type="none" w="med" len="med"/>
                    </a:lnL>
                    <a:lnR w="7620" cap="flat" cmpd="sng" algn="ctr">
                      <a:solidFill>
                        <a:srgbClr val="191919"/>
                      </a:solidFill>
                      <a:prstDash val="solid"/>
                      <a:round/>
                      <a:headEnd type="none" w="med" len="med"/>
                      <a:tailEnd type="none" w="med" len="med"/>
                    </a:lnR>
                    <a:lnT w="7620" cap="flat" cmpd="sng" algn="ctr">
                      <a:solidFill>
                        <a:srgbClr val="191919"/>
                      </a:solidFill>
                      <a:prstDash val="solid"/>
                      <a:round/>
                      <a:headEnd type="none" w="med" len="med"/>
                      <a:tailEnd type="none" w="med" len="med"/>
                    </a:lnT>
                    <a:lnB w="7620" cap="flat" cmpd="sng" algn="ctr">
                      <a:solidFill>
                        <a:srgbClr val="191919"/>
                      </a:solidFill>
                      <a:prstDash val="solid"/>
                      <a:round/>
                      <a:headEnd type="none" w="med" len="med"/>
                      <a:tailEnd type="none" w="med" len="med"/>
                    </a:lnB>
                    <a:solidFill>
                      <a:srgbClr val="FFFFFF"/>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513974990"/>
                  </a:ext>
                </a:extLst>
              </a:tr>
            </a:tbl>
          </a:graphicData>
        </a:graphic>
      </p:graphicFrame>
      <p:pic>
        <p:nvPicPr>
          <p:cNvPr id="7" name="Google Shape;65;p14">
            <a:extLst>
              <a:ext uri="{FF2B5EF4-FFF2-40B4-BE49-F238E27FC236}">
                <a16:creationId xmlns:a16="http://schemas.microsoft.com/office/drawing/2014/main" id="{6D2A3978-AC8D-C7AA-FE0D-170A61DFDF8C}"/>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2750B6D9-5635-4497-B9CA-75A39673C569}" vid="{441BB821-D674-4DDC-925F-B5D2339AD061}"/>
    </a:ext>
  </a:extLst>
</a:theme>
</file>

<file path=ppt/theme/theme3.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1649</Words>
  <Application>Microsoft Office PowerPoint</Application>
  <PresentationFormat>Affichage à l'écran (16:9)</PresentationFormat>
  <Paragraphs>208</Paragraphs>
  <Slides>19</Slides>
  <Notes>19</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19</vt:i4>
      </vt:variant>
    </vt:vector>
  </HeadingPairs>
  <TitlesOfParts>
    <vt:vector size="28" baseType="lpstr">
      <vt:lpstr>Didact Gothic</vt:lpstr>
      <vt:lpstr>Arial</vt:lpstr>
      <vt:lpstr>Bebas Neue</vt:lpstr>
      <vt:lpstr>Jost</vt:lpstr>
      <vt:lpstr>Secular One</vt:lpstr>
      <vt:lpstr>Open Sans</vt:lpstr>
      <vt:lpstr>Office Theme</vt:lpstr>
      <vt:lpstr>Theme1</vt:lpstr>
      <vt:lpstr>Happy World Water Day! Minitheme by Slidesgo</vt:lpstr>
      <vt:lpstr>Présentation PowerPoint</vt:lpstr>
      <vt:lpstr>Intended Use</vt:lpstr>
      <vt:lpstr>Format and lesson structure</vt:lpstr>
      <vt:lpstr>Rights of Use for this Resource</vt:lpstr>
      <vt:lpstr>Artificial Intelligence Declaration</vt:lpstr>
      <vt:lpstr>Passe à l’action : Chaque goutte compte</vt:lpstr>
      <vt:lpstr>Présentation PowerPoint</vt:lpstr>
      <vt:lpstr>L’eau est un droit de la personne! , p. 18-19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Muriel Peguret</dc:creator>
  <cp:lastModifiedBy>Muriel Peguret</cp:lastModifiedBy>
  <cp:revision>25</cp:revision>
  <dcterms:modified xsi:type="dcterms:W3CDTF">2026-01-23T16:47:57Z</dcterms:modified>
</cp:coreProperties>
</file>