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 id="2147483707" r:id="rId2"/>
    <p:sldMasterId id="2147483719" r:id="rId3"/>
  </p:sldMasterIdLst>
  <p:notesMasterIdLst>
    <p:notesMasterId r:id="rId21"/>
  </p:notesMasterIdLst>
  <p:sldIdLst>
    <p:sldId id="310" r:id="rId4"/>
    <p:sldId id="257" r:id="rId5"/>
    <p:sldId id="258" r:id="rId6"/>
    <p:sldId id="311" r:id="rId7"/>
    <p:sldId id="312" r:id="rId8"/>
    <p:sldId id="259" r:id="rId9"/>
    <p:sldId id="260" r:id="rId10"/>
    <p:sldId id="275" r:id="rId11"/>
    <p:sldId id="276" r:id="rId12"/>
    <p:sldId id="277" r:id="rId13"/>
    <p:sldId id="278" r:id="rId14"/>
    <p:sldId id="279" r:id="rId15"/>
    <p:sldId id="280" r:id="rId16"/>
    <p:sldId id="281" r:id="rId17"/>
    <p:sldId id="282" r:id="rId18"/>
    <p:sldId id="283" r:id="rId19"/>
    <p:sldId id="284" r:id="rId20"/>
  </p:sldIdLst>
  <p:sldSz cx="9144000" cy="5143500" type="screen16x9"/>
  <p:notesSz cx="6858000" cy="9144000"/>
  <p:embeddedFontLst>
    <p:embeddedFont>
      <p:font typeface="Bebas Neue" panose="020B0606020202050201" pitchFamily="34" charset="0"/>
      <p:regular r:id="rId22"/>
    </p:embeddedFont>
    <p:embeddedFont>
      <p:font typeface="Didact Gothic" panose="00000500000000000000" pitchFamily="2" charset="0"/>
      <p:regular r:id="rId23"/>
    </p:embeddedFont>
    <p:embeddedFont>
      <p:font typeface="Open Sans" panose="020B0606030504020204" pitchFamily="34" charset="0"/>
      <p:regular r:id="rId24"/>
      <p:bold r:id="rId25"/>
      <p:italic r:id="rId26"/>
      <p:boldItalic r:id="rId27"/>
    </p:embeddedFont>
    <p:embeddedFont>
      <p:font typeface="Secular One" panose="00000500000000000000" pitchFamily="2" charset="-79"/>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0F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0CB743-92C0-427F-B5CB-3279265270BB}">
  <a:tblStyle styleId="{EF0CB743-92C0-427F-B5CB-3279265270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73e3f0a4fa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73e3f0a4fa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75d015d65f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75d015d65f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375d015d65f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375d015d65f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75d015d65f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75d015d65f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75d015d65f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375d015d65f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75d015d65f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375d015d65f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75d015d65f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75d015d65f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75d015d65f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375d015d65f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75d015d65f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375d015d65f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73e3f0a4fa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73e3f0a4fa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373e3f0a4fa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75d015d6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75d015d65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375d015d65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75d015d6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75d015d6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75d015d65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75d015d65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75d015d65f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75d015d65f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75d015d65f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375d015d65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32" name="Google Shape;132;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3" name="Google Shape;133;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3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0" name="Google Shape;19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1" name="Google Shape;19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2" name="Google Shape;19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3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6" name="Google Shape;196;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7" name="Google Shape;197;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1" name="Google Shape;131;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r>
              <a:rPr lang="en-US"/>
              <a:t>Click to edit Master subtitle style</a:t>
            </a:r>
            <a:endParaRPr/>
          </a:p>
        </p:txBody>
      </p:sp>
      <p:sp>
        <p:nvSpPr>
          <p:cNvPr id="132" name="Google Shape;132;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3" name="Google Shape;133;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376953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7" name="Google Shape;137;p2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38" name="Google Shape;138;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39" name="Google Shape;139;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40" name="Google Shape;140;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smtClean="0"/>
              <a:t>‹#›</a:t>
            </a:fld>
            <a:endParaRPr lang="en"/>
          </a:p>
        </p:txBody>
      </p:sp>
      <p:pic>
        <p:nvPicPr>
          <p:cNvPr id="141" name="Google Shape;141;p28"/>
          <p:cNvPicPr preferRelativeResize="0"/>
          <p:nvPr/>
        </p:nvPicPr>
        <p:blipFill>
          <a:blip r:embed="rId2">
            <a:alphaModFix/>
          </a:blip>
          <a:stretch>
            <a:fillRect/>
          </a:stretch>
        </p:blipFill>
        <p:spPr>
          <a:xfrm>
            <a:off x="0" y="4648955"/>
            <a:ext cx="9144000" cy="510540"/>
          </a:xfrm>
          <a:prstGeom prst="rect">
            <a:avLst/>
          </a:prstGeom>
          <a:noFill/>
          <a:ln>
            <a:noFill/>
          </a:ln>
        </p:spPr>
      </p:pic>
    </p:spTree>
    <p:extLst>
      <p:ext uri="{BB962C8B-B14F-4D97-AF65-F5344CB8AC3E}">
        <p14:creationId xmlns:p14="http://schemas.microsoft.com/office/powerpoint/2010/main" val="64557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44" name="Google Shape;144;p2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pPr lvl="0"/>
            <a:r>
              <a:rPr lang="en-US"/>
              <a:t>Click to edit Master text styles</a:t>
            </a:r>
          </a:p>
        </p:txBody>
      </p:sp>
      <p:sp>
        <p:nvSpPr>
          <p:cNvPr id="145" name="Google Shape;145;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6" name="Google Shape;146;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7" name="Google Shape;147;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843798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0" name="Google Shape;150;p3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1" name="Google Shape;151;p3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2" name="Google Shape;15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3" name="Google Shape;15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4" name="Google Shape;15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922747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7" name="Google Shape;157;p3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8" name="Google Shape;158;p3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9" name="Google Shape;159;p3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60" name="Google Shape;160;p3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61" name="Google Shape;161;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2" name="Google Shape;162;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3" name="Google Shape;163;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571408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9357888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1" name="Google Shape;171;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2" name="Google Shape;172;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36927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5" name="Google Shape;175;p3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76" name="Google Shape;176;p3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77" name="Google Shape;177;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8" name="Google Shape;178;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9" name="Google Shape;179;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748403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2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38" name="Google Shape;138;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9" name="Google Shape;139;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0" name="Google Shape;140;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8"/>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2" name="Google Shape;182;p3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r>
              <a:rPr lang="en-US"/>
              <a:t>Click icon to add picture</a:t>
            </a:r>
            <a:endParaRPr/>
          </a:p>
        </p:txBody>
      </p:sp>
      <p:sp>
        <p:nvSpPr>
          <p:cNvPr id="183" name="Google Shape;183;p3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4574307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9" name="Google Shape;189;p3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90" name="Google Shape;19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1" name="Google Shape;19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2" name="Google Shape;19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7244895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95" name="Google Shape;195;p3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96" name="Google Shape;196;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7" name="Google Shape;197;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6907289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02"/>
        <p:cNvGrpSpPr/>
        <p:nvPr/>
      </p:nvGrpSpPr>
      <p:grpSpPr>
        <a:xfrm>
          <a:off x="0" y="0"/>
          <a:ext cx="0" cy="0"/>
          <a:chOff x="0" y="0"/>
          <a:chExt cx="0" cy="0"/>
        </a:xfrm>
      </p:grpSpPr>
      <p:sp>
        <p:nvSpPr>
          <p:cNvPr id="203" name="Google Shape;203;p39"/>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
        <p:nvSpPr>
          <p:cNvPr id="204" name="Google Shape;204;p39"/>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1168483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07" name="Google Shape;207;p40"/>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208" name="Google Shape;208;p40"/>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01038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211" name="Google Shape;211;p41"/>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Char char="●"/>
              <a:defRPr sz="1400"/>
            </a:lvl1pPr>
            <a:lvl2pPr marL="914400" lvl="1" indent="-317500">
              <a:lnSpc>
                <a:spcPct val="115000"/>
              </a:lnSpc>
              <a:spcBef>
                <a:spcPts val="0"/>
              </a:spcBef>
              <a:spcAft>
                <a:spcPts val="0"/>
              </a:spcAft>
              <a:buSzPts val="1400"/>
              <a:buChar char="○"/>
              <a:defRPr/>
            </a:lvl2pPr>
            <a:lvl3pPr marL="1371600" lvl="2" indent="-317500">
              <a:lnSpc>
                <a:spcPct val="115000"/>
              </a:lnSpc>
              <a:spcBef>
                <a:spcPts val="0"/>
              </a:spcBef>
              <a:spcAft>
                <a:spcPts val="0"/>
              </a:spcAft>
              <a:buSzPts val="1400"/>
              <a:buChar char="■"/>
              <a:defRPr/>
            </a:lvl3pPr>
            <a:lvl4pPr marL="1828800" lvl="3" indent="-317500">
              <a:lnSpc>
                <a:spcPct val="115000"/>
              </a:lnSpc>
              <a:spcBef>
                <a:spcPts val="0"/>
              </a:spcBef>
              <a:spcAft>
                <a:spcPts val="0"/>
              </a:spcAft>
              <a:buSzPts val="1400"/>
              <a:buChar char="●"/>
              <a:defRPr/>
            </a:lvl4pPr>
            <a:lvl5pPr marL="2286000" lvl="4" indent="-317500">
              <a:lnSpc>
                <a:spcPct val="115000"/>
              </a:lnSpc>
              <a:spcBef>
                <a:spcPts val="0"/>
              </a:spcBef>
              <a:spcAft>
                <a:spcPts val="0"/>
              </a:spcAft>
              <a:buSzPts val="1400"/>
              <a:buChar char="○"/>
              <a:defRPr/>
            </a:lvl5pPr>
            <a:lvl6pPr marL="2743200" lvl="5" indent="-317500">
              <a:lnSpc>
                <a:spcPct val="115000"/>
              </a:lnSpc>
              <a:spcBef>
                <a:spcPts val="0"/>
              </a:spcBef>
              <a:spcAft>
                <a:spcPts val="0"/>
              </a:spcAft>
              <a:buSzPts val="1400"/>
              <a:buChar char="■"/>
              <a:defRPr/>
            </a:lvl6pPr>
            <a:lvl7pPr marL="3200400" lvl="6" indent="-317500">
              <a:lnSpc>
                <a:spcPct val="115000"/>
              </a:lnSpc>
              <a:spcBef>
                <a:spcPts val="0"/>
              </a:spcBef>
              <a:spcAft>
                <a:spcPts val="0"/>
              </a:spcAft>
              <a:buSzPts val="1400"/>
              <a:buChar char="●"/>
              <a:defRPr/>
            </a:lvl7pPr>
            <a:lvl8pPr marL="3657600" lvl="7" indent="-317500">
              <a:lnSpc>
                <a:spcPct val="115000"/>
              </a:lnSpc>
              <a:spcBef>
                <a:spcPts val="0"/>
              </a:spcBef>
              <a:spcAft>
                <a:spcPts val="0"/>
              </a:spcAft>
              <a:buSzPts val="1400"/>
              <a:buChar char="○"/>
              <a:defRPr/>
            </a:lvl8pPr>
            <a:lvl9pPr marL="4114800" lvl="8" indent="-317500">
              <a:lnSpc>
                <a:spcPct val="115000"/>
              </a:lnSpc>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65791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12"/>
        <p:cNvGrpSpPr/>
        <p:nvPr/>
      </p:nvGrpSpPr>
      <p:grpSpPr>
        <a:xfrm>
          <a:off x="0" y="0"/>
          <a:ext cx="0" cy="0"/>
          <a:chOff x="0" y="0"/>
          <a:chExt cx="0" cy="0"/>
        </a:xfrm>
      </p:grpSpPr>
      <p:sp>
        <p:nvSpPr>
          <p:cNvPr id="213" name="Google Shape;213;p42"/>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a:t>Click to edit Master subtitle style</a:t>
            </a:r>
            <a:endParaRPr/>
          </a:p>
        </p:txBody>
      </p:sp>
      <p:sp>
        <p:nvSpPr>
          <p:cNvPr id="214" name="Google Shape;214;p42"/>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a:t>Click to edit Master subtitle style</a:t>
            </a:r>
            <a:endParaRPr/>
          </a:p>
        </p:txBody>
      </p:sp>
      <p:sp>
        <p:nvSpPr>
          <p:cNvPr id="215" name="Google Shape;215;p42"/>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16" name="Google Shape;216;p42"/>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17" name="Google Shape;217;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799120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265045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20"/>
        <p:cNvGrpSpPr/>
        <p:nvPr/>
      </p:nvGrpSpPr>
      <p:grpSpPr>
        <a:xfrm>
          <a:off x="0" y="0"/>
          <a:ext cx="0" cy="0"/>
          <a:chOff x="0" y="0"/>
          <a:chExt cx="0" cy="0"/>
        </a:xfrm>
      </p:grpSpPr>
      <p:sp>
        <p:nvSpPr>
          <p:cNvPr id="221" name="Google Shape;221;p44"/>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222" name="Google Shape;222;p44"/>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434343"/>
              </a:buClr>
              <a:buSzPts val="1400"/>
              <a:buChar char="●"/>
              <a:defRPr sz="14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1868631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223"/>
        <p:cNvGrpSpPr/>
        <p:nvPr/>
      </p:nvGrpSpPr>
      <p:grpSpPr>
        <a:xfrm>
          <a:off x="0" y="0"/>
          <a:ext cx="0" cy="0"/>
          <a:chOff x="0" y="0"/>
          <a:chExt cx="0" cy="0"/>
        </a:xfrm>
      </p:grpSpPr>
      <p:sp>
        <p:nvSpPr>
          <p:cNvPr id="224" name="Google Shape;224;p45"/>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a:t>Click to edit Master title style</a:t>
            </a:r>
            <a:endParaRPr/>
          </a:p>
        </p:txBody>
      </p:sp>
    </p:spTree>
    <p:extLst>
      <p:ext uri="{BB962C8B-B14F-4D97-AF65-F5344CB8AC3E}">
        <p14:creationId xmlns:p14="http://schemas.microsoft.com/office/powerpoint/2010/main" val="378990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4" name="Google Shape;144;p2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145" name="Google Shape;145;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6" name="Google Shape;146;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7" name="Google Shape;147;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27" name="Google Shape;227;p46"/>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266147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228"/>
        <p:cNvGrpSpPr/>
        <p:nvPr/>
      </p:nvGrpSpPr>
      <p:grpSpPr>
        <a:xfrm>
          <a:off x="0" y="0"/>
          <a:ext cx="0" cy="0"/>
          <a:chOff x="0" y="0"/>
          <a:chExt cx="0" cy="0"/>
        </a:xfrm>
      </p:grpSpPr>
      <p:sp>
        <p:nvSpPr>
          <p:cNvPr id="229" name="Google Shape;229;p47"/>
          <p:cNvSpPr txBox="1">
            <a:spLocks noGrp="1"/>
          </p:cNvSpPr>
          <p:nvPr>
            <p:ph type="title"/>
          </p:nvPr>
        </p:nvSpPr>
        <p:spPr>
          <a:xfrm>
            <a:off x="1983150" y="535000"/>
            <a:ext cx="5177700" cy="12369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33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50451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230"/>
        <p:cNvGrpSpPr/>
        <p:nvPr/>
      </p:nvGrpSpPr>
      <p:grpSpPr>
        <a:xfrm>
          <a:off x="0" y="0"/>
          <a:ext cx="0" cy="0"/>
          <a:chOff x="0" y="0"/>
          <a:chExt cx="0" cy="0"/>
        </a:xfrm>
      </p:grpSpPr>
      <p:sp>
        <p:nvSpPr>
          <p:cNvPr id="231" name="Google Shape;231;p48"/>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32" name="Google Shape;232;p48"/>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3464993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233"/>
        <p:cNvGrpSpPr/>
        <p:nvPr/>
      </p:nvGrpSpPr>
      <p:grpSpPr>
        <a:xfrm>
          <a:off x="0" y="0"/>
          <a:ext cx="0" cy="0"/>
          <a:chOff x="0" y="0"/>
          <a:chExt cx="0" cy="0"/>
        </a:xfrm>
      </p:grpSpPr>
    </p:spTree>
    <p:extLst>
      <p:ext uri="{BB962C8B-B14F-4D97-AF65-F5344CB8AC3E}">
        <p14:creationId xmlns:p14="http://schemas.microsoft.com/office/powerpoint/2010/main" val="302093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36" name="Google Shape;236;p50"/>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37" name="Google Shape;237;p50"/>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38" name="Google Shape;238;p50"/>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39" name="Google Shape;239;p50"/>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0" name="Google Shape;240;p50"/>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1" name="Google Shape;241;p50"/>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2" name="Google Shape;242;p50"/>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3" name="Google Shape;243;p50"/>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4" name="Google Shape;244;p50"/>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5" name="Google Shape;245;p50"/>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6" name="Google Shape;246;p50"/>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7" name="Google Shape;247;p50"/>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8" name="Google Shape;248;p50"/>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9" name="Google Shape;249;p50"/>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50" name="Google Shape;250;p50"/>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51" name="Google Shape;251;p50"/>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52" name="Google Shape;252;p50"/>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53" name="Google Shape;253;p50"/>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366592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254"/>
        <p:cNvGrpSpPr/>
        <p:nvPr/>
      </p:nvGrpSpPr>
      <p:grpSpPr>
        <a:xfrm>
          <a:off x="0" y="0"/>
          <a:ext cx="0" cy="0"/>
          <a:chOff x="0" y="0"/>
          <a:chExt cx="0" cy="0"/>
        </a:xfrm>
      </p:grpSpPr>
      <p:sp>
        <p:nvSpPr>
          <p:cNvPr id="255" name="Google Shape;255;p51"/>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56" name="Google Shape;256;p51"/>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68847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reserve="1">
  <p:cSld name="Title and text 1">
    <p:spTree>
      <p:nvGrpSpPr>
        <p:cNvPr id="1" name="Shape 257"/>
        <p:cNvGrpSpPr/>
        <p:nvPr/>
      </p:nvGrpSpPr>
      <p:grpSpPr>
        <a:xfrm>
          <a:off x="0" y="0"/>
          <a:ext cx="0" cy="0"/>
          <a:chOff x="0" y="0"/>
          <a:chExt cx="0" cy="0"/>
        </a:xfrm>
      </p:grpSpPr>
      <p:sp>
        <p:nvSpPr>
          <p:cNvPr id="258" name="Google Shape;258;p52"/>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59" name="Google Shape;259;p52"/>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051151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260"/>
        <p:cNvGrpSpPr/>
        <p:nvPr/>
      </p:nvGrpSpPr>
      <p:grpSpPr>
        <a:xfrm>
          <a:off x="0" y="0"/>
          <a:ext cx="0" cy="0"/>
          <a:chOff x="0" y="0"/>
          <a:chExt cx="0" cy="0"/>
        </a:xfrm>
      </p:grpSpPr>
      <p:sp>
        <p:nvSpPr>
          <p:cNvPr id="261" name="Google Shape;261;p53"/>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2" name="Google Shape;262;p53"/>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3" name="Google Shape;263;p53"/>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4" name="Google Shape;264;p53"/>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5" name="Google Shape;265;p53"/>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6" name="Google Shape;266;p53"/>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7" name="Google Shape;267;p53"/>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2032891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268"/>
        <p:cNvGrpSpPr/>
        <p:nvPr/>
      </p:nvGrpSpPr>
      <p:grpSpPr>
        <a:xfrm>
          <a:off x="0" y="0"/>
          <a:ext cx="0" cy="0"/>
          <a:chOff x="0" y="0"/>
          <a:chExt cx="0" cy="0"/>
        </a:xfrm>
      </p:grpSpPr>
      <p:sp>
        <p:nvSpPr>
          <p:cNvPr id="269" name="Google Shape;269;p54"/>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0" name="Google Shape;270;p54"/>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1" name="Google Shape;271;p54"/>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2" name="Google Shape;272;p54"/>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3" name="Google Shape;273;p54"/>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4" name="Google Shape;274;p54"/>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5" name="Google Shape;275;p54"/>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6" name="Google Shape;276;p54"/>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7" name="Google Shape;277;p5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4125714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78"/>
        <p:cNvGrpSpPr/>
        <p:nvPr/>
      </p:nvGrpSpPr>
      <p:grpSpPr>
        <a:xfrm>
          <a:off x="0" y="0"/>
          <a:ext cx="0" cy="0"/>
          <a:chOff x="0" y="0"/>
          <a:chExt cx="0" cy="0"/>
        </a:xfrm>
      </p:grpSpPr>
      <p:sp>
        <p:nvSpPr>
          <p:cNvPr id="279" name="Google Shape;279;p55"/>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0" name="Google Shape;280;p55"/>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1" name="Google Shape;281;p55"/>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2" name="Google Shape;282;p55"/>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3" name="Google Shape;283;p55"/>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4" name="Google Shape;284;p55"/>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5" name="Google Shape;285;p55"/>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6" name="Google Shape;286;p55"/>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7" name="Google Shape;287;p55"/>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8" name="Google Shape;288;p55"/>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9" name="Google Shape;289;p55"/>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90" name="Google Shape;290;p55"/>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1" name="Google Shape;291;p55"/>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20839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3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1" name="Google Shape;151;p3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2" name="Google Shape;15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3" name="Google Shape;15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4" name="Google Shape;15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292"/>
        <p:cNvGrpSpPr/>
        <p:nvPr/>
      </p:nvGrpSpPr>
      <p:grpSpPr>
        <a:xfrm>
          <a:off x="0" y="0"/>
          <a:ext cx="0" cy="0"/>
          <a:chOff x="0" y="0"/>
          <a:chExt cx="0" cy="0"/>
        </a:xfrm>
      </p:grpSpPr>
      <p:sp>
        <p:nvSpPr>
          <p:cNvPr id="293" name="Google Shape;293;p56"/>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4" name="Google Shape;294;p56"/>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5" name="Google Shape;295;p56"/>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6" name="Google Shape;296;p56"/>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7" name="Google Shape;297;p56"/>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8" name="Google Shape;298;p56"/>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824114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1862155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3500"/>
              <a:buNone/>
              <a:defRPr sz="1800"/>
            </a:lvl2pPr>
            <a:lvl3pPr lvl="2">
              <a:spcBef>
                <a:spcPts val="0"/>
              </a:spcBef>
              <a:spcAft>
                <a:spcPts val="0"/>
              </a:spcAft>
              <a:buSzPts val="3500"/>
              <a:buNone/>
              <a:defRPr sz="1800"/>
            </a:lvl3pPr>
            <a:lvl4pPr lvl="3">
              <a:spcBef>
                <a:spcPts val="0"/>
              </a:spcBef>
              <a:spcAft>
                <a:spcPts val="0"/>
              </a:spcAft>
              <a:buSzPts val="3500"/>
              <a:buNone/>
              <a:defRPr sz="1800"/>
            </a:lvl4pPr>
            <a:lvl5pPr lvl="4">
              <a:spcBef>
                <a:spcPts val="0"/>
              </a:spcBef>
              <a:spcAft>
                <a:spcPts val="0"/>
              </a:spcAft>
              <a:buSzPts val="3500"/>
              <a:buNone/>
              <a:defRPr sz="1800"/>
            </a:lvl5pPr>
            <a:lvl6pPr lvl="5">
              <a:spcBef>
                <a:spcPts val="0"/>
              </a:spcBef>
              <a:spcAft>
                <a:spcPts val="0"/>
              </a:spcAft>
              <a:buSzPts val="3500"/>
              <a:buNone/>
              <a:defRPr sz="1800"/>
            </a:lvl6pPr>
            <a:lvl7pPr lvl="6">
              <a:spcBef>
                <a:spcPts val="0"/>
              </a:spcBef>
              <a:spcAft>
                <a:spcPts val="0"/>
              </a:spcAft>
              <a:buSzPts val="3500"/>
              <a:buNone/>
              <a:defRPr sz="1800"/>
            </a:lvl7pPr>
            <a:lvl8pPr lvl="7">
              <a:spcBef>
                <a:spcPts val="0"/>
              </a:spcBef>
              <a:spcAft>
                <a:spcPts val="0"/>
              </a:spcAft>
              <a:buSzPts val="3500"/>
              <a:buNone/>
              <a:defRPr sz="1800"/>
            </a:lvl8pPr>
            <a:lvl9pPr lvl="8">
              <a:spcBef>
                <a:spcPts val="0"/>
              </a:spcBef>
              <a:spcAft>
                <a:spcPts val="0"/>
              </a:spcAft>
              <a:buSzPts val="3500"/>
              <a:buNone/>
              <a:defRPr sz="1800"/>
            </a:lvl9pPr>
          </a:lstStyle>
          <a:p>
            <a:r>
              <a:rPr lang="en-US"/>
              <a:t>Click to edit Master title style</a:t>
            </a:r>
            <a:endParaRPr/>
          </a:p>
        </p:txBody>
      </p:sp>
      <p:sp>
        <p:nvSpPr>
          <p:cNvPr id="112" name="Google Shape;112;p22"/>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6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13" name="Google Shape;113;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 name="Google Shape;114;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 name="Google Shape;115;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3834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58" name="Google Shape;158;p3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9" name="Google Shape;159;p3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60" name="Google Shape;160;p3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61" name="Google Shape;161;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2" name="Google Shape;162;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3" name="Google Shape;163;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1" name="Google Shape;171;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2" name="Google Shape;172;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Google Shape;175;p3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76" name="Google Shape;176;p3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77" name="Google Shape;177;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8" name="Google Shape;178;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9" name="Google Shape;179;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Google Shape;182;p3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83" name="Google Shape;183;p3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6" name="Google Shape;126;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27" name="Google Shape;127;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28" name="Google Shape;128;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6" name="Google Shape;126;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27" name="Google Shape;127;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28" name="Google Shape;128;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8065018"/>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2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201" name="Google Shape;201;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199940651"/>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apprendre.tv5monde.com/fr/exercices/a2-elementaire/environnement-un-rapport-alarmant"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un.org/fr/observances/water-day"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5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309" name="Google Shape;309;p5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Chaque goutte compte</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2</a:t>
            </a:r>
            <a:endParaRPr sz="3800" b="1" i="0" u="none" strike="noStrike" cap="none" dirty="0">
              <a:solidFill>
                <a:schemeClr val="lt1"/>
              </a:solidFill>
              <a:latin typeface="Open Sans"/>
              <a:ea typeface="Open Sans"/>
              <a:cs typeface="Open Sans"/>
              <a:sym typeface="Open Sans"/>
            </a:endParaRPr>
          </a:p>
        </p:txBody>
      </p:sp>
      <p:pic>
        <p:nvPicPr>
          <p:cNvPr id="310" name="Google Shape;310;p5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5;p14">
            <a:extLst>
              <a:ext uri="{FF2B5EF4-FFF2-40B4-BE49-F238E27FC236}">
                <a16:creationId xmlns:a16="http://schemas.microsoft.com/office/drawing/2014/main" id="{3058E6D1-7178-E4CD-F72D-5E832D3C8128}"/>
              </a:ext>
            </a:extLst>
          </p:cNvPr>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1" y="4712610"/>
            <a:ext cx="1090248" cy="430888"/>
          </a:xfrm>
          <a:prstGeom prst="rect">
            <a:avLst/>
          </a:prstGeom>
          <a:noFill/>
          <a:ln>
            <a:noFill/>
          </a:ln>
        </p:spPr>
      </p:pic>
      <p:pic>
        <p:nvPicPr>
          <p:cNvPr id="3" name="Picture 2">
            <a:extLst>
              <a:ext uri="{FF2B5EF4-FFF2-40B4-BE49-F238E27FC236}">
                <a16:creationId xmlns:a16="http://schemas.microsoft.com/office/drawing/2014/main" id="{80BDB2E2-2D01-8D92-120C-6833454E4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a:extLst>
              <a:ext uri="{FF2B5EF4-FFF2-40B4-BE49-F238E27FC236}">
                <a16:creationId xmlns:a16="http://schemas.microsoft.com/office/drawing/2014/main" id="{A9A5DDAD-3B50-93DE-CF1B-E59042B09D45}"/>
              </a:ext>
            </a:extLst>
          </p:cNvPr>
          <p:cNvPicPr preferRelativeResize="0"/>
          <p:nvPr/>
        </p:nvPicPr>
        <p:blipFill>
          <a:blip r:embed="rId6">
            <a:alphaModFix/>
          </a:blip>
          <a:stretch>
            <a:fillRect/>
          </a:stretch>
        </p:blipFill>
        <p:spPr>
          <a:xfrm>
            <a:off x="2921935" y="3055641"/>
            <a:ext cx="3398606" cy="1368842"/>
          </a:xfrm>
          <a:prstGeom prst="rect">
            <a:avLst/>
          </a:prstGeom>
          <a:noFill/>
          <a:ln>
            <a:noFill/>
          </a:ln>
        </p:spPr>
      </p:pic>
      <p:sp>
        <p:nvSpPr>
          <p:cNvPr id="9" name="ZoneTexte 2">
            <a:extLst>
              <a:ext uri="{FF2B5EF4-FFF2-40B4-BE49-F238E27FC236}">
                <a16:creationId xmlns:a16="http://schemas.microsoft.com/office/drawing/2014/main" id="{4B44ABF0-ADCA-AC5A-3A54-6ADCB3DF7EF0}"/>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Chaque goutte compte Leçon 2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7" name="Image 6" descr="Une image contenant art, dessin humoristique, créativité, illustration">
            <a:extLst>
              <a:ext uri="{FF2B5EF4-FFF2-40B4-BE49-F238E27FC236}">
                <a16:creationId xmlns:a16="http://schemas.microsoft.com/office/drawing/2014/main" id="{D4771C14-9B37-8A3B-FE93-5B3244AB00CA}"/>
              </a:ext>
            </a:extLst>
          </p:cNvPr>
          <p:cNvPicPr>
            <a:picLocks noChangeAspect="1"/>
          </p:cNvPicPr>
          <p:nvPr/>
        </p:nvPicPr>
        <p:blipFill>
          <a:blip r:embed="rId3"/>
          <a:srcRect r="74365"/>
          <a:stretch>
            <a:fillRect/>
          </a:stretch>
        </p:blipFill>
        <p:spPr>
          <a:xfrm rot="755289">
            <a:off x="4156721" y="2416949"/>
            <a:ext cx="1350634" cy="2963601"/>
          </a:xfrm>
          <a:prstGeom prst="rect">
            <a:avLst/>
          </a:prstGeom>
        </p:spPr>
      </p:pic>
      <p:sp>
        <p:nvSpPr>
          <p:cNvPr id="598" name="Google Shape;598;p80"/>
          <p:cNvSpPr txBox="1"/>
          <p:nvPr/>
        </p:nvSpPr>
        <p:spPr>
          <a:xfrm>
            <a:off x="819150" y="906350"/>
            <a:ext cx="7505700" cy="6477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03B6E3"/>
                </a:solidFill>
                <a:latin typeface="Open Sans"/>
                <a:ea typeface="Open Sans"/>
                <a:cs typeface="Open Sans"/>
                <a:sym typeface="Open Sans"/>
              </a:rPr>
              <a:t>«Le mauvais temps extrême nuit aux cultures et à l’</a:t>
            </a:r>
            <a:r>
              <a:rPr lang="en" sz="1600" b="1" dirty="0">
                <a:solidFill>
                  <a:srgbClr val="03B6E3"/>
                </a:solidFill>
                <a:latin typeface="Open Sans"/>
                <a:ea typeface="Open Sans"/>
                <a:cs typeface="Open Sans"/>
                <a:sym typeface="Open Sans"/>
              </a:rPr>
              <a:t>approvisionnement</a:t>
            </a:r>
            <a:r>
              <a:rPr lang="en" sz="1600" dirty="0">
                <a:solidFill>
                  <a:srgbClr val="03B6E3"/>
                </a:solidFill>
                <a:latin typeface="Open Sans"/>
                <a:ea typeface="Open Sans"/>
                <a:cs typeface="Open Sans"/>
                <a:sym typeface="Open Sans"/>
              </a:rPr>
              <a:t> en eau potable. » (p.16)</a:t>
            </a:r>
            <a:endParaRPr sz="1600" dirty="0">
              <a:solidFill>
                <a:srgbClr val="03B6E3"/>
              </a:solidFill>
              <a:latin typeface="Open Sans"/>
              <a:ea typeface="Open Sans"/>
              <a:cs typeface="Open Sans"/>
              <a:sym typeface="Open Sans"/>
            </a:endParaRPr>
          </a:p>
        </p:txBody>
      </p:sp>
      <p:sp>
        <p:nvSpPr>
          <p:cNvPr id="599" name="Google Shape;599;p80"/>
          <p:cNvSpPr txBox="1"/>
          <p:nvPr/>
        </p:nvSpPr>
        <p:spPr>
          <a:xfrm>
            <a:off x="1155748" y="8097"/>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3A4EB4"/>
                </a:solidFill>
                <a:latin typeface="Open Sans"/>
                <a:ea typeface="Open Sans"/>
                <a:cs typeface="Open Sans"/>
                <a:sym typeface="Open Sans"/>
              </a:rPr>
              <a:t>Jouer avec des suffixes</a:t>
            </a:r>
            <a:endParaRPr sz="3600" dirty="0">
              <a:solidFill>
                <a:srgbClr val="3A4EB4"/>
              </a:solidFill>
              <a:latin typeface="Open Sans"/>
              <a:ea typeface="Open Sans"/>
              <a:cs typeface="Open Sans"/>
              <a:sym typeface="Open Sans"/>
            </a:endParaRPr>
          </a:p>
        </p:txBody>
      </p:sp>
      <p:sp>
        <p:nvSpPr>
          <p:cNvPr id="600" name="Google Shape;600;p80"/>
          <p:cNvSpPr txBox="1"/>
          <p:nvPr/>
        </p:nvSpPr>
        <p:spPr>
          <a:xfrm>
            <a:off x="4552952" y="1554050"/>
            <a:ext cx="4505325" cy="30843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latin typeface="Open Sans"/>
                <a:ea typeface="Open Sans"/>
                <a:cs typeface="Open Sans"/>
                <a:sym typeface="Open Sans"/>
              </a:rPr>
              <a:t>Description:</a:t>
            </a:r>
            <a:endParaRPr sz="1700" dirty="0">
              <a:solidFill>
                <a:schemeClr val="dk1"/>
              </a:solidFill>
              <a:latin typeface="Open Sans"/>
              <a:ea typeface="Open Sans"/>
              <a:cs typeface="Open Sans"/>
              <a:sym typeface="Open Sans"/>
            </a:endParaRPr>
          </a:p>
          <a:p>
            <a:pPr marL="457200" lvl="0" indent="-323850" algn="l" rtl="0">
              <a:spcBef>
                <a:spcPts val="1200"/>
              </a:spcBef>
              <a:spcAft>
                <a:spcPts val="0"/>
              </a:spcAft>
              <a:buClr>
                <a:schemeClr val="dk1"/>
              </a:buClr>
              <a:buSzPts val="1500"/>
              <a:buFont typeface="Open Sans"/>
              <a:buChar char="●"/>
            </a:pPr>
            <a:r>
              <a:rPr lang="en" sz="1700" dirty="0">
                <a:solidFill>
                  <a:schemeClr val="dk1"/>
                </a:solidFill>
                <a:latin typeface="Open Sans"/>
                <a:ea typeface="Open Sans"/>
                <a:cs typeface="Open Sans"/>
                <a:sym typeface="Open Sans"/>
              </a:rPr>
              <a:t>Ajouter des suffixes au mot pour le transformer selon la partie du discours</a:t>
            </a:r>
            <a:endParaRPr sz="17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700" dirty="0">
                <a:solidFill>
                  <a:schemeClr val="dk1"/>
                </a:solidFill>
                <a:latin typeface="Open Sans"/>
                <a:ea typeface="Open Sans"/>
                <a:cs typeface="Open Sans"/>
                <a:sym typeface="Open Sans"/>
              </a:rPr>
              <a:t>Souligner le suffixe qui l’a transformé</a:t>
            </a:r>
            <a:endParaRPr sz="17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700" dirty="0">
                <a:solidFill>
                  <a:schemeClr val="dk1"/>
                </a:solidFill>
                <a:latin typeface="Open Sans"/>
                <a:ea typeface="Open Sans"/>
                <a:cs typeface="Open Sans"/>
                <a:sym typeface="Open Sans"/>
              </a:rPr>
              <a:t>Vérifier ensuite dans un dictionnaire que chaque mot existe et est bien écrit</a:t>
            </a:r>
            <a:endParaRPr sz="17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700" dirty="0">
                <a:solidFill>
                  <a:schemeClr val="dk1"/>
                </a:solidFill>
                <a:latin typeface="Open Sans"/>
                <a:ea typeface="Open Sans"/>
                <a:cs typeface="Open Sans"/>
                <a:sym typeface="Open Sans"/>
              </a:rPr>
              <a:t>facultatif : pouvez-vous supprimer et ajouter des préfixes pour trouver des mots avec la même racine ?</a:t>
            </a:r>
            <a:endParaRPr sz="1700" dirty="0">
              <a:solidFill>
                <a:schemeClr val="dk1"/>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5D3E0231-FB1A-EDCC-2B13-49D68A6D2440}"/>
              </a:ext>
            </a:extLst>
          </p:cNvPr>
          <p:cNvGraphicFramePr>
            <a:graphicFrameLocks noGrp="1"/>
          </p:cNvGraphicFramePr>
          <p:nvPr>
            <p:extLst>
              <p:ext uri="{D42A27DB-BD31-4B8C-83A1-F6EECF244321}">
                <p14:modId xmlns:p14="http://schemas.microsoft.com/office/powerpoint/2010/main" val="140748229"/>
              </p:ext>
            </p:extLst>
          </p:nvPr>
        </p:nvGraphicFramePr>
        <p:xfrm>
          <a:off x="85722" y="2130425"/>
          <a:ext cx="4467228" cy="2336800"/>
        </p:xfrm>
        <a:graphic>
          <a:graphicData uri="http://schemas.openxmlformats.org/drawingml/2006/table">
            <a:tbl>
              <a:tblPr/>
              <a:tblGrid>
                <a:gridCol w="2431279">
                  <a:extLst>
                    <a:ext uri="{9D8B030D-6E8A-4147-A177-3AD203B41FA5}">
                      <a16:colId xmlns:a16="http://schemas.microsoft.com/office/drawing/2014/main" val="3208396280"/>
                    </a:ext>
                  </a:extLst>
                </a:gridCol>
                <a:gridCol w="2035949">
                  <a:extLst>
                    <a:ext uri="{9D8B030D-6E8A-4147-A177-3AD203B41FA5}">
                      <a16:colId xmlns:a16="http://schemas.microsoft.com/office/drawing/2014/main" val="136887296"/>
                    </a:ext>
                  </a:extLst>
                </a:gridCol>
              </a:tblGrid>
              <a:tr h="467360">
                <a:tc>
                  <a:txBody>
                    <a:bodyPr/>
                    <a:lstStyle/>
                    <a:p>
                      <a:pPr algn="ctr" rtl="0" fontAlgn="t">
                        <a:buNone/>
                      </a:pPr>
                      <a:r>
                        <a:rPr lang="fr-FR" sz="1500" b="1" i="0" u="none" strike="noStrike">
                          <a:solidFill>
                            <a:srgbClr val="000000"/>
                          </a:solidFill>
                          <a:effectLst/>
                          <a:latin typeface="Open Sans" panose="020B0606030504020204" pitchFamily="34" charset="0"/>
                        </a:rPr>
                        <a:t>Partie du discours</a:t>
                      </a:r>
                      <a:endParaRPr lang="fr-FR">
                        <a:effectLst/>
                      </a:endParaRP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fr-FR" sz="1500" b="1" i="0" u="none" strike="noStrike" dirty="0">
                          <a:solidFill>
                            <a:srgbClr val="000000"/>
                          </a:solidFill>
                          <a:effectLst/>
                          <a:latin typeface="Open Sans" panose="020B0606030504020204" pitchFamily="34" charset="0"/>
                        </a:rPr>
                        <a:t>Le mot</a:t>
                      </a:r>
                      <a:endParaRPr lang="fr-FR" dirty="0">
                        <a:effectLst/>
                      </a:endParaRP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2163603548"/>
                  </a:ext>
                </a:extLst>
              </a:tr>
              <a:tr h="467360">
                <a:tc>
                  <a:txBody>
                    <a:bodyPr/>
                    <a:lstStyle/>
                    <a:p>
                      <a:pPr rtl="0" fontAlgn="t">
                        <a:buNone/>
                      </a:pPr>
                      <a:r>
                        <a:rPr lang="fr-FR" sz="1500" b="0" i="0" u="none" strike="noStrike">
                          <a:solidFill>
                            <a:srgbClr val="000000"/>
                          </a:solidFill>
                          <a:effectLst/>
                          <a:latin typeface="Open Sans" panose="020B0606030504020204" pitchFamily="34" charset="0"/>
                        </a:rPr>
                        <a:t>nom</a:t>
                      </a:r>
                      <a:endParaRPr lang="fr-FR">
                        <a:effectLst/>
                      </a:endParaRP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tc>
                  <a:txBody>
                    <a:bodyPr/>
                    <a:lstStyle/>
                    <a:p>
                      <a:pPr rtl="0" fontAlgn="t">
                        <a:buNone/>
                      </a:pPr>
                      <a:r>
                        <a:rPr lang="fr-FR" sz="1500" b="0" i="0" u="none" strike="noStrike">
                          <a:solidFill>
                            <a:srgbClr val="000000"/>
                          </a:solidFill>
                          <a:effectLst/>
                          <a:latin typeface="Open Sans" panose="020B0606030504020204" pitchFamily="34" charset="0"/>
                        </a:rPr>
                        <a:t>approvisionne</a:t>
                      </a:r>
                      <a:r>
                        <a:rPr lang="fr-FR" sz="1500" b="0" i="0" u="sng">
                          <a:solidFill>
                            <a:srgbClr val="000000"/>
                          </a:solidFill>
                          <a:effectLst/>
                          <a:latin typeface="Open Sans" panose="020B0606030504020204" pitchFamily="34" charset="0"/>
                        </a:rPr>
                        <a:t>ment</a:t>
                      </a:r>
                      <a:endParaRPr lang="fr-FR">
                        <a:effectLst/>
                      </a:endParaRP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3399538"/>
                  </a:ext>
                </a:extLst>
              </a:tr>
              <a:tr h="467360">
                <a:tc>
                  <a:txBody>
                    <a:bodyPr/>
                    <a:lstStyle/>
                    <a:p>
                      <a:pPr rtl="0" fontAlgn="t">
                        <a:buNone/>
                      </a:pPr>
                      <a:r>
                        <a:rPr lang="fr-FR" sz="1500" b="0" i="0" u="none" strike="noStrike">
                          <a:solidFill>
                            <a:srgbClr val="000000"/>
                          </a:solidFill>
                          <a:effectLst/>
                          <a:latin typeface="Open Sans" panose="020B0606030504020204" pitchFamily="34" charset="0"/>
                        </a:rPr>
                        <a:t>nom (un autre!)</a:t>
                      </a:r>
                      <a:endParaRPr lang="fr-FR">
                        <a:effectLst/>
                      </a:endParaRP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fr-FR">
                          <a:effectLst/>
                        </a:rPr>
                        <a:t> </a:t>
                      </a: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103668010"/>
                  </a:ext>
                </a:extLst>
              </a:tr>
              <a:tr h="467360">
                <a:tc>
                  <a:txBody>
                    <a:bodyPr/>
                    <a:lstStyle/>
                    <a:p>
                      <a:pPr rtl="0" fontAlgn="t">
                        <a:buNone/>
                      </a:pPr>
                      <a:r>
                        <a:rPr lang="fr-FR" sz="1500" b="0" i="0" u="none" strike="noStrike" dirty="0">
                          <a:solidFill>
                            <a:srgbClr val="000000"/>
                          </a:solidFill>
                          <a:effectLst/>
                          <a:latin typeface="Open Sans" panose="020B0606030504020204" pitchFamily="34" charset="0"/>
                        </a:rPr>
                        <a:t>verbe</a:t>
                      </a:r>
                      <a:endParaRPr lang="fr-FR" dirty="0">
                        <a:effectLst/>
                      </a:endParaRP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fr-FR">
                          <a:effectLst/>
                        </a:rPr>
                        <a:t> </a:t>
                      </a: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211957686"/>
                  </a:ext>
                </a:extLst>
              </a:tr>
              <a:tr h="467360">
                <a:tc>
                  <a:txBody>
                    <a:bodyPr/>
                    <a:lstStyle/>
                    <a:p>
                      <a:pPr rtl="0" fontAlgn="t">
                        <a:buNone/>
                      </a:pPr>
                      <a:r>
                        <a:rPr lang="fr-FR" sz="1500" b="0" i="0" u="none" strike="noStrike">
                          <a:solidFill>
                            <a:srgbClr val="000000"/>
                          </a:solidFill>
                          <a:effectLst/>
                          <a:latin typeface="Open Sans" panose="020B0606030504020204" pitchFamily="34" charset="0"/>
                        </a:rPr>
                        <a:t>adjectif</a:t>
                      </a:r>
                      <a:endParaRPr lang="fr-FR">
                        <a:effectLst/>
                      </a:endParaRP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fr-FR" dirty="0">
                          <a:effectLst/>
                        </a:rPr>
                        <a:t> </a:t>
                      </a:r>
                    </a:p>
                  </a:txBody>
                  <a:tcPr marL="95250" marR="95250" marT="95250" marB="9525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725825343"/>
                  </a:ext>
                </a:extLst>
              </a:tr>
            </a:tbl>
          </a:graphicData>
        </a:graphic>
      </p:graphicFrame>
      <p:sp>
        <p:nvSpPr>
          <p:cNvPr id="3" name="Rectangle 1">
            <a:extLst>
              <a:ext uri="{FF2B5EF4-FFF2-40B4-BE49-F238E27FC236}">
                <a16:creationId xmlns:a16="http://schemas.microsoft.com/office/drawing/2014/main" id="{40A8133E-6FF5-9677-AC8B-B3ABEC6038F8}"/>
              </a:ext>
            </a:extLst>
          </p:cNvPr>
          <p:cNvSpPr>
            <a:spLocks noChangeArrowheads="1"/>
          </p:cNvSpPr>
          <p:nvPr/>
        </p:nvSpPr>
        <p:spPr bwMode="auto">
          <a:xfrm>
            <a:off x="419100" y="214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nuage, noir et blanc, silhouette">
            <a:extLst>
              <a:ext uri="{FF2B5EF4-FFF2-40B4-BE49-F238E27FC236}">
                <a16:creationId xmlns:a16="http://schemas.microsoft.com/office/drawing/2014/main" id="{E21B4AA3-FA8C-B436-5A39-207F3C627335}"/>
              </a:ext>
            </a:extLst>
          </p:cNvPr>
          <p:cNvPicPr>
            <a:picLocks noChangeAspect="1"/>
          </p:cNvPicPr>
          <p:nvPr/>
        </p:nvPicPr>
        <p:blipFill>
          <a:blip r:embed="rId4"/>
          <a:srcRect l="53818" t="-33389" r="1626" b="38993"/>
          <a:stretch>
            <a:fillRect/>
          </a:stretch>
        </p:blipFill>
        <p:spPr>
          <a:xfrm>
            <a:off x="6664844" y="-1149394"/>
            <a:ext cx="2543431" cy="1977337"/>
          </a:xfrm>
          <a:prstGeom prst="rect">
            <a:avLst/>
          </a:prstGeom>
        </p:spPr>
      </p:pic>
      <p:pic>
        <p:nvPicPr>
          <p:cNvPr id="5" name="Image 4" descr="Une image contenant nuage, noir et blanc, silhouette">
            <a:extLst>
              <a:ext uri="{FF2B5EF4-FFF2-40B4-BE49-F238E27FC236}">
                <a16:creationId xmlns:a16="http://schemas.microsoft.com/office/drawing/2014/main" id="{87DFEAAA-4140-F2E3-3CD9-F936FE789A31}"/>
              </a:ext>
            </a:extLst>
          </p:cNvPr>
          <p:cNvPicPr>
            <a:picLocks noChangeAspect="1"/>
          </p:cNvPicPr>
          <p:nvPr/>
        </p:nvPicPr>
        <p:blipFill>
          <a:blip r:embed="rId4"/>
          <a:srcRect l="53818" t="-33389" r="1626" b="38993"/>
          <a:stretch>
            <a:fillRect/>
          </a:stretch>
        </p:blipFill>
        <p:spPr>
          <a:xfrm>
            <a:off x="6332176" y="-442260"/>
            <a:ext cx="1604383" cy="1247294"/>
          </a:xfrm>
          <a:prstGeom prst="rect">
            <a:avLst/>
          </a:prstGeom>
        </p:spPr>
      </p:pic>
      <p:pic>
        <p:nvPicPr>
          <p:cNvPr id="6" name="Image 5" descr="Une image contenant nuage, noir et blanc, silhouette">
            <a:extLst>
              <a:ext uri="{FF2B5EF4-FFF2-40B4-BE49-F238E27FC236}">
                <a16:creationId xmlns:a16="http://schemas.microsoft.com/office/drawing/2014/main" id="{FFE55A67-C80A-26D3-D4CB-E9CA42F1CA98}"/>
              </a:ext>
            </a:extLst>
          </p:cNvPr>
          <p:cNvPicPr>
            <a:picLocks noChangeAspect="1"/>
          </p:cNvPicPr>
          <p:nvPr/>
        </p:nvPicPr>
        <p:blipFill>
          <a:blip r:embed="rId4"/>
          <a:srcRect l="53818" t="-33389" r="1626" b="38993"/>
          <a:stretch>
            <a:fillRect/>
          </a:stretch>
        </p:blipFill>
        <p:spPr>
          <a:xfrm>
            <a:off x="8292852" y="-91428"/>
            <a:ext cx="1085891" cy="1247294"/>
          </a:xfrm>
          <a:prstGeom prst="rect">
            <a:avLst/>
          </a:prstGeom>
        </p:spPr>
      </p:pic>
      <p:pic>
        <p:nvPicPr>
          <p:cNvPr id="8" name="Image 7" descr="Une image contenant nuage, noir et blanc, silhouette">
            <a:extLst>
              <a:ext uri="{FF2B5EF4-FFF2-40B4-BE49-F238E27FC236}">
                <a16:creationId xmlns:a16="http://schemas.microsoft.com/office/drawing/2014/main" id="{D2F6617A-9991-AACC-E075-192EE47BB146}"/>
              </a:ext>
            </a:extLst>
          </p:cNvPr>
          <p:cNvPicPr>
            <a:picLocks noChangeAspect="1"/>
          </p:cNvPicPr>
          <p:nvPr/>
        </p:nvPicPr>
        <p:blipFill>
          <a:blip r:embed="rId4"/>
          <a:srcRect l="54511" t="1" r="933" b="5603"/>
          <a:stretch>
            <a:fillRect/>
          </a:stretch>
        </p:blipFill>
        <p:spPr>
          <a:xfrm rot="21412453">
            <a:off x="-214924" y="-339923"/>
            <a:ext cx="2328149" cy="1433381"/>
          </a:xfrm>
          <a:prstGeom prst="rect">
            <a:avLst/>
          </a:prstGeom>
        </p:spPr>
      </p:pic>
      <p:pic>
        <p:nvPicPr>
          <p:cNvPr id="11" name="Google Shape;65;p14">
            <a:extLst>
              <a:ext uri="{FF2B5EF4-FFF2-40B4-BE49-F238E27FC236}">
                <a16:creationId xmlns:a16="http://schemas.microsoft.com/office/drawing/2014/main" id="{349B0D8A-15B8-8283-2AA6-2187A46FEEE6}"/>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15" name="Google Shape;615;p81"/>
          <p:cNvSpPr txBox="1"/>
          <p:nvPr/>
        </p:nvSpPr>
        <p:spPr>
          <a:xfrm>
            <a:off x="1135000" y="47228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Questions de Prélecture</a:t>
            </a:r>
            <a:endParaRPr sz="3600">
              <a:solidFill>
                <a:srgbClr val="005FB8"/>
              </a:solidFill>
              <a:latin typeface="Open Sans"/>
              <a:ea typeface="Open Sans"/>
              <a:cs typeface="Open Sans"/>
              <a:sym typeface="Open Sans"/>
            </a:endParaRPr>
          </a:p>
        </p:txBody>
      </p:sp>
      <p:sp>
        <p:nvSpPr>
          <p:cNvPr id="616" name="Google Shape;616;p81"/>
          <p:cNvSpPr/>
          <p:nvPr/>
        </p:nvSpPr>
        <p:spPr>
          <a:xfrm>
            <a:off x="306069" y="1224280"/>
            <a:ext cx="8696325" cy="3339000"/>
          </a:xfrm>
          <a:prstGeom prst="rect">
            <a:avLst/>
          </a:prstGeom>
          <a:solidFill>
            <a:srgbClr val="79BE21"/>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457200" lvl="0" indent="-361950" rtl="0">
              <a:spcBef>
                <a:spcPts val="0"/>
              </a:spcBef>
              <a:spcAft>
                <a:spcPts val="0"/>
              </a:spcAft>
              <a:buSzPts val="2100"/>
              <a:buFont typeface="Open Sans"/>
              <a:buAutoNum type="arabicPeriod"/>
            </a:pPr>
            <a:r>
              <a:rPr lang="en" sz="2100" dirty="0">
                <a:latin typeface="Open Sans"/>
                <a:ea typeface="Open Sans"/>
                <a:cs typeface="Open Sans"/>
                <a:sym typeface="Open Sans"/>
              </a:rPr>
              <a:t>Lisons le titre. De quoi pensez-vous que cet article pourrait parler?</a:t>
            </a:r>
            <a:endParaRPr sz="2100" dirty="0">
              <a:latin typeface="Open Sans"/>
              <a:ea typeface="Open Sans"/>
              <a:cs typeface="Open Sans"/>
              <a:sym typeface="Open Sans"/>
            </a:endParaRPr>
          </a:p>
          <a:p>
            <a:pPr marL="457200" lvl="0" indent="-361950" rtl="0">
              <a:spcBef>
                <a:spcPts val="0"/>
              </a:spcBef>
              <a:spcAft>
                <a:spcPts val="0"/>
              </a:spcAft>
              <a:buSzPts val="2100"/>
              <a:buFont typeface="Open Sans"/>
              <a:buAutoNum type="arabicPeriod"/>
            </a:pPr>
            <a:r>
              <a:rPr lang="en" sz="2100" dirty="0">
                <a:latin typeface="Open Sans"/>
                <a:ea typeface="Open Sans"/>
                <a:cs typeface="Open Sans"/>
                <a:sym typeface="Open Sans"/>
              </a:rPr>
              <a:t>Ce texte imite un article de journal. Quelles sont les caractéristiques de ce texte qui pourraient nous aider à le comprendre?</a:t>
            </a:r>
            <a:endParaRPr sz="2100" dirty="0">
              <a:latin typeface="Open Sans"/>
              <a:ea typeface="Open Sans"/>
              <a:cs typeface="Open Sans"/>
              <a:sym typeface="Open Sans"/>
            </a:endParaRPr>
          </a:p>
          <a:p>
            <a:pPr marL="457200" lvl="0" indent="-361950" rtl="0">
              <a:spcBef>
                <a:spcPts val="0"/>
              </a:spcBef>
              <a:spcAft>
                <a:spcPts val="0"/>
              </a:spcAft>
              <a:buSzPts val="2100"/>
              <a:buFont typeface="Open Sans"/>
              <a:buAutoNum type="arabicPeriod"/>
            </a:pPr>
            <a:r>
              <a:rPr lang="en" sz="2100" dirty="0">
                <a:latin typeface="Open Sans"/>
                <a:ea typeface="Open Sans"/>
                <a:cs typeface="Open Sans"/>
                <a:sym typeface="Open Sans"/>
              </a:rPr>
              <a:t>Lisons chaque sous-titre pour nous assurer que nous comprenons de quoi traite chaque section.</a:t>
            </a:r>
            <a:endParaRPr sz="2100" dirty="0">
              <a:latin typeface="Open Sans"/>
              <a:ea typeface="Open Sans"/>
              <a:cs typeface="Open Sans"/>
              <a:sym typeface="Open Sans"/>
            </a:endParaRPr>
          </a:p>
        </p:txBody>
      </p:sp>
      <p:pic>
        <p:nvPicPr>
          <p:cNvPr id="4" name="Google Shape;65;p14">
            <a:extLst>
              <a:ext uri="{FF2B5EF4-FFF2-40B4-BE49-F238E27FC236}">
                <a16:creationId xmlns:a16="http://schemas.microsoft.com/office/drawing/2014/main" id="{A82E2BB8-2A4E-FD77-DB07-16EDC7CDBA0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7" name="Google Shape;627;p82"/>
          <p:cNvSpPr txBox="1"/>
          <p:nvPr/>
        </p:nvSpPr>
        <p:spPr>
          <a:xfrm>
            <a:off x="0" y="11313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005FB8"/>
                </a:solidFill>
                <a:latin typeface="Open Sans"/>
                <a:ea typeface="Open Sans"/>
                <a:cs typeface="Open Sans"/>
                <a:sym typeface="Open Sans"/>
              </a:rPr>
              <a:t>Question-guide pour la lecture</a:t>
            </a:r>
            <a:endParaRPr sz="2800">
              <a:solidFill>
                <a:srgbClr val="005FB8"/>
              </a:solidFill>
              <a:latin typeface="Open Sans"/>
              <a:ea typeface="Open Sans"/>
              <a:cs typeface="Open Sans"/>
              <a:sym typeface="Open Sans"/>
            </a:endParaRPr>
          </a:p>
        </p:txBody>
      </p:sp>
      <p:sp>
        <p:nvSpPr>
          <p:cNvPr id="628" name="Google Shape;628;p82"/>
          <p:cNvSpPr/>
          <p:nvPr/>
        </p:nvSpPr>
        <p:spPr>
          <a:xfrm>
            <a:off x="586500" y="799475"/>
            <a:ext cx="5150100" cy="961800"/>
          </a:xfrm>
          <a:prstGeom prst="rect">
            <a:avLst/>
          </a:prstGeom>
          <a:solidFill>
            <a:srgbClr val="03B6E3"/>
          </a:solidFill>
          <a:ln w="28575" cap="flat" cmpd="sng">
            <a:solidFill>
              <a:srgbClr val="007A3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dk1"/>
                </a:solidFill>
                <a:latin typeface="Open Sans"/>
                <a:ea typeface="Open Sans"/>
                <a:cs typeface="Open Sans"/>
                <a:sym typeface="Open Sans"/>
              </a:rPr>
              <a:t>Comment les changements climatiques contribuent-ils à la crise de l’eau?</a:t>
            </a:r>
            <a:endParaRPr sz="1700">
              <a:solidFill>
                <a:schemeClr val="dk1"/>
              </a:solidFill>
              <a:latin typeface="Open Sans"/>
              <a:ea typeface="Open Sans"/>
              <a:cs typeface="Open Sans"/>
              <a:sym typeface="Open Sans"/>
            </a:endParaRPr>
          </a:p>
        </p:txBody>
      </p:sp>
      <p:sp>
        <p:nvSpPr>
          <p:cNvPr id="629" name="Google Shape;629;p82"/>
          <p:cNvSpPr txBox="1"/>
          <p:nvPr/>
        </p:nvSpPr>
        <p:spPr>
          <a:xfrm>
            <a:off x="1585399" y="2523213"/>
            <a:ext cx="7348676" cy="1908184"/>
          </a:xfrm>
          <a:prstGeom prst="rect">
            <a:avLst/>
          </a:prstGeom>
          <a:solidFill>
            <a:srgbClr val="79BE21"/>
          </a:solidFill>
          <a:ln w="28575" cap="flat" cmpd="sng">
            <a:solidFill>
              <a:srgbClr val="005FB8"/>
            </a:solidFill>
            <a:prstDash val="dash"/>
            <a:round/>
            <a:headEnd type="none" w="sm" len="sm"/>
            <a:tailEnd type="none" w="sm" len="sm"/>
          </a:ln>
        </p:spPr>
        <p:txBody>
          <a:bodyPr spcFirstLastPara="1" wrap="square" lIns="91425" tIns="91425" rIns="91425" bIns="91425" anchor="t" anchorCtr="0">
            <a:spAutoFit/>
          </a:bodyPr>
          <a:lstStyle/>
          <a:p>
            <a:pPr marL="457200" lvl="0" indent="0" algn="l" rtl="0">
              <a:spcBef>
                <a:spcPts val="0"/>
              </a:spcBef>
              <a:spcAft>
                <a:spcPts val="0"/>
              </a:spcAft>
              <a:buNone/>
            </a:pPr>
            <a:r>
              <a:rPr lang="en" sz="1600" dirty="0">
                <a:solidFill>
                  <a:schemeClr val="dk1"/>
                </a:solidFill>
                <a:latin typeface="Open Sans"/>
                <a:ea typeface="Open Sans"/>
                <a:cs typeface="Open Sans"/>
                <a:sym typeface="Open Sans"/>
              </a:rPr>
              <a:t>Pourquoi est-il important de conserver l’eau pendant une sécheresse?</a:t>
            </a:r>
            <a:endParaRPr sz="16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600" dirty="0">
                <a:solidFill>
                  <a:schemeClr val="dk1"/>
                </a:solidFill>
                <a:latin typeface="Open Sans"/>
                <a:ea typeface="Open Sans"/>
                <a:cs typeface="Open Sans"/>
                <a:sym typeface="Open Sans"/>
              </a:rPr>
              <a:t>Les changements climatiques affectent certains groupes de personnes plus que d’autres. Selon l’article, qui est le plus affecté et comment?</a:t>
            </a:r>
            <a:endParaRPr sz="16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600" dirty="0">
                <a:solidFill>
                  <a:schemeClr val="dk1"/>
                </a:solidFill>
                <a:latin typeface="Open Sans"/>
                <a:ea typeface="Open Sans"/>
                <a:cs typeface="Open Sans"/>
                <a:sym typeface="Open Sans"/>
              </a:rPr>
              <a:t>Décris les changements apportés aux glaciers.</a:t>
            </a:r>
            <a:endParaRPr sz="15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1600" dirty="0">
              <a:solidFill>
                <a:schemeClr val="dk1"/>
              </a:solidFill>
              <a:latin typeface="Open Sans"/>
              <a:ea typeface="Open Sans"/>
              <a:cs typeface="Open Sans"/>
              <a:sym typeface="Open Sans"/>
            </a:endParaRPr>
          </a:p>
        </p:txBody>
      </p:sp>
      <p:sp>
        <p:nvSpPr>
          <p:cNvPr id="630" name="Google Shape;630;p82"/>
          <p:cNvSpPr txBox="1"/>
          <p:nvPr/>
        </p:nvSpPr>
        <p:spPr>
          <a:xfrm>
            <a:off x="2820900" y="195051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05FB8"/>
                </a:solidFill>
                <a:latin typeface="Open Sans"/>
                <a:ea typeface="Open Sans"/>
                <a:cs typeface="Open Sans"/>
                <a:sym typeface="Open Sans"/>
              </a:rPr>
              <a:t>As-tu compris?</a:t>
            </a:r>
            <a:endParaRPr sz="3000" dirty="0">
              <a:solidFill>
                <a:srgbClr val="005FB8"/>
              </a:solidFill>
              <a:latin typeface="Open Sans"/>
              <a:ea typeface="Open Sans"/>
              <a:cs typeface="Open Sans"/>
              <a:sym typeface="Open Sans"/>
            </a:endParaRPr>
          </a:p>
        </p:txBody>
      </p:sp>
      <p:pic>
        <p:nvPicPr>
          <p:cNvPr id="3" name="Image 2">
            <a:extLst>
              <a:ext uri="{FF2B5EF4-FFF2-40B4-BE49-F238E27FC236}">
                <a16:creationId xmlns:a16="http://schemas.microsoft.com/office/drawing/2014/main" id="{912CB5DC-F4EA-CF77-7198-0ED11D70BE10}"/>
              </a:ext>
            </a:extLst>
          </p:cNvPr>
          <p:cNvPicPr>
            <a:picLocks noChangeAspect="1"/>
          </p:cNvPicPr>
          <p:nvPr/>
        </p:nvPicPr>
        <p:blipFill>
          <a:blip r:embed="rId3"/>
          <a:stretch>
            <a:fillRect/>
          </a:stretch>
        </p:blipFill>
        <p:spPr>
          <a:xfrm>
            <a:off x="-3721725" y="1497955"/>
            <a:ext cx="9144000" cy="5143500"/>
          </a:xfrm>
          <a:prstGeom prst="rect">
            <a:avLst/>
          </a:prstGeom>
        </p:spPr>
      </p:pic>
      <p:pic>
        <p:nvPicPr>
          <p:cNvPr id="5" name="Google Shape;65;p14">
            <a:extLst>
              <a:ext uri="{FF2B5EF4-FFF2-40B4-BE49-F238E27FC236}">
                <a16:creationId xmlns:a16="http://schemas.microsoft.com/office/drawing/2014/main" id="{F489EAAF-C078-C89E-E838-89DA2889876B}"/>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8" name="Google Shape;638;p83"/>
          <p:cNvSpPr txBox="1"/>
          <p:nvPr/>
        </p:nvSpPr>
        <p:spPr>
          <a:xfrm>
            <a:off x="523500" y="190525"/>
            <a:ext cx="8097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a:solidFill>
                  <a:srgbClr val="005FB8"/>
                </a:solidFill>
                <a:latin typeface="Open Sans"/>
                <a:ea typeface="Open Sans"/>
                <a:cs typeface="Open Sans"/>
                <a:sym typeface="Open Sans"/>
              </a:rPr>
              <a:t>Après la lecture: Question de réflexion</a:t>
            </a:r>
            <a:endParaRPr sz="2700">
              <a:solidFill>
                <a:srgbClr val="005FB8"/>
              </a:solidFill>
              <a:latin typeface="Open Sans"/>
              <a:ea typeface="Open Sans"/>
              <a:cs typeface="Open Sans"/>
              <a:sym typeface="Open Sans"/>
            </a:endParaRPr>
          </a:p>
        </p:txBody>
      </p:sp>
      <p:sp>
        <p:nvSpPr>
          <p:cNvPr id="639" name="Google Shape;639;p83"/>
          <p:cNvSpPr/>
          <p:nvPr/>
        </p:nvSpPr>
        <p:spPr>
          <a:xfrm>
            <a:off x="1532771" y="1084600"/>
            <a:ext cx="7020679" cy="3620750"/>
          </a:xfrm>
          <a:prstGeom prst="rect">
            <a:avLst/>
          </a:prstGeom>
          <a:solidFill>
            <a:srgbClr val="FFCD00"/>
          </a:solidFill>
          <a:ln w="28575"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latin typeface="Open Sans"/>
                <a:ea typeface="Open Sans"/>
                <a:cs typeface="Open Sans"/>
                <a:sym typeface="Open Sans"/>
              </a:rPr>
              <a:t>À la page 17, les scientifiques disent qu’ « Avec moins d’eau douce disponible, nous devrions nous adapter  ». Quels types d’adaptations devrait-on considérer? Faire un remue-méninge des idées aux </a:t>
            </a:r>
            <a:endParaRPr sz="2100" dirty="0">
              <a:latin typeface="Open Sans"/>
              <a:ea typeface="Open Sans"/>
              <a:cs typeface="Open Sans"/>
              <a:sym typeface="Open Sans"/>
            </a:endParaRPr>
          </a:p>
          <a:p>
            <a:pPr marL="0" lvl="0" indent="0" algn="ctr" rtl="0">
              <a:spcBef>
                <a:spcPts val="0"/>
              </a:spcBef>
              <a:spcAft>
                <a:spcPts val="0"/>
              </a:spcAft>
              <a:buNone/>
            </a:pPr>
            <a:r>
              <a:rPr lang="en" sz="2100" dirty="0">
                <a:latin typeface="Open Sans"/>
                <a:ea typeface="Open Sans"/>
                <a:cs typeface="Open Sans"/>
                <a:sym typeface="Open Sans"/>
              </a:rPr>
              <a:t>niveaux individuel, communautaire, </a:t>
            </a:r>
            <a:endParaRPr sz="2100" dirty="0">
              <a:latin typeface="Open Sans"/>
              <a:ea typeface="Open Sans"/>
              <a:cs typeface="Open Sans"/>
              <a:sym typeface="Open Sans"/>
            </a:endParaRPr>
          </a:p>
          <a:p>
            <a:pPr marL="0" lvl="0" indent="0" algn="ctr" rtl="0">
              <a:spcBef>
                <a:spcPts val="0"/>
              </a:spcBef>
              <a:spcAft>
                <a:spcPts val="0"/>
              </a:spcAft>
              <a:buNone/>
            </a:pPr>
            <a:r>
              <a:rPr lang="en" sz="2100" dirty="0">
                <a:latin typeface="Open Sans"/>
                <a:ea typeface="Open Sans"/>
                <a:cs typeface="Open Sans"/>
                <a:sym typeface="Open Sans"/>
              </a:rPr>
              <a:t>national et international.</a:t>
            </a:r>
            <a:endParaRPr sz="2300" dirty="0">
              <a:latin typeface="Open Sans"/>
              <a:ea typeface="Open Sans"/>
              <a:cs typeface="Open Sans"/>
              <a:sym typeface="Open Sans"/>
            </a:endParaRPr>
          </a:p>
        </p:txBody>
      </p:sp>
      <p:pic>
        <p:nvPicPr>
          <p:cNvPr id="2" name="Image 1">
            <a:extLst>
              <a:ext uri="{FF2B5EF4-FFF2-40B4-BE49-F238E27FC236}">
                <a16:creationId xmlns:a16="http://schemas.microsoft.com/office/drawing/2014/main" id="{3BD14823-8B7D-9097-CDF4-A89DDFF609FC}"/>
              </a:ext>
            </a:extLst>
          </p:cNvPr>
          <p:cNvPicPr>
            <a:picLocks noChangeAspect="1"/>
          </p:cNvPicPr>
          <p:nvPr/>
        </p:nvPicPr>
        <p:blipFill>
          <a:blip r:embed="rId3"/>
          <a:stretch>
            <a:fillRect/>
          </a:stretch>
        </p:blipFill>
        <p:spPr>
          <a:xfrm>
            <a:off x="-3755380" y="1622210"/>
            <a:ext cx="9144000" cy="5143500"/>
          </a:xfrm>
          <a:prstGeom prst="rect">
            <a:avLst/>
          </a:prstGeom>
        </p:spPr>
      </p:pic>
      <p:pic>
        <p:nvPicPr>
          <p:cNvPr id="5" name="Google Shape;65;p14">
            <a:extLst>
              <a:ext uri="{FF2B5EF4-FFF2-40B4-BE49-F238E27FC236}">
                <a16:creationId xmlns:a16="http://schemas.microsoft.com/office/drawing/2014/main" id="{D3DFB701-870C-7EB4-5428-A00B8B4E26B0}"/>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52" name="Google Shape;652;p84"/>
          <p:cNvSpPr txBox="1"/>
          <p:nvPr/>
        </p:nvSpPr>
        <p:spPr>
          <a:xfrm>
            <a:off x="1480825" y="3753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Activité d’écoute</a:t>
            </a:r>
            <a:endParaRPr sz="3600">
              <a:solidFill>
                <a:srgbClr val="005FB8"/>
              </a:solidFill>
              <a:latin typeface="Open Sans"/>
              <a:ea typeface="Open Sans"/>
              <a:cs typeface="Open Sans"/>
              <a:sym typeface="Open Sans"/>
            </a:endParaRPr>
          </a:p>
        </p:txBody>
      </p:sp>
      <p:sp>
        <p:nvSpPr>
          <p:cNvPr id="653" name="Google Shape;653;p84"/>
          <p:cNvSpPr/>
          <p:nvPr/>
        </p:nvSpPr>
        <p:spPr>
          <a:xfrm>
            <a:off x="1348575" y="1621317"/>
            <a:ext cx="7300570" cy="27111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r>
              <a:rPr lang="en" sz="2500" dirty="0">
                <a:latin typeface="Open Sans"/>
                <a:ea typeface="Open Sans"/>
                <a:cs typeface="Open Sans"/>
                <a:sym typeface="Open Sans"/>
              </a:rPr>
              <a:t>Sur le site web TV5 Monde, écoutez la vidéo </a:t>
            </a:r>
            <a:r>
              <a:rPr lang="en" sz="2500" u="sng" dirty="0">
                <a:solidFill>
                  <a:schemeClr val="lt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“Environnement, un rapport alarmant”</a:t>
            </a:r>
            <a:r>
              <a:rPr lang="en" sz="2500" dirty="0">
                <a:latin typeface="Open Sans"/>
                <a:ea typeface="Open Sans"/>
                <a:cs typeface="Open Sans"/>
                <a:sym typeface="Open Sans"/>
              </a:rPr>
              <a:t>. </a:t>
            </a:r>
            <a:endParaRPr sz="2500" dirty="0">
              <a:latin typeface="Open Sans"/>
              <a:ea typeface="Open Sans"/>
              <a:cs typeface="Open Sans"/>
              <a:sym typeface="Open Sans"/>
            </a:endParaRPr>
          </a:p>
          <a:p>
            <a:pPr marL="0" lvl="0" indent="0" algn="ctr" rtl="0">
              <a:spcBef>
                <a:spcPts val="0"/>
              </a:spcBef>
              <a:spcAft>
                <a:spcPts val="0"/>
              </a:spcAft>
              <a:buNone/>
            </a:pPr>
            <a:r>
              <a:rPr lang="en" sz="2500" dirty="0">
                <a:latin typeface="Open Sans"/>
                <a:ea typeface="Open Sans"/>
                <a:cs typeface="Open Sans"/>
                <a:sym typeface="Open Sans"/>
              </a:rPr>
              <a:t>Effectuez les exercices seul ou avec un partenaire.</a:t>
            </a:r>
            <a:endParaRPr sz="2500" dirty="0">
              <a:latin typeface="Open Sans"/>
              <a:ea typeface="Open Sans"/>
              <a:cs typeface="Open Sans"/>
              <a:sym typeface="Open Sans"/>
            </a:endParaRPr>
          </a:p>
        </p:txBody>
      </p:sp>
      <p:pic>
        <p:nvPicPr>
          <p:cNvPr id="2" name="Image 1">
            <a:extLst>
              <a:ext uri="{FF2B5EF4-FFF2-40B4-BE49-F238E27FC236}">
                <a16:creationId xmlns:a16="http://schemas.microsoft.com/office/drawing/2014/main" id="{14B77B84-AED9-514E-BB15-54D922473E78}"/>
              </a:ext>
            </a:extLst>
          </p:cNvPr>
          <p:cNvPicPr>
            <a:picLocks noChangeAspect="1"/>
          </p:cNvPicPr>
          <p:nvPr/>
        </p:nvPicPr>
        <p:blipFill>
          <a:blip r:embed="rId4"/>
          <a:stretch>
            <a:fillRect/>
          </a:stretch>
        </p:blipFill>
        <p:spPr>
          <a:xfrm>
            <a:off x="-3668385" y="1479011"/>
            <a:ext cx="9144000" cy="5143500"/>
          </a:xfrm>
          <a:prstGeom prst="rect">
            <a:avLst/>
          </a:prstGeom>
        </p:spPr>
      </p:pic>
      <p:pic>
        <p:nvPicPr>
          <p:cNvPr id="5" name="Google Shape;65;p14">
            <a:extLst>
              <a:ext uri="{FF2B5EF4-FFF2-40B4-BE49-F238E27FC236}">
                <a16:creationId xmlns:a16="http://schemas.microsoft.com/office/drawing/2014/main" id="{1F6EB7D5-E0AA-6BF4-F774-33A2E0900D66}"/>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65" name="Google Shape;665;p85"/>
          <p:cNvSpPr txBox="1"/>
          <p:nvPr/>
        </p:nvSpPr>
        <p:spPr>
          <a:xfrm>
            <a:off x="1480825" y="3753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Discutons de nos idées</a:t>
            </a:r>
            <a:endParaRPr sz="3600">
              <a:solidFill>
                <a:srgbClr val="005FB8"/>
              </a:solidFill>
              <a:latin typeface="Open Sans"/>
              <a:ea typeface="Open Sans"/>
              <a:cs typeface="Open Sans"/>
              <a:sym typeface="Open Sans"/>
            </a:endParaRPr>
          </a:p>
        </p:txBody>
      </p:sp>
      <p:sp>
        <p:nvSpPr>
          <p:cNvPr id="666" name="Google Shape;666;p85"/>
          <p:cNvSpPr/>
          <p:nvPr/>
        </p:nvSpPr>
        <p:spPr>
          <a:xfrm>
            <a:off x="1593275" y="1354150"/>
            <a:ext cx="7016400" cy="27111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latin typeface="Open Sans"/>
                <a:ea typeface="Open Sans"/>
                <a:cs typeface="Open Sans"/>
                <a:sym typeface="Open Sans"/>
              </a:rPr>
              <a:t>Prenez un moment pour réfléchir à votre réponse à la question suivante. Ensuite, préparez-vous à partager vos idées avec vos camarades de classe et à entendre leurs idées dans un cercle intérieur et extérieur.</a:t>
            </a:r>
            <a:endParaRPr sz="1900" b="1" dirty="0">
              <a:latin typeface="Open Sans"/>
              <a:ea typeface="Open Sans"/>
              <a:cs typeface="Open Sans"/>
              <a:sym typeface="Open Sans"/>
            </a:endParaRPr>
          </a:p>
          <a:p>
            <a:pPr marL="0" lvl="0" indent="0" algn="ctr" rtl="0">
              <a:spcBef>
                <a:spcPts val="0"/>
              </a:spcBef>
              <a:spcAft>
                <a:spcPts val="0"/>
              </a:spcAft>
              <a:buNone/>
            </a:pPr>
            <a:endParaRPr sz="1900" dirty="0">
              <a:latin typeface="Open Sans"/>
              <a:ea typeface="Open Sans"/>
              <a:cs typeface="Open Sans"/>
              <a:sym typeface="Open Sans"/>
            </a:endParaRPr>
          </a:p>
          <a:p>
            <a:pPr marL="0" lvl="0" indent="0" algn="ctr" rtl="0">
              <a:spcBef>
                <a:spcPts val="0"/>
              </a:spcBef>
              <a:spcAft>
                <a:spcPts val="0"/>
              </a:spcAft>
              <a:buNone/>
            </a:pPr>
            <a:r>
              <a:rPr lang="en" sz="1900" dirty="0">
                <a:latin typeface="Open Sans"/>
                <a:ea typeface="Open Sans"/>
                <a:cs typeface="Open Sans"/>
                <a:sym typeface="Open Sans"/>
              </a:rPr>
              <a:t>L’article suggère l’utilisation d’un sablier pour réduire la durée de vos douches. Quel est votre plan personnel pour surveiller ou réduire votre propre consommation d’eau?</a:t>
            </a:r>
            <a:endParaRPr sz="1900" b="1" dirty="0">
              <a:latin typeface="Open Sans"/>
              <a:ea typeface="Open Sans"/>
              <a:cs typeface="Open Sans"/>
              <a:sym typeface="Open Sans"/>
            </a:endParaRPr>
          </a:p>
        </p:txBody>
      </p:sp>
      <p:pic>
        <p:nvPicPr>
          <p:cNvPr id="2" name="Image 1">
            <a:extLst>
              <a:ext uri="{FF2B5EF4-FFF2-40B4-BE49-F238E27FC236}">
                <a16:creationId xmlns:a16="http://schemas.microsoft.com/office/drawing/2014/main" id="{5D98AFE8-1050-24D5-CDE6-4A119D60FB26}"/>
              </a:ext>
            </a:extLst>
          </p:cNvPr>
          <p:cNvPicPr>
            <a:picLocks noChangeAspect="1"/>
          </p:cNvPicPr>
          <p:nvPr/>
        </p:nvPicPr>
        <p:blipFill>
          <a:blip r:embed="rId3"/>
          <a:stretch>
            <a:fillRect/>
          </a:stretch>
        </p:blipFill>
        <p:spPr>
          <a:xfrm>
            <a:off x="-3653145" y="1493500"/>
            <a:ext cx="9144000" cy="5143500"/>
          </a:xfrm>
          <a:prstGeom prst="rect">
            <a:avLst/>
          </a:prstGeom>
        </p:spPr>
      </p:pic>
      <p:pic>
        <p:nvPicPr>
          <p:cNvPr id="5" name="Google Shape;65;p14">
            <a:extLst>
              <a:ext uri="{FF2B5EF4-FFF2-40B4-BE49-F238E27FC236}">
                <a16:creationId xmlns:a16="http://schemas.microsoft.com/office/drawing/2014/main" id="{D2B1A966-6F13-FF42-FD7A-99BEBA2BDA18}"/>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8" name="Google Shape;678;p86"/>
          <p:cNvSpPr txBox="1"/>
          <p:nvPr/>
        </p:nvSpPr>
        <p:spPr>
          <a:xfrm>
            <a:off x="1410450" y="1305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Idée d’enquête</a:t>
            </a:r>
            <a:endParaRPr sz="3600">
              <a:solidFill>
                <a:srgbClr val="005FB8"/>
              </a:solidFill>
              <a:latin typeface="Open Sans"/>
              <a:ea typeface="Open Sans"/>
              <a:cs typeface="Open Sans"/>
              <a:sym typeface="Open Sans"/>
            </a:endParaRPr>
          </a:p>
        </p:txBody>
      </p:sp>
      <p:sp>
        <p:nvSpPr>
          <p:cNvPr id="679" name="Google Shape;679;p86"/>
          <p:cNvSpPr/>
          <p:nvPr/>
        </p:nvSpPr>
        <p:spPr>
          <a:xfrm>
            <a:off x="1249899" y="2872700"/>
            <a:ext cx="7721676" cy="18081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Didact Gothic"/>
                <a:ea typeface="Didact Gothic"/>
                <a:cs typeface="Didact Gothic"/>
                <a:sym typeface="Didact Gothic"/>
              </a:rPr>
              <a:t>Examinez </a:t>
            </a:r>
            <a:r>
              <a:rPr lang="en" sz="2500" u="sng" dirty="0">
                <a:solidFill>
                  <a:schemeClr val="lt2"/>
                </a:solid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la journée mondiale de l’eau</a:t>
            </a:r>
            <a:r>
              <a:rPr lang="en" sz="2500" dirty="0">
                <a:latin typeface="Didact Gothic"/>
                <a:ea typeface="Didact Gothic"/>
                <a:cs typeface="Didact Gothic"/>
                <a:sym typeface="Didact Gothic"/>
              </a:rPr>
              <a:t>. Sur quel aspect les Nations Unies mettent-elles l’accent cette année? Comment votre école peut-elle s’impliquer?</a:t>
            </a:r>
            <a:endParaRPr sz="2100" dirty="0">
              <a:latin typeface="Open Sans"/>
              <a:ea typeface="Open Sans"/>
              <a:cs typeface="Open Sans"/>
              <a:sym typeface="Open Sans"/>
            </a:endParaRPr>
          </a:p>
        </p:txBody>
      </p:sp>
      <p:sp>
        <p:nvSpPr>
          <p:cNvPr id="681" name="Google Shape;681;p86"/>
          <p:cNvSpPr txBox="1"/>
          <p:nvPr/>
        </p:nvSpPr>
        <p:spPr>
          <a:xfrm>
            <a:off x="1986100" y="2373600"/>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solidFill>
                  <a:srgbClr val="191919"/>
                </a:solidFill>
                <a:latin typeface="Open Sans"/>
                <a:ea typeface="Open Sans"/>
                <a:cs typeface="Open Sans"/>
                <a:sym typeface="Open Sans"/>
              </a:rPr>
              <a:t>Image: Nations Unies</a:t>
            </a:r>
            <a:endParaRPr sz="800" b="1">
              <a:solidFill>
                <a:srgbClr val="191919"/>
              </a:solidFill>
              <a:latin typeface="Open Sans"/>
              <a:ea typeface="Open Sans"/>
              <a:cs typeface="Open Sans"/>
              <a:sym typeface="Open Sans"/>
            </a:endParaRPr>
          </a:p>
        </p:txBody>
      </p:sp>
      <p:pic>
        <p:nvPicPr>
          <p:cNvPr id="3" name="Google Shape;680;p86">
            <a:hlinkClick r:id="rId3"/>
            <a:extLst>
              <a:ext uri="{FF2B5EF4-FFF2-40B4-BE49-F238E27FC236}">
                <a16:creationId xmlns:a16="http://schemas.microsoft.com/office/drawing/2014/main" id="{BB5A65A5-7DC8-A174-79FF-93A127B64C2F}"/>
              </a:ext>
            </a:extLst>
          </p:cNvPr>
          <p:cNvPicPr preferRelativeResize="0"/>
          <p:nvPr/>
        </p:nvPicPr>
        <p:blipFill>
          <a:blip r:embed="rId4">
            <a:alphaModFix/>
          </a:blip>
          <a:stretch>
            <a:fillRect/>
          </a:stretch>
        </p:blipFill>
        <p:spPr>
          <a:xfrm>
            <a:off x="2262525" y="739126"/>
            <a:ext cx="4618954" cy="1710724"/>
          </a:xfrm>
          <a:prstGeom prst="rect">
            <a:avLst/>
          </a:prstGeom>
          <a:noFill/>
          <a:ln>
            <a:noFill/>
          </a:ln>
        </p:spPr>
      </p:pic>
      <p:pic>
        <p:nvPicPr>
          <p:cNvPr id="4" name="Image 3">
            <a:extLst>
              <a:ext uri="{FF2B5EF4-FFF2-40B4-BE49-F238E27FC236}">
                <a16:creationId xmlns:a16="http://schemas.microsoft.com/office/drawing/2014/main" id="{B5F2A7F1-B148-B6CE-EC28-BCACC7BED697}"/>
              </a:ext>
            </a:extLst>
          </p:cNvPr>
          <p:cNvPicPr>
            <a:picLocks noChangeAspect="1"/>
          </p:cNvPicPr>
          <p:nvPr/>
        </p:nvPicPr>
        <p:blipFill>
          <a:blip r:embed="rId5"/>
          <a:stretch>
            <a:fillRect/>
          </a:stretch>
        </p:blipFill>
        <p:spPr>
          <a:xfrm>
            <a:off x="-3789975" y="2132750"/>
            <a:ext cx="9144000" cy="5143500"/>
          </a:xfrm>
          <a:prstGeom prst="rect">
            <a:avLst/>
          </a:prstGeom>
        </p:spPr>
      </p:pic>
      <p:pic>
        <p:nvPicPr>
          <p:cNvPr id="6" name="Google Shape;65;p14">
            <a:extLst>
              <a:ext uri="{FF2B5EF4-FFF2-40B4-BE49-F238E27FC236}">
                <a16:creationId xmlns:a16="http://schemas.microsoft.com/office/drawing/2014/main" id="{32BA312E-B9C7-D93A-9BB6-0924029DC90B}"/>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96" name="Google Shape;696;p87"/>
          <p:cNvSpPr/>
          <p:nvPr/>
        </p:nvSpPr>
        <p:spPr>
          <a:xfrm>
            <a:off x="757350" y="1154850"/>
            <a:ext cx="7629300" cy="36030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457200" lvl="0" indent="-381000" algn="l" rtl="0">
              <a:spcBef>
                <a:spcPts val="0"/>
              </a:spcBef>
              <a:spcAft>
                <a:spcPts val="0"/>
              </a:spcAft>
              <a:buSzPts val="2400"/>
              <a:buFont typeface="Didact Gothic"/>
              <a:buChar char="★"/>
            </a:pPr>
            <a:r>
              <a:rPr lang="en" sz="2400">
                <a:latin typeface="Open Sans"/>
                <a:ea typeface="Open Sans"/>
                <a:cs typeface="Open Sans"/>
                <a:sym typeface="Open Sans"/>
              </a:rPr>
              <a:t>Quelle est ton empreinte en eau?, p.6-7 </a:t>
            </a:r>
            <a:endParaRPr sz="2400">
              <a:latin typeface="Open Sans"/>
              <a:ea typeface="Open Sans"/>
              <a:cs typeface="Open Sans"/>
              <a:sym typeface="Open Sans"/>
            </a:endParaRPr>
          </a:p>
          <a:p>
            <a:pPr marL="457200" lvl="0" indent="0" algn="l" rtl="0">
              <a:spcBef>
                <a:spcPts val="0"/>
              </a:spcBef>
              <a:spcAft>
                <a:spcPts val="0"/>
              </a:spcAft>
              <a:buNone/>
            </a:pPr>
            <a:endParaRPr sz="240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a:latin typeface="Open Sans"/>
                <a:ea typeface="Open Sans"/>
                <a:cs typeface="Open Sans"/>
                <a:sym typeface="Open Sans"/>
              </a:rPr>
              <a:t>Les problèmes à l’eau douce au Canada, p.10-13 </a:t>
            </a:r>
            <a:endParaRPr sz="2400">
              <a:latin typeface="Open Sans"/>
              <a:ea typeface="Open Sans"/>
              <a:cs typeface="Open Sans"/>
              <a:sym typeface="Open Sans"/>
            </a:endParaRPr>
          </a:p>
          <a:p>
            <a:pPr marL="457200" lvl="0" indent="0" algn="l" rtl="0">
              <a:spcBef>
                <a:spcPts val="0"/>
              </a:spcBef>
              <a:spcAft>
                <a:spcPts val="0"/>
              </a:spcAft>
              <a:buNone/>
            </a:pPr>
            <a:endParaRPr sz="240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a:latin typeface="Open Sans"/>
                <a:ea typeface="Open Sans"/>
                <a:cs typeface="Open Sans"/>
                <a:sym typeface="Open Sans"/>
              </a:rPr>
              <a:t>De l’eau en quantité, p. 14-15</a:t>
            </a:r>
            <a:endParaRPr sz="2400">
              <a:latin typeface="Open Sans"/>
              <a:ea typeface="Open Sans"/>
              <a:cs typeface="Open Sans"/>
              <a:sym typeface="Open Sans"/>
            </a:endParaRPr>
          </a:p>
          <a:p>
            <a:pPr marL="457200" lvl="0" indent="0" algn="l" rtl="0">
              <a:spcBef>
                <a:spcPts val="0"/>
              </a:spcBef>
              <a:spcAft>
                <a:spcPts val="0"/>
              </a:spcAft>
              <a:buNone/>
            </a:pPr>
            <a:endParaRPr sz="240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a:solidFill>
                  <a:schemeClr val="dk1"/>
                </a:solidFill>
                <a:latin typeface="Open Sans"/>
                <a:ea typeface="Open Sans"/>
                <a:cs typeface="Open Sans"/>
                <a:sym typeface="Open Sans"/>
              </a:rPr>
              <a:t>Le Club Action, p.22-23</a:t>
            </a:r>
            <a:endParaRPr sz="1500">
              <a:latin typeface="Open Sans"/>
              <a:ea typeface="Open Sans"/>
              <a:cs typeface="Open Sans"/>
              <a:sym typeface="Open Sans"/>
            </a:endParaRPr>
          </a:p>
        </p:txBody>
      </p:sp>
      <p:sp>
        <p:nvSpPr>
          <p:cNvPr id="697" name="Google Shape;697;p87"/>
          <p:cNvSpPr/>
          <p:nvPr/>
        </p:nvSpPr>
        <p:spPr>
          <a:xfrm>
            <a:off x="1947888" y="252988"/>
            <a:ext cx="5248200" cy="732300"/>
          </a:xfrm>
          <a:prstGeom prst="rect">
            <a:avLst/>
          </a:prstGeom>
          <a:noFill/>
          <a:ln w="38100"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Articles liés dans le livre</a:t>
            </a:r>
            <a:endParaRPr>
              <a:solidFill>
                <a:srgbClr val="005FB8"/>
              </a:solidFill>
              <a:latin typeface="Open Sans"/>
              <a:ea typeface="Open Sans"/>
              <a:cs typeface="Open Sans"/>
              <a:sym typeface="Open Sans"/>
            </a:endParaRPr>
          </a:p>
        </p:txBody>
      </p:sp>
      <p:pic>
        <p:nvPicPr>
          <p:cNvPr id="2" name="Image 1" descr="Une image contenant art, dessin humoristique, créativité, illustration">
            <a:extLst>
              <a:ext uri="{FF2B5EF4-FFF2-40B4-BE49-F238E27FC236}">
                <a16:creationId xmlns:a16="http://schemas.microsoft.com/office/drawing/2014/main" id="{4132C13B-DF50-3A80-2404-32A0ECEA4D4D}"/>
              </a:ext>
            </a:extLst>
          </p:cNvPr>
          <p:cNvPicPr>
            <a:picLocks noChangeAspect="1"/>
          </p:cNvPicPr>
          <p:nvPr/>
        </p:nvPicPr>
        <p:blipFill>
          <a:blip r:embed="rId3"/>
          <a:srcRect r="74365"/>
          <a:stretch>
            <a:fillRect/>
          </a:stretch>
        </p:blipFill>
        <p:spPr>
          <a:xfrm rot="755289">
            <a:off x="8225800" y="1682689"/>
            <a:ext cx="1350634" cy="2963601"/>
          </a:xfrm>
          <a:prstGeom prst="rect">
            <a:avLst/>
          </a:prstGeom>
        </p:spPr>
      </p:pic>
      <p:pic>
        <p:nvPicPr>
          <p:cNvPr id="5" name="Google Shape;65;p14">
            <a:extLst>
              <a:ext uri="{FF2B5EF4-FFF2-40B4-BE49-F238E27FC236}">
                <a16:creationId xmlns:a16="http://schemas.microsoft.com/office/drawing/2014/main" id="{BCE6E540-216B-DFB6-255C-0592F87C0AB8}"/>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317" name="Google Shape;317;p6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Four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pic>
        <p:nvPicPr>
          <p:cNvPr id="3" name="Google Shape;65;p14">
            <a:extLst>
              <a:ext uri="{FF2B5EF4-FFF2-40B4-BE49-F238E27FC236}">
                <a16:creationId xmlns:a16="http://schemas.microsoft.com/office/drawing/2014/main" id="{9D90138D-09E1-E8BB-28C2-B869C661068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324" name="Google Shape;324;p61"/>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dirty="0"/>
              <a:t>In each lesson, teachers will find:</a:t>
            </a:r>
            <a:endParaRPr sz="1500" dirty="0"/>
          </a:p>
          <a:p>
            <a:pPr marL="914400" lvl="0" indent="-323850" algn="l" rtl="0">
              <a:spcBef>
                <a:spcPts val="1000"/>
              </a:spcBef>
              <a:spcAft>
                <a:spcPts val="0"/>
              </a:spcAft>
              <a:buSzPts val="1500"/>
              <a:buAutoNum type="arabicParenR"/>
            </a:pPr>
            <a:r>
              <a:rPr lang="en" sz="1500" b="1" dirty="0"/>
              <a:t>A title page</a:t>
            </a:r>
            <a:r>
              <a:rPr lang="en" sz="1500" dirty="0"/>
              <a:t> with the student manual page numbers, curriculum connections, and the big idea in the text.</a:t>
            </a:r>
            <a:endParaRPr sz="1500" dirty="0"/>
          </a:p>
          <a:p>
            <a:pPr marL="914400" lvl="0" indent="-323850" algn="l" rtl="0">
              <a:spcBef>
                <a:spcPts val="0"/>
              </a:spcBef>
              <a:spcAft>
                <a:spcPts val="0"/>
              </a:spcAft>
              <a:buSzPts val="1500"/>
              <a:buAutoNum type="arabicParenR"/>
            </a:pPr>
            <a:r>
              <a:rPr lang="en" sz="1500" b="1" dirty="0"/>
              <a:t>2-4 “Minds On” activities</a:t>
            </a:r>
            <a:r>
              <a:rPr lang="en" sz="1500" dirty="0"/>
              <a:t> (e.g., word work, vocabulary, grammar concepts, etc.). The intent is for teachers choose </a:t>
            </a:r>
            <a:r>
              <a:rPr lang="en" sz="1500" b="1" dirty="0"/>
              <a:t>one</a:t>
            </a:r>
            <a:r>
              <a:rPr lang="en" sz="1500" dirty="0"/>
              <a:t> that suits the needs of their students, and uses it for a language talk (5-10 minutes).</a:t>
            </a:r>
            <a:endParaRPr sz="1500" dirty="0"/>
          </a:p>
          <a:p>
            <a:pPr marL="914400" lvl="0" indent="-323850" algn="l" rtl="0">
              <a:spcBef>
                <a:spcPts val="0"/>
              </a:spcBef>
              <a:spcAft>
                <a:spcPts val="0"/>
              </a:spcAft>
              <a:buSzPts val="1500"/>
              <a:buAutoNum type="arabicParenR"/>
            </a:pPr>
            <a:r>
              <a:rPr lang="en" sz="1500" b="1" dirty="0"/>
              <a:t>Pre-reading questions</a:t>
            </a:r>
            <a:r>
              <a:rPr lang="en" sz="1500" dirty="0"/>
              <a:t>. The intent is for teachers use these questions as a guide for a pre-reading discussion with the class (5-10 minutes).</a:t>
            </a:r>
            <a:endParaRPr sz="1500" dirty="0"/>
          </a:p>
          <a:p>
            <a:pPr marL="914400" lvl="0" indent="-323850" algn="l" rtl="0">
              <a:spcBef>
                <a:spcPts val="0"/>
              </a:spcBef>
              <a:spcAft>
                <a:spcPts val="0"/>
              </a:spcAft>
              <a:buSzPts val="1500"/>
              <a:buAutoNum type="arabicParenR"/>
            </a:pPr>
            <a:r>
              <a:rPr lang="en" sz="1500" b="1" dirty="0"/>
              <a:t>A guiding question and comprehension questions</a:t>
            </a:r>
            <a:r>
              <a:rPr lang="en" sz="1500" dirty="0"/>
              <a:t>. This slide is intended to be projected during reading to help guide students’ comprehension. The text can be used for shared reading, group reading, choral reading or independent reading based on student needs (20-30 minutes)</a:t>
            </a:r>
            <a:endParaRPr sz="1500" dirty="0"/>
          </a:p>
          <a:p>
            <a:pPr marL="914400" lvl="0" indent="-323850" algn="l" rtl="0">
              <a:spcBef>
                <a:spcPts val="0"/>
              </a:spcBef>
              <a:spcAft>
                <a:spcPts val="0"/>
              </a:spcAft>
              <a:buSzPts val="1500"/>
              <a:buAutoNum type="arabicParenR"/>
            </a:pPr>
            <a:r>
              <a:rPr lang="en" sz="1500" b="1" dirty="0"/>
              <a:t>A reflection question </a:t>
            </a:r>
            <a:r>
              <a:rPr lang="en" sz="1500" dirty="0"/>
              <a:t>for consolidation. This question can be used for a class discussion, exit card, writing prompt, etc. (5-10 minutes)</a:t>
            </a:r>
            <a:endParaRPr sz="1500" b="1" dirty="0"/>
          </a:p>
          <a:p>
            <a:pPr marL="914400" lvl="0" indent="-323850" algn="l" rtl="0">
              <a:spcBef>
                <a:spcPts val="0"/>
              </a:spcBef>
              <a:spcAft>
                <a:spcPts val="0"/>
              </a:spcAft>
              <a:buSzPts val="1500"/>
              <a:buAutoNum type="arabicParenR"/>
            </a:pPr>
            <a:r>
              <a:rPr lang="en" sz="1500" dirty="0"/>
              <a:t>A selection of </a:t>
            </a:r>
            <a:r>
              <a:rPr lang="en" sz="1500" b="1" dirty="0"/>
              <a:t>extension activities </a:t>
            </a:r>
            <a:r>
              <a:rPr lang="en" sz="1500" dirty="0"/>
              <a:t>that can be used to build upon ideas in the reading, in tandem with other texts in the book, or as a provocation for a related unit. These may involve other strands of the French Immersion curriculum (listening, speaking, writing), or cross-curricular links</a:t>
            </a:r>
            <a:r>
              <a:rPr lang="en" sz="1500" b="1" dirty="0"/>
              <a:t>.</a:t>
            </a:r>
            <a:endParaRPr sz="1500" b="1" dirty="0"/>
          </a:p>
        </p:txBody>
      </p:sp>
      <p:pic>
        <p:nvPicPr>
          <p:cNvPr id="2" name="Google Shape;65;p14">
            <a:extLst>
              <a:ext uri="{FF2B5EF4-FFF2-40B4-BE49-F238E27FC236}">
                <a16:creationId xmlns:a16="http://schemas.microsoft.com/office/drawing/2014/main" id="{6C5B0DDA-0CC8-A648-1AB6-28BD56A5BAF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a:t>
            </a:r>
            <a:r>
              <a:rPr lang="en-US" sz="1000" i="1" dirty="0" err="1"/>
              <a:t>Chaque</a:t>
            </a:r>
            <a:r>
              <a:rPr lang="en-US" sz="1000" i="1" dirty="0"/>
              <a:t> goutte </a:t>
            </a:r>
            <a:r>
              <a:rPr lang="en-US" sz="1000" i="1" dirty="0" err="1"/>
              <a:t>compte</a:t>
            </a:r>
            <a:r>
              <a:rPr lang="en-US" sz="1000" i="1" dirty="0"/>
              <a:t> </a:t>
            </a:r>
            <a:r>
              <a:rPr lang="en-US" sz="1000" i="1" dirty="0" err="1"/>
              <a:t>Leçon</a:t>
            </a:r>
            <a:r>
              <a:rPr lang="en-US" sz="1000" i="1" dirty="0"/>
              <a:t> 2 </a:t>
            </a:r>
            <a:r>
              <a:rPr lang="en-US" sz="1000" dirty="0"/>
              <a:t>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Shape 328"/>
        <p:cNvGrpSpPr/>
        <p:nvPr/>
      </p:nvGrpSpPr>
      <p:grpSpPr>
        <a:xfrm>
          <a:off x="0" y="0"/>
          <a:ext cx="0" cy="0"/>
          <a:chOff x="0" y="0"/>
          <a:chExt cx="0" cy="0"/>
        </a:xfrm>
      </p:grpSpPr>
      <p:sp>
        <p:nvSpPr>
          <p:cNvPr id="329" name="Google Shape;329;p6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dirty="0">
                <a:solidFill>
                  <a:srgbClr val="005FB8"/>
                </a:solidFill>
                <a:latin typeface="Open Sans"/>
                <a:ea typeface="Open Sans"/>
                <a:cs typeface="Open Sans"/>
                <a:sym typeface="Open Sans"/>
              </a:rPr>
              <a:t>Passe à l’action :</a:t>
            </a:r>
            <a:endParaRPr sz="4300" b="1" dirty="0">
              <a:solidFill>
                <a:srgbClr val="005FB8"/>
              </a:solidFill>
              <a:latin typeface="Open Sans"/>
              <a:ea typeface="Open Sans"/>
              <a:cs typeface="Open Sans"/>
              <a:sym typeface="Open Sans"/>
            </a:endParaRPr>
          </a:p>
          <a:p>
            <a:pPr marL="0" lvl="0" indent="0" algn="l" rtl="0">
              <a:spcBef>
                <a:spcPts val="0"/>
              </a:spcBef>
              <a:spcAft>
                <a:spcPts val="0"/>
              </a:spcAft>
              <a:buNone/>
            </a:pPr>
            <a:r>
              <a:rPr lang="en" dirty="0">
                <a:solidFill>
                  <a:srgbClr val="005FB8"/>
                </a:solidFill>
                <a:latin typeface="Open Sans"/>
                <a:ea typeface="Open Sans"/>
                <a:cs typeface="Open Sans"/>
                <a:sym typeface="Open Sans"/>
              </a:rPr>
              <a:t>Chaque goutte compte</a:t>
            </a:r>
            <a:endParaRPr dirty="0">
              <a:solidFill>
                <a:srgbClr val="005FB8"/>
              </a:solidFill>
              <a:latin typeface="Open Sans"/>
              <a:ea typeface="Open Sans"/>
              <a:cs typeface="Open Sans"/>
              <a:sym typeface="Open Sans"/>
            </a:endParaRPr>
          </a:p>
        </p:txBody>
      </p:sp>
      <p:sp>
        <p:nvSpPr>
          <p:cNvPr id="336" name="Google Shape;336;p62"/>
          <p:cNvSpPr txBox="1"/>
          <p:nvPr/>
        </p:nvSpPr>
        <p:spPr>
          <a:xfrm>
            <a:off x="806186" y="4364760"/>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2F3139"/>
                </a:solidFill>
                <a:latin typeface="Open Sans"/>
                <a:ea typeface="Open Sans"/>
                <a:cs typeface="Open Sans"/>
                <a:sym typeface="Open Sans"/>
              </a:rPr>
              <a:t>Image: Scholastic Education</a:t>
            </a:r>
            <a:endParaRPr sz="800" b="1" dirty="0">
              <a:solidFill>
                <a:srgbClr val="2F3139"/>
              </a:solidFill>
              <a:latin typeface="Open Sans"/>
              <a:ea typeface="Open Sans"/>
              <a:cs typeface="Open Sans"/>
              <a:sym typeface="Open Sans"/>
            </a:endParaRPr>
          </a:p>
        </p:txBody>
      </p:sp>
      <p:pic>
        <p:nvPicPr>
          <p:cNvPr id="2" name="Google Shape;335;p62">
            <a:hlinkClick r:id="rId4"/>
            <a:extLst>
              <a:ext uri="{FF2B5EF4-FFF2-40B4-BE49-F238E27FC236}">
                <a16:creationId xmlns:a16="http://schemas.microsoft.com/office/drawing/2014/main" id="{7514CA28-99E5-C11F-4E0D-334229C3E70C}"/>
              </a:ext>
            </a:extLst>
          </p:cNvPr>
          <p:cNvPicPr preferRelativeResize="0"/>
          <p:nvPr/>
        </p:nvPicPr>
        <p:blipFill>
          <a:blip r:embed="rId5">
            <a:alphaModFix/>
          </a:blip>
          <a:stretch>
            <a:fillRect/>
          </a:stretch>
        </p:blipFill>
        <p:spPr>
          <a:xfrm>
            <a:off x="802875" y="1936568"/>
            <a:ext cx="1769111" cy="2428192"/>
          </a:xfrm>
          <a:prstGeom prst="rect">
            <a:avLst/>
          </a:prstGeom>
          <a:noFill/>
          <a:ln>
            <a:noFill/>
          </a:ln>
        </p:spPr>
      </p:pic>
      <p:pic>
        <p:nvPicPr>
          <p:cNvPr id="6" name="Image 5" descr="Une image contenant art, dessin humoristique, créativité, illustration">
            <a:extLst>
              <a:ext uri="{FF2B5EF4-FFF2-40B4-BE49-F238E27FC236}">
                <a16:creationId xmlns:a16="http://schemas.microsoft.com/office/drawing/2014/main" id="{88A0A1CD-59CF-46BF-DE2B-09C6344281DD}"/>
              </a:ext>
            </a:extLst>
          </p:cNvPr>
          <p:cNvPicPr>
            <a:picLocks noChangeAspect="1"/>
          </p:cNvPicPr>
          <p:nvPr/>
        </p:nvPicPr>
        <p:blipFill>
          <a:blip r:embed="rId6"/>
          <a:srcRect r="74365"/>
          <a:stretch>
            <a:fillRect/>
          </a:stretch>
        </p:blipFill>
        <p:spPr>
          <a:xfrm>
            <a:off x="7053898" y="0"/>
            <a:ext cx="2344102" cy="5143500"/>
          </a:xfrm>
          <a:prstGeom prst="rect">
            <a:avLst/>
          </a:prstGeom>
        </p:spPr>
      </p:pic>
      <p:pic>
        <p:nvPicPr>
          <p:cNvPr id="5" name="Google Shape;65;p14">
            <a:extLst>
              <a:ext uri="{FF2B5EF4-FFF2-40B4-BE49-F238E27FC236}">
                <a16:creationId xmlns:a16="http://schemas.microsoft.com/office/drawing/2014/main" id="{3CF7EB0B-7358-E3C3-324B-4876107C78FC}"/>
              </a:ext>
            </a:extLst>
          </p:cNvPr>
          <p:cNvPicPr preferRelativeResize="0"/>
          <p:nvPr/>
        </p:nvPicPr>
        <p:blipFill>
          <a:blip r:embed="rId7">
            <a:alphaModFix/>
          </a:blip>
          <a:stretch>
            <a:fillRect/>
          </a:stretch>
        </p:blipFill>
        <p:spPr>
          <a:xfrm>
            <a:off x="-1" y="4712610"/>
            <a:ext cx="1090248" cy="430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51" name="Google Shape;351;p63"/>
          <p:cNvSpPr/>
          <p:nvPr/>
        </p:nvSpPr>
        <p:spPr>
          <a:xfrm>
            <a:off x="2222700" y="136651"/>
            <a:ext cx="4698600" cy="732300"/>
          </a:xfrm>
          <a:prstGeom prst="rect">
            <a:avLst/>
          </a:prstGeom>
          <a:solidFill>
            <a:srgbClr val="B8DFF2"/>
          </a:solidFill>
          <a:ln w="38100"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Leçons dans l’unité</a:t>
            </a:r>
            <a:endParaRPr>
              <a:solidFill>
                <a:srgbClr val="005FB8"/>
              </a:solidFill>
              <a:latin typeface="Open Sans"/>
              <a:ea typeface="Open Sans"/>
              <a:cs typeface="Open Sans"/>
              <a:sym typeface="Open Sans"/>
            </a:endParaRPr>
          </a:p>
        </p:txBody>
      </p:sp>
      <p:sp>
        <p:nvSpPr>
          <p:cNvPr id="352" name="Google Shape;352;p63"/>
          <p:cNvSpPr txBox="1"/>
          <p:nvPr/>
        </p:nvSpPr>
        <p:spPr>
          <a:xfrm>
            <a:off x="374325" y="957820"/>
            <a:ext cx="8395350" cy="3785621"/>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rId3" action="ppaction://hlinksldjump"/>
              </a:rPr>
              <a:t>Leçon 1:L’eau dans le monde</a:t>
            </a:r>
            <a:r>
              <a:rPr lang="en" sz="1800" dirty="0">
                <a:latin typeface="Open Sans"/>
                <a:ea typeface="Open Sans"/>
                <a:cs typeface="Open Sans"/>
                <a:sym typeface="Open Sans"/>
              </a:rPr>
              <a:t> </a:t>
            </a:r>
            <a:r>
              <a:rPr lang="en" sz="1800" dirty="0">
                <a:solidFill>
                  <a:srgbClr val="363636"/>
                </a:solidFill>
                <a:latin typeface="Open Sans"/>
                <a:ea typeface="Open Sans"/>
                <a:cs typeface="Open Sans"/>
                <a:sym typeface="Open Sans"/>
              </a:rPr>
              <a:t>p. 8-9</a:t>
            </a:r>
            <a:endParaRPr sz="1800" dirty="0">
              <a:solidFill>
                <a:srgbClr val="363636"/>
              </a:solidFill>
              <a:latin typeface="Open Sans"/>
              <a:ea typeface="Open Sans"/>
              <a:cs typeface="Open Sans"/>
              <a:sym typeface="Open Sans"/>
            </a:endParaRPr>
          </a:p>
          <a:p>
            <a:pPr marL="914400" lvl="1" indent="-336550" algn="l" rtl="0">
              <a:spcBef>
                <a:spcPts val="0"/>
              </a:spcBef>
              <a:spcAft>
                <a:spcPts val="0"/>
              </a:spcAft>
              <a:buClr>
                <a:srgbClr val="363636"/>
              </a:buClr>
              <a:buSzPts val="1700"/>
              <a:buFont typeface="Open Sans"/>
              <a:buChar char="○"/>
            </a:pPr>
            <a:r>
              <a:rPr lang="en" sz="1800" dirty="0">
                <a:solidFill>
                  <a:srgbClr val="363636"/>
                </a:solidFill>
                <a:latin typeface="Open Sans"/>
                <a:ea typeface="Open Sans"/>
                <a:cs typeface="Open Sans"/>
                <a:sym typeface="Open Sans"/>
              </a:rPr>
              <a:t>Grande idée: L’utilisation de l’eau autour du monde</a:t>
            </a:r>
            <a:endParaRPr sz="18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363636"/>
              </a:solidFill>
              <a:latin typeface="Open Sans"/>
              <a:ea typeface="Open Sans"/>
              <a:cs typeface="Open Sans"/>
              <a:sym typeface="Open Sans"/>
            </a:endParaRPr>
          </a:p>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rId3" action="ppaction://hlinksldjump"/>
              </a:rPr>
              <a:t>Leçon 2: Pénurie d’eau douce</a:t>
            </a:r>
            <a:r>
              <a:rPr lang="en" sz="1800" dirty="0">
                <a:solidFill>
                  <a:srgbClr val="363636"/>
                </a:solidFill>
                <a:latin typeface="Open Sans"/>
                <a:ea typeface="Open Sans"/>
                <a:cs typeface="Open Sans"/>
                <a:sym typeface="Open Sans"/>
              </a:rPr>
              <a:t> p. 16-17</a:t>
            </a:r>
            <a:endParaRPr sz="1800" dirty="0">
              <a:solidFill>
                <a:srgbClr val="363636"/>
              </a:solidFill>
              <a:latin typeface="Open Sans"/>
              <a:ea typeface="Open Sans"/>
              <a:cs typeface="Open Sans"/>
              <a:sym typeface="Open Sans"/>
            </a:endParaRPr>
          </a:p>
          <a:p>
            <a:pPr marL="914400" lvl="1" indent="-336550" algn="l" rtl="0">
              <a:spcBef>
                <a:spcPts val="0"/>
              </a:spcBef>
              <a:spcAft>
                <a:spcPts val="0"/>
              </a:spcAft>
              <a:buClr>
                <a:srgbClr val="363636"/>
              </a:buClr>
              <a:buSzPts val="1700"/>
              <a:buFont typeface="Open Sans"/>
              <a:buChar char="○"/>
            </a:pPr>
            <a:r>
              <a:rPr lang="en" sz="1800" dirty="0">
                <a:solidFill>
                  <a:srgbClr val="363636"/>
                </a:solidFill>
                <a:latin typeface="Open Sans"/>
                <a:ea typeface="Open Sans"/>
                <a:cs typeface="Open Sans"/>
                <a:sym typeface="Open Sans"/>
              </a:rPr>
              <a:t>Grande idée: Le changement climatique et la façon dont ça affecte les systèmes d’eau</a:t>
            </a:r>
            <a:endParaRPr sz="18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363636"/>
              </a:solidFill>
              <a:latin typeface="Open Sans"/>
              <a:ea typeface="Open Sans"/>
              <a:cs typeface="Open Sans"/>
              <a:sym typeface="Open Sans"/>
            </a:endParaRPr>
          </a:p>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3: L’eau est un droit de la personne! </a:t>
            </a:r>
            <a:r>
              <a:rPr lang="en" sz="1800" dirty="0">
                <a:solidFill>
                  <a:schemeClr val="dk1"/>
                </a:solidFill>
                <a:latin typeface="Open Sans"/>
                <a:ea typeface="Open Sans"/>
                <a:cs typeface="Open Sans"/>
                <a:sym typeface="Open Sans"/>
              </a:rPr>
              <a:t> p. 18-19</a:t>
            </a: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Jost"/>
              <a:buChar char="○"/>
            </a:pPr>
            <a:r>
              <a:rPr lang="en" sz="1800" dirty="0">
                <a:solidFill>
                  <a:schemeClr val="dk1"/>
                </a:solidFill>
                <a:latin typeface="Open Sans"/>
                <a:ea typeface="Open Sans"/>
                <a:cs typeface="Open Sans"/>
                <a:sym typeface="Open Sans"/>
              </a:rPr>
              <a:t>Grande idée: Survol des enjeux mondiaux autour de l’accès à l’eau propre  </a:t>
            </a:r>
            <a:r>
              <a:rPr lang="en" sz="1800" b="1" i="1" dirty="0">
                <a:solidFill>
                  <a:srgbClr val="EF2737"/>
                </a:solidFill>
                <a:latin typeface="Open Sans"/>
                <a:ea typeface="Open Sans"/>
                <a:cs typeface="Open Sans"/>
                <a:sym typeface="Open Sans"/>
              </a:rPr>
              <a:t>L’eau propre sur les réserves autochtones</a:t>
            </a:r>
            <a:endParaRPr sz="1800" b="1" dirty="0">
              <a:solidFill>
                <a:srgbClr val="EF2737"/>
              </a:solidFill>
              <a:latin typeface="Open Sans"/>
              <a:ea typeface="Open Sans"/>
              <a:cs typeface="Open Sans"/>
              <a:sym typeface="Open Sans"/>
            </a:endParaRPr>
          </a:p>
          <a:p>
            <a:pPr marL="914400" lvl="0" indent="0" algn="l" rtl="0">
              <a:spcBef>
                <a:spcPts val="0"/>
              </a:spcBef>
              <a:spcAft>
                <a:spcPts val="0"/>
              </a:spcAft>
              <a:buNone/>
            </a:pPr>
            <a:endParaRPr sz="1800" b="1" dirty="0">
              <a:solidFill>
                <a:srgbClr val="EF2737"/>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4: L’Eau potable devrait-elle coûter plus cher?</a:t>
            </a:r>
            <a:r>
              <a:rPr lang="en" sz="1800" dirty="0">
                <a:solidFill>
                  <a:schemeClr val="dk1"/>
                </a:solidFill>
                <a:latin typeface="Open Sans"/>
                <a:ea typeface="Open Sans"/>
                <a:cs typeface="Open Sans"/>
                <a:sym typeface="Open Sans"/>
              </a:rPr>
              <a:t> p. 28-29</a:t>
            </a: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Open Sans"/>
              <a:buChar char="○"/>
            </a:pPr>
            <a:r>
              <a:rPr lang="en" sz="1800" dirty="0">
                <a:solidFill>
                  <a:schemeClr val="dk1"/>
                </a:solidFill>
                <a:latin typeface="Open Sans"/>
                <a:ea typeface="Open Sans"/>
                <a:cs typeface="Open Sans"/>
                <a:sym typeface="Open Sans"/>
              </a:rPr>
              <a:t>Grande</a:t>
            </a:r>
            <a:r>
              <a:rPr lang="en" sz="1800" dirty="0">
                <a:solidFill>
                  <a:srgbClr val="363636"/>
                </a:solidFill>
                <a:latin typeface="Open Sans"/>
                <a:ea typeface="Open Sans"/>
                <a:cs typeface="Open Sans"/>
                <a:sym typeface="Open Sans"/>
              </a:rPr>
              <a:t> idée: On doit agir pour ne pas gaspiller l’eau.</a:t>
            </a:r>
            <a:endParaRPr sz="1800" dirty="0">
              <a:latin typeface="Open Sans"/>
              <a:ea typeface="Open Sans"/>
              <a:cs typeface="Open Sans"/>
              <a:sym typeface="Open Sans"/>
            </a:endParaRPr>
          </a:p>
        </p:txBody>
      </p:sp>
      <p:pic>
        <p:nvPicPr>
          <p:cNvPr id="2" name="Image 4" descr="Une image contenant art, dessin humoristique, créativité, illustration">
            <a:extLst>
              <a:ext uri="{FF2B5EF4-FFF2-40B4-BE49-F238E27FC236}">
                <a16:creationId xmlns:a16="http://schemas.microsoft.com/office/drawing/2014/main" id="{566CEEA4-FDFF-9F43-8FB7-703501EFD18D}"/>
              </a:ext>
            </a:extLst>
          </p:cNvPr>
          <p:cNvPicPr>
            <a:picLocks noChangeAspect="1"/>
          </p:cNvPicPr>
          <p:nvPr/>
        </p:nvPicPr>
        <p:blipFill rotWithShape="1">
          <a:blip r:embed="rId4"/>
          <a:srcRect l="50742" t="-12073" r="25595" b="-12073"/>
          <a:stretch>
            <a:fillRect/>
          </a:stretch>
        </p:blipFill>
        <p:spPr>
          <a:xfrm>
            <a:off x="7352355" y="-1713291"/>
            <a:ext cx="1630680" cy="4655762"/>
          </a:xfrm>
          <a:prstGeom prst="rect">
            <a:avLst/>
          </a:prstGeom>
        </p:spPr>
      </p:pic>
      <p:pic>
        <p:nvPicPr>
          <p:cNvPr id="7" name="Google Shape;65;p14">
            <a:extLst>
              <a:ext uri="{FF2B5EF4-FFF2-40B4-BE49-F238E27FC236}">
                <a16:creationId xmlns:a16="http://schemas.microsoft.com/office/drawing/2014/main" id="{0FA86001-FB3C-19A2-A07E-D673E479F023}"/>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8"/>
          <p:cNvSpPr txBox="1">
            <a:spLocks noGrp="1"/>
          </p:cNvSpPr>
          <p:nvPr>
            <p:ph type="title"/>
          </p:nvPr>
        </p:nvSpPr>
        <p:spPr>
          <a:xfrm>
            <a:off x="666449" y="921787"/>
            <a:ext cx="7811100" cy="7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5FB8"/>
                </a:solidFill>
                <a:latin typeface="Open Sans"/>
                <a:ea typeface="Open Sans"/>
                <a:cs typeface="Open Sans"/>
                <a:sym typeface="Open Sans"/>
              </a:rPr>
              <a:t>Pénurie d’eau douce, </a:t>
            </a:r>
            <a:r>
              <a:rPr lang="en" sz="3600" dirty="0">
                <a:solidFill>
                  <a:srgbClr val="005FB8"/>
                </a:solidFill>
                <a:latin typeface="Open Sans"/>
                <a:ea typeface="Open Sans"/>
                <a:cs typeface="Open Sans"/>
                <a:sym typeface="Open Sans"/>
              </a:rPr>
              <a:t>p. 16-17</a:t>
            </a:r>
            <a:endParaRPr sz="3600" dirty="0">
              <a:solidFill>
                <a:srgbClr val="005FB8"/>
              </a:solidFill>
              <a:latin typeface="Open Sans"/>
              <a:ea typeface="Open Sans"/>
              <a:cs typeface="Open Sans"/>
              <a:sym typeface="Open Sans"/>
            </a:endParaRPr>
          </a:p>
        </p:txBody>
      </p:sp>
      <p:sp>
        <p:nvSpPr>
          <p:cNvPr id="555" name="Google Shape;555;p78"/>
          <p:cNvSpPr txBox="1">
            <a:spLocks noGrp="1"/>
          </p:cNvSpPr>
          <p:nvPr>
            <p:ph type="body" idx="1"/>
          </p:nvPr>
        </p:nvSpPr>
        <p:spPr>
          <a:xfrm>
            <a:off x="481605" y="268925"/>
            <a:ext cx="7763700" cy="40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5FB8"/>
                </a:solidFill>
                <a:latin typeface="Open Sans"/>
                <a:ea typeface="Open Sans"/>
                <a:cs typeface="Open Sans"/>
                <a:sym typeface="Open Sans"/>
              </a:rPr>
              <a:t>Leçon 2: Passe à l’action, Chaque goutte compte</a:t>
            </a:r>
            <a:endParaRPr dirty="0">
              <a:solidFill>
                <a:srgbClr val="005FB8"/>
              </a:solidFill>
              <a:latin typeface="Open Sans"/>
              <a:ea typeface="Open Sans"/>
              <a:cs typeface="Open Sans"/>
              <a:sym typeface="Open Sans"/>
            </a:endParaRPr>
          </a:p>
        </p:txBody>
      </p:sp>
      <p:sp>
        <p:nvSpPr>
          <p:cNvPr id="556" name="Google Shape;556;p78"/>
          <p:cNvSpPr txBox="1"/>
          <p:nvPr/>
        </p:nvSpPr>
        <p:spPr>
          <a:xfrm>
            <a:off x="481605" y="1805650"/>
            <a:ext cx="8709678" cy="2954625"/>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chemeClr val="dk1"/>
              </a:buClr>
              <a:buSzPts val="1700"/>
              <a:buFont typeface="Open Sans"/>
              <a:buChar char="○"/>
            </a:pPr>
            <a:r>
              <a:rPr lang="en" sz="2000" dirty="0">
                <a:solidFill>
                  <a:schemeClr val="dk1"/>
                </a:solidFill>
                <a:latin typeface="Open Sans"/>
                <a:ea typeface="Open Sans"/>
                <a:cs typeface="Open Sans"/>
                <a:sym typeface="Open Sans"/>
              </a:rPr>
              <a:t>Big idea: Climate change and how it affects water systems</a:t>
            </a:r>
            <a:endParaRPr sz="2000" dirty="0">
              <a:solidFill>
                <a:schemeClr val="dk1"/>
              </a:solidFill>
              <a:latin typeface="Open Sans"/>
              <a:ea typeface="Open Sans"/>
              <a:cs typeface="Open Sans"/>
              <a:sym typeface="Open Sans"/>
            </a:endParaRPr>
          </a:p>
          <a:p>
            <a:pPr marL="914400" lvl="0" indent="0" algn="l" rtl="0">
              <a:spcBef>
                <a:spcPts val="0"/>
              </a:spcBef>
              <a:spcAft>
                <a:spcPts val="0"/>
              </a:spcAft>
              <a:buNone/>
            </a:pPr>
            <a:endParaRPr sz="20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Open Sans"/>
              <a:buChar char="○"/>
            </a:pPr>
            <a:r>
              <a:rPr lang="en" sz="2000" dirty="0">
                <a:solidFill>
                  <a:schemeClr val="dk1"/>
                </a:solidFill>
                <a:latin typeface="Open Sans"/>
                <a:ea typeface="Open Sans"/>
                <a:cs typeface="Open Sans"/>
                <a:sym typeface="Open Sans"/>
              </a:rPr>
              <a:t>Curriculum connections:</a:t>
            </a:r>
            <a:endParaRPr sz="2000" dirty="0">
              <a:solidFill>
                <a:schemeClr val="dk1"/>
              </a:solidFill>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2000" b="1" dirty="0">
                <a:latin typeface="Open Sans"/>
                <a:ea typeface="Open Sans"/>
                <a:cs typeface="Open Sans"/>
                <a:sym typeface="Open Sans"/>
              </a:rPr>
              <a:t>Grade 5 Science: </a:t>
            </a:r>
            <a:r>
              <a:rPr lang="en" sz="2000" dirty="0">
                <a:latin typeface="Open Sans"/>
                <a:ea typeface="Open Sans"/>
                <a:cs typeface="Open Sans"/>
                <a:sym typeface="Open Sans"/>
              </a:rPr>
              <a:t>Conservation of resources</a:t>
            </a:r>
            <a:endParaRPr sz="2000" b="1" dirty="0">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2000" b="1" dirty="0">
                <a:latin typeface="Open Sans"/>
                <a:ea typeface="Open Sans"/>
                <a:cs typeface="Open Sans"/>
                <a:sym typeface="Open Sans"/>
              </a:rPr>
              <a:t>Grade 7 Geography: </a:t>
            </a:r>
            <a:r>
              <a:rPr lang="en" sz="2000" dirty="0">
                <a:latin typeface="Open Sans"/>
                <a:ea typeface="Open Sans"/>
                <a:cs typeface="Open Sans"/>
                <a:sym typeface="Open Sans"/>
              </a:rPr>
              <a:t>Climate systems</a:t>
            </a:r>
            <a:endParaRPr sz="2000" dirty="0">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2000" b="1" dirty="0">
                <a:latin typeface="Open Sans"/>
                <a:ea typeface="Open Sans"/>
                <a:cs typeface="Open Sans"/>
                <a:sym typeface="Open Sans"/>
              </a:rPr>
              <a:t>Grade 7 Geography </a:t>
            </a:r>
            <a:r>
              <a:rPr lang="en" sz="2000" dirty="0">
                <a:latin typeface="Open Sans"/>
                <a:ea typeface="Open Sans"/>
                <a:cs typeface="Open Sans"/>
                <a:sym typeface="Open Sans"/>
              </a:rPr>
              <a:t>personal action plan for sustainable resource use</a:t>
            </a:r>
            <a:endParaRPr sz="2000" dirty="0">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2000" b="1" dirty="0">
                <a:latin typeface="Open Sans"/>
                <a:ea typeface="Open Sans"/>
                <a:cs typeface="Open Sans"/>
                <a:sym typeface="Open Sans"/>
              </a:rPr>
              <a:t>Grade 7 Science: </a:t>
            </a:r>
            <a:r>
              <a:rPr lang="en" sz="2000" dirty="0">
                <a:latin typeface="Open Sans"/>
                <a:ea typeface="Open Sans"/>
                <a:cs typeface="Open Sans"/>
                <a:sym typeface="Open Sans"/>
              </a:rPr>
              <a:t>Heat in the Environment</a:t>
            </a:r>
            <a:endParaRPr sz="2000" dirty="0">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2000" b="1" dirty="0">
                <a:latin typeface="Open Sans"/>
                <a:ea typeface="Open Sans"/>
                <a:cs typeface="Open Sans"/>
                <a:sym typeface="Open Sans"/>
              </a:rPr>
              <a:t>Grade 8 Science: </a:t>
            </a:r>
            <a:r>
              <a:rPr lang="en" sz="2000" dirty="0">
                <a:latin typeface="Open Sans"/>
                <a:ea typeface="Open Sans"/>
                <a:cs typeface="Open Sans"/>
                <a:sym typeface="Open Sans"/>
              </a:rPr>
              <a:t>Water Systems</a:t>
            </a:r>
            <a:endParaRPr sz="2000" b="1" dirty="0">
              <a:solidFill>
                <a:schemeClr val="dk1"/>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75D4D2A0-7B3F-B70D-3652-C643136A5274}"/>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17" name="Image 16" descr="Une image contenant art, dessin humoristique, créativité, illustration">
            <a:extLst>
              <a:ext uri="{FF2B5EF4-FFF2-40B4-BE49-F238E27FC236}">
                <a16:creationId xmlns:a16="http://schemas.microsoft.com/office/drawing/2014/main" id="{286BD65A-70ED-173E-1696-D860434A6517}"/>
              </a:ext>
            </a:extLst>
          </p:cNvPr>
          <p:cNvPicPr>
            <a:picLocks noChangeAspect="1"/>
          </p:cNvPicPr>
          <p:nvPr/>
        </p:nvPicPr>
        <p:blipFill>
          <a:blip r:embed="rId3"/>
          <a:srcRect r="74365"/>
          <a:stretch>
            <a:fillRect/>
          </a:stretch>
        </p:blipFill>
        <p:spPr>
          <a:xfrm rot="755289">
            <a:off x="3975746" y="2416949"/>
            <a:ext cx="1350634" cy="2963601"/>
          </a:xfrm>
          <a:prstGeom prst="rect">
            <a:avLst/>
          </a:prstGeom>
        </p:spPr>
      </p:pic>
      <p:pic>
        <p:nvPicPr>
          <p:cNvPr id="7" name="Image 6" descr="Une image contenant nuage, noir et blanc, silhouette">
            <a:extLst>
              <a:ext uri="{FF2B5EF4-FFF2-40B4-BE49-F238E27FC236}">
                <a16:creationId xmlns:a16="http://schemas.microsoft.com/office/drawing/2014/main" id="{FE6EA163-0829-C592-7C09-D3897E2A6E02}"/>
              </a:ext>
            </a:extLst>
          </p:cNvPr>
          <p:cNvPicPr>
            <a:picLocks noChangeAspect="1"/>
          </p:cNvPicPr>
          <p:nvPr/>
        </p:nvPicPr>
        <p:blipFill>
          <a:blip r:embed="rId4"/>
          <a:srcRect l="53818" t="-33389" r="1626" b="38993"/>
          <a:stretch>
            <a:fillRect/>
          </a:stretch>
        </p:blipFill>
        <p:spPr>
          <a:xfrm>
            <a:off x="6664844" y="-1149394"/>
            <a:ext cx="2543431" cy="1977337"/>
          </a:xfrm>
          <a:prstGeom prst="rect">
            <a:avLst/>
          </a:prstGeom>
        </p:spPr>
      </p:pic>
      <p:pic>
        <p:nvPicPr>
          <p:cNvPr id="6" name="Image 5" descr="Une image contenant nuage, noir et blanc, silhouette">
            <a:extLst>
              <a:ext uri="{FF2B5EF4-FFF2-40B4-BE49-F238E27FC236}">
                <a16:creationId xmlns:a16="http://schemas.microsoft.com/office/drawing/2014/main" id="{AA87C40A-E7C6-A8FC-3DD5-8E939DC97F34}"/>
              </a:ext>
            </a:extLst>
          </p:cNvPr>
          <p:cNvPicPr>
            <a:picLocks noChangeAspect="1"/>
          </p:cNvPicPr>
          <p:nvPr/>
        </p:nvPicPr>
        <p:blipFill>
          <a:blip r:embed="rId4"/>
          <a:srcRect l="54511" t="1" r="933" b="5603"/>
          <a:stretch>
            <a:fillRect/>
          </a:stretch>
        </p:blipFill>
        <p:spPr>
          <a:xfrm rot="21412453">
            <a:off x="-375867" y="-350042"/>
            <a:ext cx="2328149" cy="1433381"/>
          </a:xfrm>
          <a:prstGeom prst="rect">
            <a:avLst/>
          </a:prstGeom>
        </p:spPr>
      </p:pic>
      <p:sp>
        <p:nvSpPr>
          <p:cNvPr id="5" name="Rectangle 2">
            <a:extLst>
              <a:ext uri="{FF2B5EF4-FFF2-40B4-BE49-F238E27FC236}">
                <a16:creationId xmlns:a16="http://schemas.microsoft.com/office/drawing/2014/main" id="{4EBED36F-BEF0-4F7E-BD67-9D8572BC399A}"/>
              </a:ext>
            </a:extLst>
          </p:cNvPr>
          <p:cNvSpPr>
            <a:spLocks noChangeArrowheads="1"/>
          </p:cNvSpPr>
          <p:nvPr/>
        </p:nvSpPr>
        <p:spPr bwMode="auto">
          <a:xfrm>
            <a:off x="5308777" y="2280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 name="Tableau 1">
            <a:extLst>
              <a:ext uri="{FF2B5EF4-FFF2-40B4-BE49-F238E27FC236}">
                <a16:creationId xmlns:a16="http://schemas.microsoft.com/office/drawing/2014/main" id="{45C0AF42-6398-8715-EED8-E87E1E99CC86}"/>
              </a:ext>
            </a:extLst>
          </p:cNvPr>
          <p:cNvGraphicFramePr>
            <a:graphicFrameLocks noGrp="1"/>
          </p:cNvGraphicFramePr>
          <p:nvPr>
            <p:extLst>
              <p:ext uri="{D42A27DB-BD31-4B8C-83A1-F6EECF244321}">
                <p14:modId xmlns:p14="http://schemas.microsoft.com/office/powerpoint/2010/main" val="950949447"/>
              </p:ext>
            </p:extLst>
          </p:nvPr>
        </p:nvGraphicFramePr>
        <p:xfrm>
          <a:off x="774974" y="2390524"/>
          <a:ext cx="3218376" cy="2501516"/>
        </p:xfrm>
        <a:graphic>
          <a:graphicData uri="http://schemas.openxmlformats.org/drawingml/2006/table">
            <a:tbl>
              <a:tblPr/>
              <a:tblGrid>
                <a:gridCol w="1609188">
                  <a:extLst>
                    <a:ext uri="{9D8B030D-6E8A-4147-A177-3AD203B41FA5}">
                      <a16:colId xmlns:a16="http://schemas.microsoft.com/office/drawing/2014/main" val="1652370508"/>
                    </a:ext>
                  </a:extLst>
                </a:gridCol>
                <a:gridCol w="1609188">
                  <a:extLst>
                    <a:ext uri="{9D8B030D-6E8A-4147-A177-3AD203B41FA5}">
                      <a16:colId xmlns:a16="http://schemas.microsoft.com/office/drawing/2014/main" val="3001724266"/>
                    </a:ext>
                  </a:extLst>
                </a:gridCol>
              </a:tblGrid>
              <a:tr h="1250758">
                <a:tc>
                  <a:txBody>
                    <a:bodyPr/>
                    <a:lstStyle/>
                    <a:p>
                      <a:pPr fontAlgn="t">
                        <a:buNone/>
                      </a:pPr>
                      <a:r>
                        <a:rPr lang="fr-FR">
                          <a:effectLst/>
                        </a:rPr>
                        <a:t> </a:t>
                      </a:r>
                    </a:p>
                  </a:txBody>
                  <a:tcPr marL="95250" marR="95250" marT="95250" marB="952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fr-FR" dirty="0">
                          <a:effectLst/>
                        </a:rPr>
                        <a:t> </a:t>
                      </a:r>
                    </a:p>
                  </a:txBody>
                  <a:tcPr marL="95250" marR="95250" marT="95250" marB="952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4420319"/>
                  </a:ext>
                </a:extLst>
              </a:tr>
              <a:tr h="1250758">
                <a:tc>
                  <a:txBody>
                    <a:bodyPr/>
                    <a:lstStyle/>
                    <a:p>
                      <a:pPr fontAlgn="t">
                        <a:buNone/>
                      </a:pPr>
                      <a:r>
                        <a:rPr lang="fr-FR">
                          <a:effectLst/>
                        </a:rPr>
                        <a:t> </a:t>
                      </a:r>
                    </a:p>
                  </a:txBody>
                  <a:tcPr marL="95250" marR="95250" marT="95250" marB="952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fr-FR" dirty="0">
                          <a:effectLst/>
                        </a:rPr>
                        <a:t> </a:t>
                      </a:r>
                    </a:p>
                  </a:txBody>
                  <a:tcPr marL="95250" marR="95250" marT="95250" marB="952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7864550"/>
                  </a:ext>
                </a:extLst>
              </a:tr>
            </a:tbl>
          </a:graphicData>
        </a:graphic>
      </p:graphicFrame>
      <p:sp>
        <p:nvSpPr>
          <p:cNvPr id="3" name="Rectangle 1">
            <a:extLst>
              <a:ext uri="{FF2B5EF4-FFF2-40B4-BE49-F238E27FC236}">
                <a16:creationId xmlns:a16="http://schemas.microsoft.com/office/drawing/2014/main" id="{E87A0FC9-DEA9-EAEF-897B-7CB2FB9D0664}"/>
              </a:ext>
            </a:extLst>
          </p:cNvPr>
          <p:cNvSpPr>
            <a:spLocks noChangeArrowheads="1"/>
          </p:cNvSpPr>
          <p:nvPr/>
        </p:nvSpPr>
        <p:spPr bwMode="auto">
          <a:xfrm>
            <a:off x="774975" y="2280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70" name="Google Shape;570;p79"/>
          <p:cNvSpPr txBox="1"/>
          <p:nvPr/>
        </p:nvSpPr>
        <p:spPr>
          <a:xfrm>
            <a:off x="269825" y="1614575"/>
            <a:ext cx="4390200" cy="7296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3B6E3"/>
                </a:solidFill>
                <a:latin typeface="Open Sans"/>
                <a:ea typeface="Open Sans"/>
                <a:cs typeface="Open Sans"/>
                <a:sym typeface="Open Sans"/>
              </a:rPr>
              <a:t>«Le mauvais temps extrême nuit aux cultures et à l’</a:t>
            </a:r>
            <a:r>
              <a:rPr lang="en" b="1" dirty="0">
                <a:solidFill>
                  <a:srgbClr val="03B6E3"/>
                </a:solidFill>
                <a:latin typeface="Open Sans"/>
                <a:ea typeface="Open Sans"/>
                <a:cs typeface="Open Sans"/>
                <a:sym typeface="Open Sans"/>
              </a:rPr>
              <a:t>approvisionnement</a:t>
            </a:r>
            <a:r>
              <a:rPr lang="en" dirty="0">
                <a:solidFill>
                  <a:srgbClr val="03B6E3"/>
                </a:solidFill>
                <a:latin typeface="Open Sans"/>
                <a:ea typeface="Open Sans"/>
                <a:cs typeface="Open Sans"/>
                <a:sym typeface="Open Sans"/>
              </a:rPr>
              <a:t> en eau potable. » (p.16)</a:t>
            </a:r>
            <a:endParaRPr dirty="0">
              <a:solidFill>
                <a:srgbClr val="03B6E3"/>
              </a:solidFill>
              <a:latin typeface="Open Sans"/>
              <a:ea typeface="Open Sans"/>
              <a:cs typeface="Open Sans"/>
              <a:sym typeface="Open Sans"/>
            </a:endParaRPr>
          </a:p>
          <a:p>
            <a:pPr marL="0" lvl="0" indent="0" algn="ctr" rtl="0">
              <a:spcBef>
                <a:spcPts val="0"/>
              </a:spcBef>
              <a:spcAft>
                <a:spcPts val="0"/>
              </a:spcAft>
              <a:buNone/>
            </a:pPr>
            <a:endParaRPr dirty="0">
              <a:solidFill>
                <a:srgbClr val="03B6E3"/>
              </a:solidFill>
              <a:latin typeface="Open Sans"/>
              <a:ea typeface="Open Sans"/>
              <a:cs typeface="Open Sans"/>
              <a:sym typeface="Open Sans"/>
            </a:endParaRPr>
          </a:p>
        </p:txBody>
      </p:sp>
      <p:sp>
        <p:nvSpPr>
          <p:cNvPr id="571" name="Google Shape;571;p79"/>
          <p:cNvSpPr txBox="1"/>
          <p:nvPr/>
        </p:nvSpPr>
        <p:spPr>
          <a:xfrm>
            <a:off x="1392075" y="-12"/>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005FB8"/>
                </a:solidFill>
                <a:latin typeface="Open Sans"/>
                <a:ea typeface="Open Sans"/>
                <a:cs typeface="Open Sans"/>
                <a:sym typeface="Open Sans"/>
              </a:rPr>
              <a:t>Le suffixe -ment</a:t>
            </a:r>
            <a:endParaRPr sz="3400">
              <a:solidFill>
                <a:srgbClr val="005FB8"/>
              </a:solidFill>
              <a:latin typeface="Open Sans"/>
              <a:ea typeface="Open Sans"/>
              <a:cs typeface="Open Sans"/>
              <a:sym typeface="Open Sans"/>
            </a:endParaRPr>
          </a:p>
        </p:txBody>
      </p:sp>
      <p:sp>
        <p:nvSpPr>
          <p:cNvPr id="572" name="Google Shape;572;p79"/>
          <p:cNvSpPr txBox="1"/>
          <p:nvPr/>
        </p:nvSpPr>
        <p:spPr>
          <a:xfrm>
            <a:off x="269825" y="775225"/>
            <a:ext cx="8505050" cy="12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500" dirty="0">
                <a:solidFill>
                  <a:schemeClr val="dk1"/>
                </a:solidFill>
                <a:latin typeface="Open Sans"/>
                <a:ea typeface="Open Sans"/>
                <a:cs typeface="Open Sans"/>
                <a:sym typeface="Open Sans"/>
              </a:rPr>
              <a:t>Dans ces deux phrases, il y a un mot qui termine avec le suffixe -ment, mais dans les deux cas, le suffixe remplit une fonction différente. Utiliser le modèle Frayer pour chaque mot </a:t>
            </a:r>
            <a:r>
              <a:rPr lang="en" sz="1500" b="1" dirty="0">
                <a:solidFill>
                  <a:schemeClr val="dk1"/>
                </a:solidFill>
                <a:latin typeface="Open Sans"/>
                <a:ea typeface="Open Sans"/>
                <a:cs typeface="Open Sans"/>
                <a:sym typeface="Open Sans"/>
              </a:rPr>
              <a:t>afin de prédire la différence.</a:t>
            </a:r>
            <a:endParaRPr sz="1500" b="1" dirty="0">
              <a:solidFill>
                <a:schemeClr val="dk1"/>
              </a:solidFill>
              <a:latin typeface="Open Sans"/>
              <a:ea typeface="Open Sans"/>
              <a:cs typeface="Open Sans"/>
              <a:sym typeface="Open Sans"/>
            </a:endParaRPr>
          </a:p>
        </p:txBody>
      </p:sp>
      <p:sp>
        <p:nvSpPr>
          <p:cNvPr id="573" name="Google Shape;573;p79"/>
          <p:cNvSpPr txBox="1"/>
          <p:nvPr/>
        </p:nvSpPr>
        <p:spPr>
          <a:xfrm>
            <a:off x="4788775" y="1605050"/>
            <a:ext cx="3986100" cy="7296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3B6E3"/>
                </a:solidFill>
                <a:latin typeface="Open Sans"/>
                <a:ea typeface="Open Sans"/>
                <a:cs typeface="Open Sans"/>
                <a:sym typeface="Open Sans"/>
              </a:rPr>
              <a:t>«[Le spécialiste] nous prévient que les glaciers fondent </a:t>
            </a:r>
            <a:r>
              <a:rPr lang="en" b="1" dirty="0">
                <a:solidFill>
                  <a:srgbClr val="03B6E3"/>
                </a:solidFill>
                <a:latin typeface="Open Sans"/>
                <a:ea typeface="Open Sans"/>
                <a:cs typeface="Open Sans"/>
                <a:sym typeface="Open Sans"/>
              </a:rPr>
              <a:t>rapidement</a:t>
            </a:r>
            <a:r>
              <a:rPr lang="en" dirty="0">
                <a:solidFill>
                  <a:srgbClr val="03B6E3"/>
                </a:solidFill>
                <a:latin typeface="Open Sans"/>
                <a:ea typeface="Open Sans"/>
                <a:cs typeface="Open Sans"/>
                <a:sym typeface="Open Sans"/>
              </a:rPr>
              <a:t>. » (p.17)</a:t>
            </a:r>
            <a:endParaRPr dirty="0">
              <a:solidFill>
                <a:srgbClr val="03B6E3"/>
              </a:solidFill>
              <a:latin typeface="Open Sans"/>
              <a:ea typeface="Open Sans"/>
              <a:cs typeface="Open Sans"/>
              <a:sym typeface="Open Sans"/>
            </a:endParaRPr>
          </a:p>
          <a:p>
            <a:pPr marL="0" lvl="0" indent="0" algn="ctr" rtl="0">
              <a:spcBef>
                <a:spcPts val="0"/>
              </a:spcBef>
              <a:spcAft>
                <a:spcPts val="0"/>
              </a:spcAft>
              <a:buNone/>
            </a:pPr>
            <a:endParaRPr dirty="0">
              <a:solidFill>
                <a:srgbClr val="03B6E3"/>
              </a:solidFill>
              <a:latin typeface="Open Sans"/>
              <a:ea typeface="Open Sans"/>
              <a:cs typeface="Open Sans"/>
              <a:sym typeface="Open Sans"/>
            </a:endParaRPr>
          </a:p>
        </p:txBody>
      </p:sp>
      <p:sp>
        <p:nvSpPr>
          <p:cNvPr id="575" name="Google Shape;575;p79"/>
          <p:cNvSpPr txBox="1"/>
          <p:nvPr/>
        </p:nvSpPr>
        <p:spPr>
          <a:xfrm>
            <a:off x="1914525" y="3449082"/>
            <a:ext cx="815000" cy="680136"/>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latin typeface="Open Sans"/>
                <a:ea typeface="Open Sans"/>
                <a:cs typeface="Open Sans"/>
                <a:sym typeface="Open Sans"/>
              </a:rPr>
              <a:t>Affixe:</a:t>
            </a:r>
            <a:endParaRPr sz="1000" dirty="0">
              <a:latin typeface="Open Sans"/>
              <a:ea typeface="Open Sans"/>
              <a:cs typeface="Open Sans"/>
              <a:sym typeface="Open Sans"/>
            </a:endParaRPr>
          </a:p>
          <a:p>
            <a:pPr marL="0" lvl="0" indent="0" algn="ctr" rtl="0">
              <a:spcBef>
                <a:spcPts val="0"/>
              </a:spcBef>
              <a:spcAft>
                <a:spcPts val="0"/>
              </a:spcAft>
              <a:buNone/>
            </a:pPr>
            <a:r>
              <a:rPr lang="en" sz="1000" dirty="0">
                <a:latin typeface="Open Sans"/>
                <a:ea typeface="Open Sans"/>
                <a:cs typeface="Open Sans"/>
                <a:sym typeface="Open Sans"/>
              </a:rPr>
              <a:t>Le suffixe</a:t>
            </a:r>
            <a:endParaRPr sz="1000" dirty="0">
              <a:latin typeface="Open Sans"/>
              <a:ea typeface="Open Sans"/>
              <a:cs typeface="Open Sans"/>
              <a:sym typeface="Open Sans"/>
            </a:endParaRPr>
          </a:p>
          <a:p>
            <a:pPr marL="0" lvl="0" indent="0" algn="ctr" rtl="0">
              <a:spcBef>
                <a:spcPts val="0"/>
              </a:spcBef>
              <a:spcAft>
                <a:spcPts val="0"/>
              </a:spcAft>
              <a:buNone/>
            </a:pPr>
            <a:r>
              <a:rPr lang="en" sz="1000" dirty="0">
                <a:latin typeface="Open Sans"/>
                <a:ea typeface="Open Sans"/>
                <a:cs typeface="Open Sans"/>
                <a:sym typeface="Open Sans"/>
              </a:rPr>
              <a:t>“-ment”</a:t>
            </a:r>
            <a:endParaRPr sz="1000" dirty="0">
              <a:latin typeface="Open Sans"/>
              <a:ea typeface="Open Sans"/>
              <a:cs typeface="Open Sans"/>
              <a:sym typeface="Open Sans"/>
            </a:endParaRPr>
          </a:p>
          <a:p>
            <a:pPr marL="0" lvl="0" indent="0" algn="ctr" rtl="0">
              <a:spcBef>
                <a:spcPts val="0"/>
              </a:spcBef>
              <a:spcAft>
                <a:spcPts val="0"/>
              </a:spcAft>
              <a:buNone/>
            </a:pPr>
            <a:endParaRPr sz="800" dirty="0">
              <a:latin typeface="Open Sans"/>
              <a:ea typeface="Open Sans"/>
              <a:cs typeface="Open Sans"/>
              <a:sym typeface="Open Sans"/>
            </a:endParaRPr>
          </a:p>
          <a:p>
            <a:pPr marL="0" lvl="0" indent="0" algn="ctr" rtl="0">
              <a:spcBef>
                <a:spcPts val="0"/>
              </a:spcBef>
              <a:spcAft>
                <a:spcPts val="0"/>
              </a:spcAft>
              <a:buNone/>
            </a:pPr>
            <a:endParaRPr sz="2100" dirty="0">
              <a:latin typeface="Open Sans"/>
              <a:ea typeface="Open Sans"/>
              <a:cs typeface="Open Sans"/>
              <a:sym typeface="Open Sans"/>
            </a:endParaRPr>
          </a:p>
        </p:txBody>
      </p:sp>
      <p:sp>
        <p:nvSpPr>
          <p:cNvPr id="576" name="Google Shape;576;p79"/>
          <p:cNvSpPr txBox="1"/>
          <p:nvPr/>
        </p:nvSpPr>
        <p:spPr>
          <a:xfrm>
            <a:off x="851152" y="2390423"/>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Définition:</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577" name="Google Shape;577;p79"/>
          <p:cNvSpPr txBox="1"/>
          <p:nvPr/>
        </p:nvSpPr>
        <p:spPr>
          <a:xfrm>
            <a:off x="2406013" y="2412750"/>
            <a:ext cx="1663513"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Partie du discours:</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578" name="Google Shape;578;p79"/>
          <p:cNvSpPr txBox="1"/>
          <p:nvPr/>
        </p:nvSpPr>
        <p:spPr>
          <a:xfrm>
            <a:off x="901474" y="3759825"/>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Exemples:</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579" name="Google Shape;579;p79"/>
          <p:cNvSpPr txBox="1"/>
          <p:nvPr/>
        </p:nvSpPr>
        <p:spPr>
          <a:xfrm>
            <a:off x="2672644" y="3759825"/>
            <a:ext cx="1434737"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Non- Exemples:</a:t>
            </a:r>
            <a:endParaRPr sz="1200" b="1" dirty="0">
              <a:latin typeface="Open Sans"/>
              <a:ea typeface="Open Sans"/>
              <a:cs typeface="Open Sans"/>
              <a:sym typeface="Open Sans"/>
            </a:endParaRPr>
          </a:p>
          <a:p>
            <a:pPr marL="457200" lvl="0" indent="-292100" algn="l" rtl="0">
              <a:spcBef>
                <a:spcPts val="0"/>
              </a:spcBef>
              <a:spcAft>
                <a:spcPts val="0"/>
              </a:spcAft>
              <a:buSzPts val="1000"/>
              <a:buFont typeface="Open Sans"/>
              <a:buChar char="●"/>
            </a:pPr>
            <a:endParaRPr sz="1000" dirty="0">
              <a:latin typeface="Open Sans"/>
              <a:ea typeface="Open Sans"/>
              <a:cs typeface="Open Sans"/>
              <a:sym typeface="Open Sans"/>
            </a:endParaRPr>
          </a:p>
        </p:txBody>
      </p:sp>
      <p:graphicFrame>
        <p:nvGraphicFramePr>
          <p:cNvPr id="8" name="Tableau 7">
            <a:extLst>
              <a:ext uri="{FF2B5EF4-FFF2-40B4-BE49-F238E27FC236}">
                <a16:creationId xmlns:a16="http://schemas.microsoft.com/office/drawing/2014/main" id="{A73D7A1D-5541-A1E5-B6A2-A2B9CB2578B4}"/>
              </a:ext>
            </a:extLst>
          </p:cNvPr>
          <p:cNvGraphicFramePr>
            <a:graphicFrameLocks noGrp="1"/>
          </p:cNvGraphicFramePr>
          <p:nvPr>
            <p:extLst>
              <p:ext uri="{D42A27DB-BD31-4B8C-83A1-F6EECF244321}">
                <p14:modId xmlns:p14="http://schemas.microsoft.com/office/powerpoint/2010/main" val="2662447965"/>
              </p:ext>
            </p:extLst>
          </p:nvPr>
        </p:nvGraphicFramePr>
        <p:xfrm>
          <a:off x="5074476" y="2390524"/>
          <a:ext cx="3218376" cy="2501516"/>
        </p:xfrm>
        <a:graphic>
          <a:graphicData uri="http://schemas.openxmlformats.org/drawingml/2006/table">
            <a:tbl>
              <a:tblPr/>
              <a:tblGrid>
                <a:gridCol w="1609188">
                  <a:extLst>
                    <a:ext uri="{9D8B030D-6E8A-4147-A177-3AD203B41FA5}">
                      <a16:colId xmlns:a16="http://schemas.microsoft.com/office/drawing/2014/main" val="1652370508"/>
                    </a:ext>
                  </a:extLst>
                </a:gridCol>
                <a:gridCol w="1609188">
                  <a:extLst>
                    <a:ext uri="{9D8B030D-6E8A-4147-A177-3AD203B41FA5}">
                      <a16:colId xmlns:a16="http://schemas.microsoft.com/office/drawing/2014/main" val="3001724266"/>
                    </a:ext>
                  </a:extLst>
                </a:gridCol>
              </a:tblGrid>
              <a:tr h="1250758">
                <a:tc>
                  <a:txBody>
                    <a:bodyPr/>
                    <a:lstStyle/>
                    <a:p>
                      <a:pPr marL="457200" marR="0" lvl="0" indent="-304800" algn="l" defTabSz="914400" rtl="0" eaLnBrk="1" fontAlgn="auto" latinLnBrk="0" hangingPunct="1">
                        <a:lnSpc>
                          <a:spcPct val="100000"/>
                        </a:lnSpc>
                        <a:spcBef>
                          <a:spcPts val="0"/>
                        </a:spcBef>
                        <a:spcAft>
                          <a:spcPts val="0"/>
                        </a:spcAft>
                        <a:buClr>
                          <a:srgbClr val="000000"/>
                        </a:buClr>
                        <a:buSzPts val="1200"/>
                        <a:buFont typeface="Open Sans"/>
                        <a:buChar char="●"/>
                        <a:tabLst/>
                        <a:defRPr/>
                      </a:pPr>
                      <a:endParaRPr lang="fr-FR" sz="1200" dirty="0">
                        <a:latin typeface="Open Sans"/>
                        <a:ea typeface="Open Sans"/>
                        <a:cs typeface="Open Sans"/>
                        <a:sym typeface="Open Sans"/>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Open Sans"/>
                        <a:buChar char="●"/>
                        <a:tabLst/>
                        <a:defRPr/>
                      </a:pPr>
                      <a:endParaRPr kumimoji="0" lang="fr-FR" sz="1200" b="0" i="0" u="none" strike="noStrike" kern="0" cap="none" spc="0" normalizeH="0" baseline="0" noProof="0" dirty="0">
                        <a:ln>
                          <a:noFill/>
                        </a:ln>
                        <a:solidFill>
                          <a:srgbClr val="000000"/>
                        </a:solidFill>
                        <a:effectLst/>
                        <a:uLnTx/>
                        <a:uFillTx/>
                        <a:latin typeface="Open Sans"/>
                        <a:ea typeface="Open Sans"/>
                        <a:cs typeface="Open Sans"/>
                        <a:sym typeface="Open Sans"/>
                      </a:endParaRPr>
                    </a:p>
                  </a:txBody>
                  <a:tcPr marL="95250" marR="95250" marT="95250" marB="952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457200" marR="0" lvl="0" indent="-304800" algn="l" defTabSz="914400" rtl="0" eaLnBrk="1" fontAlgn="auto" latinLnBrk="0" hangingPunct="1">
                        <a:lnSpc>
                          <a:spcPct val="100000"/>
                        </a:lnSpc>
                        <a:spcBef>
                          <a:spcPts val="0"/>
                        </a:spcBef>
                        <a:spcAft>
                          <a:spcPts val="0"/>
                        </a:spcAft>
                        <a:buClr>
                          <a:srgbClr val="000000"/>
                        </a:buClr>
                        <a:buSzPts val="1200"/>
                        <a:buFont typeface="Open Sans"/>
                        <a:buChar char="●"/>
                        <a:tabLst/>
                        <a:defRPr/>
                      </a:pPr>
                      <a:endParaRPr kumimoji="0" lang="fr-FR" sz="1200" b="0" i="0" u="none" strike="noStrike" kern="0" cap="none" spc="0" normalizeH="0" baseline="0" noProof="0" dirty="0">
                        <a:ln>
                          <a:noFill/>
                        </a:ln>
                        <a:solidFill>
                          <a:srgbClr val="000000"/>
                        </a:solidFill>
                        <a:effectLst/>
                        <a:uLnTx/>
                        <a:uFillTx/>
                        <a:latin typeface="Open Sans"/>
                        <a:ea typeface="Open Sans"/>
                        <a:cs typeface="Open Sans"/>
                        <a:sym typeface="Open Sans"/>
                      </a:endParaRPr>
                    </a:p>
                  </a:txBody>
                  <a:tcPr marL="95250" marR="95250" marT="95250" marB="952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4420319"/>
                  </a:ext>
                </a:extLst>
              </a:tr>
              <a:tr h="1250758">
                <a:tc>
                  <a:txBody>
                    <a:bodyPr/>
                    <a:lstStyle/>
                    <a:p>
                      <a:pPr fontAlgn="t">
                        <a:buNone/>
                      </a:pPr>
                      <a:r>
                        <a:rPr lang="fr-FR" dirty="0">
                          <a:effectLst/>
                        </a:rPr>
                        <a:t> </a:t>
                      </a:r>
                    </a:p>
                  </a:txBody>
                  <a:tcPr marL="95250" marR="95250" marT="95250" marB="952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fr-FR" dirty="0">
                          <a:effectLst/>
                        </a:rPr>
                        <a:t> </a:t>
                      </a:r>
                    </a:p>
                  </a:txBody>
                  <a:tcPr marL="95250" marR="95250" marT="95250" marB="952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7864550"/>
                  </a:ext>
                </a:extLst>
              </a:tr>
            </a:tbl>
          </a:graphicData>
        </a:graphic>
      </p:graphicFrame>
      <p:sp>
        <p:nvSpPr>
          <p:cNvPr id="9" name="Google Shape;575;p79">
            <a:extLst>
              <a:ext uri="{FF2B5EF4-FFF2-40B4-BE49-F238E27FC236}">
                <a16:creationId xmlns:a16="http://schemas.microsoft.com/office/drawing/2014/main" id="{93C6B016-5A1A-B5EC-1D8D-848569D08F78}"/>
              </a:ext>
            </a:extLst>
          </p:cNvPr>
          <p:cNvSpPr txBox="1"/>
          <p:nvPr/>
        </p:nvSpPr>
        <p:spPr>
          <a:xfrm>
            <a:off x="6257344" y="3419757"/>
            <a:ext cx="815000" cy="680136"/>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latin typeface="Open Sans"/>
                <a:ea typeface="Open Sans"/>
                <a:cs typeface="Open Sans"/>
                <a:sym typeface="Open Sans"/>
              </a:rPr>
              <a:t>Affixe:</a:t>
            </a:r>
            <a:endParaRPr sz="1000" dirty="0">
              <a:latin typeface="Open Sans"/>
              <a:ea typeface="Open Sans"/>
              <a:cs typeface="Open Sans"/>
              <a:sym typeface="Open Sans"/>
            </a:endParaRPr>
          </a:p>
          <a:p>
            <a:pPr marL="0" lvl="0" indent="0" algn="ctr" rtl="0">
              <a:spcBef>
                <a:spcPts val="0"/>
              </a:spcBef>
              <a:spcAft>
                <a:spcPts val="0"/>
              </a:spcAft>
              <a:buNone/>
            </a:pPr>
            <a:r>
              <a:rPr lang="en" sz="1000" dirty="0">
                <a:latin typeface="Open Sans"/>
                <a:ea typeface="Open Sans"/>
                <a:cs typeface="Open Sans"/>
                <a:sym typeface="Open Sans"/>
              </a:rPr>
              <a:t>Le suffixe</a:t>
            </a:r>
            <a:endParaRPr sz="1000" dirty="0">
              <a:latin typeface="Open Sans"/>
              <a:ea typeface="Open Sans"/>
              <a:cs typeface="Open Sans"/>
              <a:sym typeface="Open Sans"/>
            </a:endParaRPr>
          </a:p>
          <a:p>
            <a:pPr marL="0" lvl="0" indent="0" algn="ctr" rtl="0">
              <a:spcBef>
                <a:spcPts val="0"/>
              </a:spcBef>
              <a:spcAft>
                <a:spcPts val="0"/>
              </a:spcAft>
              <a:buNone/>
            </a:pPr>
            <a:r>
              <a:rPr lang="en" sz="1000" dirty="0">
                <a:latin typeface="Open Sans"/>
                <a:ea typeface="Open Sans"/>
                <a:cs typeface="Open Sans"/>
                <a:sym typeface="Open Sans"/>
              </a:rPr>
              <a:t>“-ment”</a:t>
            </a:r>
            <a:endParaRPr sz="1000" dirty="0">
              <a:latin typeface="Open Sans"/>
              <a:ea typeface="Open Sans"/>
              <a:cs typeface="Open Sans"/>
              <a:sym typeface="Open Sans"/>
            </a:endParaRPr>
          </a:p>
          <a:p>
            <a:pPr marL="0" lvl="0" indent="0" algn="ctr" rtl="0">
              <a:spcBef>
                <a:spcPts val="0"/>
              </a:spcBef>
              <a:spcAft>
                <a:spcPts val="0"/>
              </a:spcAft>
              <a:buNone/>
            </a:pPr>
            <a:endParaRPr sz="800" dirty="0">
              <a:latin typeface="Open Sans"/>
              <a:ea typeface="Open Sans"/>
              <a:cs typeface="Open Sans"/>
              <a:sym typeface="Open Sans"/>
            </a:endParaRPr>
          </a:p>
          <a:p>
            <a:pPr marL="0" lvl="0" indent="0" algn="ctr" rtl="0">
              <a:spcBef>
                <a:spcPts val="0"/>
              </a:spcBef>
              <a:spcAft>
                <a:spcPts val="0"/>
              </a:spcAft>
              <a:buNone/>
            </a:pPr>
            <a:endParaRPr sz="2100" dirty="0">
              <a:latin typeface="Open Sans"/>
              <a:ea typeface="Open Sans"/>
              <a:cs typeface="Open Sans"/>
              <a:sym typeface="Open Sans"/>
            </a:endParaRPr>
          </a:p>
        </p:txBody>
      </p:sp>
      <p:sp>
        <p:nvSpPr>
          <p:cNvPr id="10" name="Google Shape;576;p79">
            <a:extLst>
              <a:ext uri="{FF2B5EF4-FFF2-40B4-BE49-F238E27FC236}">
                <a16:creationId xmlns:a16="http://schemas.microsoft.com/office/drawing/2014/main" id="{8D4FE6D9-8E5C-8943-FE31-F5521C9A4085}"/>
              </a:ext>
            </a:extLst>
          </p:cNvPr>
          <p:cNvSpPr txBox="1"/>
          <p:nvPr/>
        </p:nvSpPr>
        <p:spPr>
          <a:xfrm>
            <a:off x="5127638" y="2396230"/>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Définition:</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11" name="Google Shape;577;p79">
            <a:extLst>
              <a:ext uri="{FF2B5EF4-FFF2-40B4-BE49-F238E27FC236}">
                <a16:creationId xmlns:a16="http://schemas.microsoft.com/office/drawing/2014/main" id="{63133E89-3337-8F4B-3008-9CA7D7CC2C6D}"/>
              </a:ext>
            </a:extLst>
          </p:cNvPr>
          <p:cNvSpPr txBox="1"/>
          <p:nvPr/>
        </p:nvSpPr>
        <p:spPr>
          <a:xfrm>
            <a:off x="6683664" y="2365125"/>
            <a:ext cx="1663513"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Partie du discours:</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12" name="Google Shape;578;p79">
            <a:extLst>
              <a:ext uri="{FF2B5EF4-FFF2-40B4-BE49-F238E27FC236}">
                <a16:creationId xmlns:a16="http://schemas.microsoft.com/office/drawing/2014/main" id="{DB71FDCF-BA01-CED0-0013-C2A803C559F9}"/>
              </a:ext>
            </a:extLst>
          </p:cNvPr>
          <p:cNvSpPr txBox="1"/>
          <p:nvPr/>
        </p:nvSpPr>
        <p:spPr>
          <a:xfrm>
            <a:off x="5176218" y="3747843"/>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Exemples:</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13" name="Google Shape;579;p79">
            <a:extLst>
              <a:ext uri="{FF2B5EF4-FFF2-40B4-BE49-F238E27FC236}">
                <a16:creationId xmlns:a16="http://schemas.microsoft.com/office/drawing/2014/main" id="{70884628-67D0-17FD-21E9-20F0FC090272}"/>
              </a:ext>
            </a:extLst>
          </p:cNvPr>
          <p:cNvSpPr txBox="1"/>
          <p:nvPr/>
        </p:nvSpPr>
        <p:spPr>
          <a:xfrm>
            <a:off x="6997806" y="3739750"/>
            <a:ext cx="1434737"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Non- Exemples:</a:t>
            </a:r>
            <a:endParaRPr sz="1200" b="1" dirty="0">
              <a:latin typeface="Open Sans"/>
              <a:ea typeface="Open Sans"/>
              <a:cs typeface="Open Sans"/>
              <a:sym typeface="Open Sans"/>
            </a:endParaRPr>
          </a:p>
          <a:p>
            <a:pPr marL="457200" lvl="0" indent="-292100" algn="l" rtl="0">
              <a:spcBef>
                <a:spcPts val="0"/>
              </a:spcBef>
              <a:spcAft>
                <a:spcPts val="0"/>
              </a:spcAft>
              <a:buSzPts val="1000"/>
              <a:buFont typeface="Open Sans"/>
              <a:buChar char="●"/>
            </a:pPr>
            <a:endParaRPr sz="1000" dirty="0">
              <a:latin typeface="Open Sans"/>
              <a:ea typeface="Open Sans"/>
              <a:cs typeface="Open Sans"/>
              <a:sym typeface="Open Sans"/>
            </a:endParaRPr>
          </a:p>
        </p:txBody>
      </p:sp>
      <p:pic>
        <p:nvPicPr>
          <p:cNvPr id="14" name="Image 13" descr="Une image contenant nuage, noir et blanc, silhouette">
            <a:extLst>
              <a:ext uri="{FF2B5EF4-FFF2-40B4-BE49-F238E27FC236}">
                <a16:creationId xmlns:a16="http://schemas.microsoft.com/office/drawing/2014/main" id="{1A4C8998-394C-61BF-0B3B-185F0778A715}"/>
              </a:ext>
            </a:extLst>
          </p:cNvPr>
          <p:cNvPicPr>
            <a:picLocks noChangeAspect="1"/>
          </p:cNvPicPr>
          <p:nvPr/>
        </p:nvPicPr>
        <p:blipFill>
          <a:blip r:embed="rId4"/>
          <a:srcRect l="53818" t="-33389" r="1626" b="38993"/>
          <a:stretch>
            <a:fillRect/>
          </a:stretch>
        </p:blipFill>
        <p:spPr>
          <a:xfrm>
            <a:off x="6332176" y="-442260"/>
            <a:ext cx="1604383" cy="1247294"/>
          </a:xfrm>
          <a:prstGeom prst="rect">
            <a:avLst/>
          </a:prstGeom>
        </p:spPr>
      </p:pic>
      <p:pic>
        <p:nvPicPr>
          <p:cNvPr id="15" name="Image 14" descr="Une image contenant nuage, noir et blanc, silhouette">
            <a:extLst>
              <a:ext uri="{FF2B5EF4-FFF2-40B4-BE49-F238E27FC236}">
                <a16:creationId xmlns:a16="http://schemas.microsoft.com/office/drawing/2014/main" id="{EF9C4289-6E6E-BC7F-EA42-BEF6314C446B}"/>
              </a:ext>
            </a:extLst>
          </p:cNvPr>
          <p:cNvPicPr>
            <a:picLocks noChangeAspect="1"/>
          </p:cNvPicPr>
          <p:nvPr/>
        </p:nvPicPr>
        <p:blipFill>
          <a:blip r:embed="rId4"/>
          <a:srcRect l="53818" t="-33389" r="1626" b="38993"/>
          <a:stretch>
            <a:fillRect/>
          </a:stretch>
        </p:blipFill>
        <p:spPr>
          <a:xfrm>
            <a:off x="1054724" y="-655403"/>
            <a:ext cx="1604383" cy="1247294"/>
          </a:xfrm>
          <a:prstGeom prst="rect">
            <a:avLst/>
          </a:prstGeom>
        </p:spPr>
      </p:pic>
      <p:pic>
        <p:nvPicPr>
          <p:cNvPr id="16" name="Image 15" descr="Une image contenant nuage, noir et blanc, silhouette">
            <a:extLst>
              <a:ext uri="{FF2B5EF4-FFF2-40B4-BE49-F238E27FC236}">
                <a16:creationId xmlns:a16="http://schemas.microsoft.com/office/drawing/2014/main" id="{00B3748A-3F78-4EF5-D450-47EB875F1ABF}"/>
              </a:ext>
            </a:extLst>
          </p:cNvPr>
          <p:cNvPicPr>
            <a:picLocks noChangeAspect="1"/>
          </p:cNvPicPr>
          <p:nvPr/>
        </p:nvPicPr>
        <p:blipFill>
          <a:blip r:embed="rId4"/>
          <a:srcRect l="53818" t="-33389" r="1626" b="38993"/>
          <a:stretch>
            <a:fillRect/>
          </a:stretch>
        </p:blipFill>
        <p:spPr>
          <a:xfrm>
            <a:off x="8292852" y="-91428"/>
            <a:ext cx="1085891" cy="1247294"/>
          </a:xfrm>
          <a:prstGeom prst="rect">
            <a:avLst/>
          </a:prstGeom>
        </p:spPr>
      </p:pic>
      <p:pic>
        <p:nvPicPr>
          <p:cNvPr id="19" name="Google Shape;65;p14">
            <a:extLst>
              <a:ext uri="{FF2B5EF4-FFF2-40B4-BE49-F238E27FC236}">
                <a16:creationId xmlns:a16="http://schemas.microsoft.com/office/drawing/2014/main" id="{81295E33-265B-F404-3FB3-C72E37B8FCFF}"/>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750B6D9-5635-4497-B9CA-75A39673C569}" vid="{441BB821-D674-4DDC-925F-B5D2339AD061}"/>
    </a:ext>
  </a:extLst>
</a:theme>
</file>

<file path=ppt/theme/theme3.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1381</Words>
  <Application>Microsoft Office PowerPoint</Application>
  <PresentationFormat>On-screen Show (16:9)</PresentationFormat>
  <Paragraphs>150</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Secular One</vt:lpstr>
      <vt:lpstr>Open Sans</vt:lpstr>
      <vt:lpstr>Arial</vt:lpstr>
      <vt:lpstr>Jost</vt:lpstr>
      <vt:lpstr>Didact Gothic</vt:lpstr>
      <vt:lpstr>Bebas Neue</vt:lpstr>
      <vt:lpstr>Office Theme</vt:lpstr>
      <vt:lpstr>Theme1</vt:lpstr>
      <vt:lpstr>Happy World Water Day! Minitheme by Slidesgo</vt:lpstr>
      <vt:lpstr>PowerPoint Presentation</vt:lpstr>
      <vt:lpstr>Intended Use</vt:lpstr>
      <vt:lpstr>Format and lesson structure</vt:lpstr>
      <vt:lpstr>Rights of Use for this Resource</vt:lpstr>
      <vt:lpstr>Artificial Intelligence Declaration</vt:lpstr>
      <vt:lpstr>Passe à l’action : Chaque goutte compte</vt:lpstr>
      <vt:lpstr>PowerPoint Presentation</vt:lpstr>
      <vt:lpstr>Pénurie d’eau douce, p. 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Muriel Peguret</dc:creator>
  <cp:lastModifiedBy>Muriel Peguret</cp:lastModifiedBy>
  <cp:revision>25</cp:revision>
  <dcterms:modified xsi:type="dcterms:W3CDTF">2026-02-01T20:28:05Z</dcterms:modified>
</cp:coreProperties>
</file>