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Lexend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Lexend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Lexen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39d0cf1c5c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39d0cf1c5c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lt2"/>
                </a:solidFill>
              </a:defRPr>
            </a:lvl1pPr>
            <a:lvl2pPr lvl="1" rtl="0" algn="r">
              <a:buNone/>
              <a:defRPr sz="1000">
                <a:solidFill>
                  <a:schemeClr val="lt2"/>
                </a:solidFill>
              </a:defRPr>
            </a:lvl2pPr>
            <a:lvl3pPr lvl="2" rtl="0" algn="r">
              <a:buNone/>
              <a:defRPr sz="1000">
                <a:solidFill>
                  <a:schemeClr val="lt2"/>
                </a:solidFill>
              </a:defRPr>
            </a:lvl3pPr>
            <a:lvl4pPr lvl="3" rtl="0" algn="r">
              <a:buNone/>
              <a:defRPr sz="1000">
                <a:solidFill>
                  <a:schemeClr val="lt2"/>
                </a:solidFill>
              </a:defRPr>
            </a:lvl4pPr>
            <a:lvl5pPr lvl="4" rtl="0" algn="r">
              <a:buNone/>
              <a:defRPr sz="1000">
                <a:solidFill>
                  <a:schemeClr val="lt2"/>
                </a:solidFill>
              </a:defRPr>
            </a:lvl5pPr>
            <a:lvl6pPr lvl="5" rtl="0" algn="r">
              <a:buNone/>
              <a:defRPr sz="1000">
                <a:solidFill>
                  <a:schemeClr val="lt2"/>
                </a:solidFill>
              </a:defRPr>
            </a:lvl6pPr>
            <a:lvl7pPr lvl="6" rtl="0" algn="r">
              <a:buNone/>
              <a:defRPr sz="1000">
                <a:solidFill>
                  <a:schemeClr val="lt2"/>
                </a:solidFill>
              </a:defRPr>
            </a:lvl7pPr>
            <a:lvl8pPr lvl="7" rtl="0" algn="r">
              <a:buNone/>
              <a:defRPr sz="1000">
                <a:solidFill>
                  <a:schemeClr val="lt2"/>
                </a:solidFill>
              </a:defRPr>
            </a:lvl8pPr>
            <a:lvl9pPr lvl="8" rtl="0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5.png"/><Relationship Id="rId13" Type="http://schemas.openxmlformats.org/officeDocument/2006/relationships/image" Target="../media/image6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3.png"/><Relationship Id="rId15" Type="http://schemas.openxmlformats.org/officeDocument/2006/relationships/image" Target="../media/image8.png"/><Relationship Id="rId14" Type="http://schemas.openxmlformats.org/officeDocument/2006/relationships/image" Target="../media/image15.png"/><Relationship Id="rId17" Type="http://schemas.openxmlformats.org/officeDocument/2006/relationships/image" Target="../media/image10.png"/><Relationship Id="rId16" Type="http://schemas.openxmlformats.org/officeDocument/2006/relationships/image" Target="../media/image13.png"/><Relationship Id="rId5" Type="http://schemas.openxmlformats.org/officeDocument/2006/relationships/image" Target="../media/image11.png"/><Relationship Id="rId19" Type="http://schemas.openxmlformats.org/officeDocument/2006/relationships/image" Target="../media/image14.png"/><Relationship Id="rId6" Type="http://schemas.openxmlformats.org/officeDocument/2006/relationships/image" Target="../media/image4.png"/><Relationship Id="rId18" Type="http://schemas.openxmlformats.org/officeDocument/2006/relationships/image" Target="../media/image17.png"/><Relationship Id="rId7" Type="http://schemas.openxmlformats.org/officeDocument/2006/relationships/image" Target="../media/image16.png"/><Relationship Id="rId8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>
            <p:ph type="title"/>
          </p:nvPr>
        </p:nvSpPr>
        <p:spPr>
          <a:xfrm>
            <a:off x="311700" y="1772163"/>
            <a:ext cx="8520600" cy="24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540">
                <a:latin typeface="Lexend"/>
                <a:ea typeface="Lexend"/>
                <a:cs typeface="Lexend"/>
                <a:sym typeface="Lexend"/>
              </a:rPr>
              <a:t>Un nouvel élève d’un autre pays arrive dans ta classe. L'élève parle un peu de français, mais pas d'anglais. Pour aider l'élève à se sentir bien, tu parles un peu dans sa langue. Comme tu parles un peu de français, tu demandes à l'élève de te rejoindre à la récré pour faire sa connaissance et pour partager des informations personnelles et des préférences. Tu présentes l'élève à tes amis. Après la récré, le nouvel élève te demande quelles sont les matières pour le reste de la journée. Tu l’aides à trouver son sac à dos qui contient son horaire et tu l’aides à </a:t>
            </a:r>
            <a:r>
              <a:rPr lang="en" sz="1540">
                <a:latin typeface="Lexend"/>
                <a:ea typeface="Lexend"/>
                <a:cs typeface="Lexend"/>
                <a:sym typeface="Lexend"/>
              </a:rPr>
              <a:t>savoir</a:t>
            </a:r>
            <a:r>
              <a:rPr lang="en" sz="1540">
                <a:latin typeface="Lexend"/>
                <a:ea typeface="Lexend"/>
                <a:cs typeface="Lexend"/>
                <a:sym typeface="Lexend"/>
              </a:rPr>
              <a:t> l'ordre des matières pour le reste de la journée. Plus tard en classe, l'enseignant demande à chacun de remplir un questionnaire pour apprendre à se connaître. Tu remplis le questionnaire et aides ton nouvel ami à le remplir aussi.</a:t>
            </a:r>
            <a:endParaRPr sz="1540"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100" name="Google Shape;10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3785356">
            <a:off x="1522759" y="103661"/>
            <a:ext cx="912782" cy="9128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55350" y="180750"/>
            <a:ext cx="758650" cy="75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14250" y="180763"/>
            <a:ext cx="758650" cy="75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9413" y="242237"/>
            <a:ext cx="635675" cy="635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743237" y="4141300"/>
            <a:ext cx="758650" cy="75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2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604525" y="4172037"/>
            <a:ext cx="697175" cy="697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551725" y="180763"/>
            <a:ext cx="758650" cy="75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5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572650" y="155012"/>
            <a:ext cx="810125" cy="810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5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607350" y="155025"/>
            <a:ext cx="810125" cy="810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25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714450" y="155035"/>
            <a:ext cx="810125" cy="810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25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3662913" y="4202787"/>
            <a:ext cx="635675" cy="635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25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4589600" y="4110575"/>
            <a:ext cx="758650" cy="75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5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5554775" y="4141300"/>
            <a:ext cx="758650" cy="75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5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619413" y="4172025"/>
            <a:ext cx="697200" cy="69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5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6636138" y="4110575"/>
            <a:ext cx="758650" cy="75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25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1552825" y="4141300"/>
            <a:ext cx="697200" cy="69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5"/>
          <p:cNvSpPr txBox="1"/>
          <p:nvPr/>
        </p:nvSpPr>
        <p:spPr>
          <a:xfrm>
            <a:off x="6409550" y="4869225"/>
            <a:ext cx="2734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D9D9D9"/>
                </a:solidFill>
                <a:latin typeface="Lexend"/>
                <a:ea typeface="Lexend"/>
                <a:cs typeface="Lexend"/>
                <a:sym typeface="Lexend"/>
              </a:rPr>
              <a:t>Images from NounPro purchased license.</a:t>
            </a:r>
            <a:endParaRPr sz="1000">
              <a:solidFill>
                <a:srgbClr val="D9D9D9"/>
              </a:solidFill>
            </a:endParaRPr>
          </a:p>
        </p:txBody>
      </p:sp>
      <p:sp>
        <p:nvSpPr>
          <p:cNvPr id="117" name="Google Shape;117;p25"/>
          <p:cNvSpPr txBox="1"/>
          <p:nvPr/>
        </p:nvSpPr>
        <p:spPr>
          <a:xfrm>
            <a:off x="262800" y="965150"/>
            <a:ext cx="8618400" cy="95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17CECE"/>
                </a:solidFill>
              </a:rPr>
              <a:t>Accueillir un.e nouvel.le élève en classe</a:t>
            </a:r>
            <a:endParaRPr sz="200">
              <a:solidFill>
                <a:srgbClr val="D9D9D9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La tâche actionnelle</a:t>
            </a:r>
            <a:endParaRPr sz="1100"/>
          </a:p>
        </p:txBody>
      </p:sp>
      <p:pic>
        <p:nvPicPr>
          <p:cNvPr id="118" name="Google Shape;118;p25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6050" y="4778062"/>
            <a:ext cx="810125" cy="3256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